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70" r:id="rId1"/>
    <p:sldMasterId id="2147483677" r:id="rId2"/>
    <p:sldMasterId id="2147483684" r:id="rId3"/>
  </p:sldMasterIdLst>
  <p:notesMasterIdLst>
    <p:notesMasterId r:id="rId45"/>
  </p:notesMasterIdLst>
  <p:sldIdLst>
    <p:sldId id="256" r:id="rId4"/>
    <p:sldId id="259" r:id="rId5"/>
    <p:sldId id="263" r:id="rId6"/>
    <p:sldId id="258" r:id="rId7"/>
    <p:sldId id="266" r:id="rId8"/>
    <p:sldId id="272" r:id="rId9"/>
    <p:sldId id="298" r:id="rId10"/>
    <p:sldId id="277" r:id="rId11"/>
    <p:sldId id="270" r:id="rId12"/>
    <p:sldId id="294" r:id="rId13"/>
    <p:sldId id="306" r:id="rId14"/>
    <p:sldId id="307" r:id="rId15"/>
    <p:sldId id="261" r:id="rId16"/>
    <p:sldId id="257" r:id="rId17"/>
    <p:sldId id="313" r:id="rId18"/>
    <p:sldId id="278" r:id="rId19"/>
    <p:sldId id="268" r:id="rId20"/>
    <p:sldId id="314" r:id="rId21"/>
    <p:sldId id="311" r:id="rId22"/>
    <p:sldId id="269" r:id="rId23"/>
    <p:sldId id="289" r:id="rId24"/>
    <p:sldId id="319" r:id="rId25"/>
    <p:sldId id="260" r:id="rId26"/>
    <p:sldId id="283" r:id="rId27"/>
    <p:sldId id="282" r:id="rId28"/>
    <p:sldId id="299" r:id="rId29"/>
    <p:sldId id="308" r:id="rId30"/>
    <p:sldId id="265" r:id="rId31"/>
    <p:sldId id="271" r:id="rId32"/>
    <p:sldId id="310" r:id="rId33"/>
    <p:sldId id="293" r:id="rId34"/>
    <p:sldId id="303" r:id="rId35"/>
    <p:sldId id="300" r:id="rId36"/>
    <p:sldId id="315" r:id="rId37"/>
    <p:sldId id="316" r:id="rId38"/>
    <p:sldId id="312" r:id="rId39"/>
    <p:sldId id="320" r:id="rId40"/>
    <p:sldId id="317" r:id="rId41"/>
    <p:sldId id="297" r:id="rId42"/>
    <p:sldId id="275" r:id="rId43"/>
    <p:sldId id="280" r:id="rId44"/>
  </p:sldIdLst>
  <p:sldSz cx="12192000" cy="6858000"/>
  <p:notesSz cx="6858000" cy="9144000"/>
  <p:embeddedFontLst>
    <p:embeddedFont>
      <p:font typeface="Encode Sans Normal Black" panose="02000000000000000000" pitchFamily="2" charset="0"/>
      <p:bold r:id="rId46"/>
    </p:embeddedFont>
    <p:embeddedFont>
      <p:font typeface="Open Sans" panose="020B0606030504020204" pitchFamily="34" charset="0"/>
      <p:regular r:id="rId47"/>
      <p:bold r:id="rId48"/>
      <p:italic r:id="rId49"/>
      <p:boldItalic r:id="rId50"/>
    </p:embeddedFont>
    <p:embeddedFont>
      <p:font typeface="Open Sans Light" panose="020B0306030504020204" pitchFamily="34" charset="0"/>
      <p:regular r:id="rId51"/>
      <p:italic r:id="rId52"/>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FE9B11E-E9F9-950C-7CC9-CB39F5F7DEB1}" name="Mandy L. Toomey" initials="MLT" userId="S::mandelyn@uw.edu::572e53f7-91dd-486b-aaea-90639485ddcd" providerId="AD"/>
  <p188:author id="{34F9D621-AA48-C26B-D9EC-EF5182913455}" name="Holly Schneidmiller" initials="HS" userId="S::holly83@uw.edu::f83dc958-87a7-4be6-95bf-747d6650f82d" providerId="AD"/>
  <p188:author id="{6F95D646-3349-857C-EC2B-D5A45AE8F428}" name="Ursula E Owen" initials="UO" userId="S::ursako@uw.edu::d54ed400-d395-4cf2-8b3d-828b1a7b31f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olly Schneidmiller" initials="HS" lastIdx="102" clrIdx="0">
    <p:extLst>
      <p:ext uri="{19B8F6BF-5375-455C-9EA6-DF929625EA0E}">
        <p15:presenceInfo xmlns:p15="http://schemas.microsoft.com/office/powerpoint/2012/main" userId="S-1-5-21-1478355014-127360780-1969717230-1601547" providerId="AD"/>
      </p:ext>
    </p:extLst>
  </p:cmAuthor>
  <p:cmAuthor id="2" name="Susan A. Larrance" initials="SAL" lastIdx="12" clrIdx="1">
    <p:extLst>
      <p:ext uri="{19B8F6BF-5375-455C-9EA6-DF929625EA0E}">
        <p15:presenceInfo xmlns:p15="http://schemas.microsoft.com/office/powerpoint/2012/main" userId="S-1-5-21-1478355014-127360780-1969717230-398694" providerId="AD"/>
      </p:ext>
    </p:extLst>
  </p:cmAuthor>
  <p:cmAuthor id="3" name="Nicole Schwab" initials="NS" lastIdx="12" clrIdx="2">
    <p:extLst>
      <p:ext uri="{19B8F6BF-5375-455C-9EA6-DF929625EA0E}">
        <p15:presenceInfo xmlns:p15="http://schemas.microsoft.com/office/powerpoint/2012/main" userId="S-1-5-21-1478355014-127360780-1969717230-2353417" providerId="AD"/>
      </p:ext>
    </p:extLst>
  </p:cmAuthor>
  <p:cmAuthor id="4" name="Ursula E Owen" initials="UEO" lastIdx="31" clrIdx="3">
    <p:extLst>
      <p:ext uri="{19B8F6BF-5375-455C-9EA6-DF929625EA0E}">
        <p15:presenceInfo xmlns:p15="http://schemas.microsoft.com/office/powerpoint/2012/main" userId="S-1-5-21-1478355014-127360780-1969717230-84889" providerId="AD"/>
      </p:ext>
    </p:extLst>
  </p:cmAuthor>
  <p:cmAuthor id="5" name="Mandy L. Toomey" initials="MLT" lastIdx="40" clrIdx="4">
    <p:extLst>
      <p:ext uri="{19B8F6BF-5375-455C-9EA6-DF929625EA0E}">
        <p15:presenceInfo xmlns:p15="http://schemas.microsoft.com/office/powerpoint/2012/main" userId="S-1-5-21-1478355014-127360780-1969717230-204727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4C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482" autoAdjust="0"/>
  </p:normalViewPr>
  <p:slideViewPr>
    <p:cSldViewPr snapToGrid="0">
      <p:cViewPr varScale="1">
        <p:scale>
          <a:sx n="95" d="100"/>
          <a:sy n="95" d="100"/>
        </p:scale>
        <p:origin x="105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font" Target="fonts/font2.fntdata"/><Relationship Id="rId50" Type="http://schemas.openxmlformats.org/officeDocument/2006/relationships/font" Target="fonts/font5.fntdata"/><Relationship Id="rId55"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notesMaster" Target="notesMasters/notesMaster1.xml"/><Relationship Id="rId53" Type="http://schemas.openxmlformats.org/officeDocument/2006/relationships/commentAuthors" Target="commentAuthors.xml"/><Relationship Id="rId58" Type="http://schemas.microsoft.com/office/2016/11/relationships/changesInfo" Target="changesInfos/changesInfo1.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font" Target="fonts/font3.fntdata"/><Relationship Id="rId56"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font" Target="fonts/font6.fntdata"/><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font" Target="fonts/font1.fntdata"/><Relationship Id="rId59" Type="http://schemas.microsoft.com/office/2018/10/relationships/authors" Target="author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font" Target="fonts/font4.fntdata"/><Relationship Id="rId57" Type="http://schemas.openxmlformats.org/officeDocument/2006/relationships/tableStyles" Target="tableStyle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font" Target="fonts/font7.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urtney Laguio" userId="49459465-db78-46fb-9795-d8be3490fe73" providerId="ADAL" clId="{8053A790-4743-4C24-B306-C8BC4EEA9328}"/>
    <pc:docChg chg="undo custSel mod modSld">
      <pc:chgData name="Courtney Laguio" userId="49459465-db78-46fb-9795-d8be3490fe73" providerId="ADAL" clId="{8053A790-4743-4C24-B306-C8BC4EEA9328}" dt="2026-05-01T18:26:26.942" v="29"/>
      <pc:docMkLst>
        <pc:docMk/>
      </pc:docMkLst>
      <pc:sldChg chg="addSp delSp modSp mod">
        <pc:chgData name="Courtney Laguio" userId="49459465-db78-46fb-9795-d8be3490fe73" providerId="ADAL" clId="{8053A790-4743-4C24-B306-C8BC4EEA9328}" dt="2026-04-10T18:19:03.205" v="18" actId="478"/>
        <pc:sldMkLst>
          <pc:docMk/>
          <pc:sldMk cId="3000652204" sldId="289"/>
        </pc:sldMkLst>
      </pc:sldChg>
      <pc:sldChg chg="modSp mod">
        <pc:chgData name="Courtney Laguio" userId="49459465-db78-46fb-9795-d8be3490fe73" providerId="ADAL" clId="{8053A790-4743-4C24-B306-C8BC4EEA9328}" dt="2026-04-10T18:20:30.673" v="28"/>
        <pc:sldMkLst>
          <pc:docMk/>
          <pc:sldMk cId="2563957727" sldId="297"/>
        </pc:sldMkLst>
        <pc:spChg chg="ord">
          <ac:chgData name="Courtney Laguio" userId="49459465-db78-46fb-9795-d8be3490fe73" providerId="ADAL" clId="{8053A790-4743-4C24-B306-C8BC4EEA9328}" dt="2026-04-10T18:20:28.513" v="27"/>
          <ac:spMkLst>
            <pc:docMk/>
            <pc:sldMk cId="2563957727" sldId="297"/>
            <ac:spMk id="2" creationId="{48112AFA-1123-7A04-DD63-4C01A5765C25}"/>
          </ac:spMkLst>
        </pc:spChg>
        <pc:spChg chg="ord">
          <ac:chgData name="Courtney Laguio" userId="49459465-db78-46fb-9795-d8be3490fe73" providerId="ADAL" clId="{8053A790-4743-4C24-B306-C8BC4EEA9328}" dt="2026-04-10T18:20:30.673" v="28"/>
          <ac:spMkLst>
            <pc:docMk/>
            <pc:sldMk cId="2563957727" sldId="297"/>
            <ac:spMk id="3" creationId="{427173E3-543F-96F9-B281-0C59020B7491}"/>
          </ac:spMkLst>
        </pc:spChg>
        <pc:graphicFrameChg chg="mod ord modGraphic">
          <ac:chgData name="Courtney Laguio" userId="49459465-db78-46fb-9795-d8be3490fe73" providerId="ADAL" clId="{8053A790-4743-4C24-B306-C8BC4EEA9328}" dt="2026-04-10T18:20:25.235" v="25"/>
          <ac:graphicFrameMkLst>
            <pc:docMk/>
            <pc:sldMk cId="2563957727" sldId="297"/>
            <ac:graphicFrameMk id="6" creationId="{00000000-0000-0000-0000-000000000000}"/>
          </ac:graphicFrameMkLst>
        </pc:graphicFrameChg>
      </pc:sldChg>
      <pc:sldChg chg="modSp mod">
        <pc:chgData name="Courtney Laguio" userId="49459465-db78-46fb-9795-d8be3490fe73" providerId="ADAL" clId="{8053A790-4743-4C24-B306-C8BC4EEA9328}" dt="2026-04-10T18:18:35.595" v="10" actId="20577"/>
        <pc:sldMkLst>
          <pc:docMk/>
          <pc:sldMk cId="2758774168" sldId="315"/>
        </pc:sldMkLst>
        <pc:spChg chg="mod">
          <ac:chgData name="Courtney Laguio" userId="49459465-db78-46fb-9795-d8be3490fe73" providerId="ADAL" clId="{8053A790-4743-4C24-B306-C8BC4EEA9328}" dt="2026-04-10T18:18:35.595" v="10" actId="20577"/>
          <ac:spMkLst>
            <pc:docMk/>
            <pc:sldMk cId="2758774168" sldId="315"/>
            <ac:spMk id="2" creationId="{2FD4C296-3DD8-6239-6C6F-2986017C6B5F}"/>
          </ac:spMkLst>
        </pc:spChg>
      </pc:sldChg>
      <pc:sldChg chg="modSp mod">
        <pc:chgData name="Courtney Laguio" userId="49459465-db78-46fb-9795-d8be3490fe73" providerId="ADAL" clId="{8053A790-4743-4C24-B306-C8BC4EEA9328}" dt="2026-04-10T18:18:51.998" v="15" actId="20577"/>
        <pc:sldMkLst>
          <pc:docMk/>
          <pc:sldMk cId="1795370157" sldId="316"/>
        </pc:sldMkLst>
        <pc:spChg chg="mod">
          <ac:chgData name="Courtney Laguio" userId="49459465-db78-46fb-9795-d8be3490fe73" providerId="ADAL" clId="{8053A790-4743-4C24-B306-C8BC4EEA9328}" dt="2026-04-10T18:18:51.998" v="15" actId="20577"/>
          <ac:spMkLst>
            <pc:docMk/>
            <pc:sldMk cId="1795370157" sldId="316"/>
            <ac:spMk id="2" creationId="{5B14A9C3-78C8-3421-8CC9-EA8F6C489F15}"/>
          </ac:spMkLst>
        </pc:spChg>
      </pc:sldChg>
      <pc:sldChg chg="modSp mod">
        <pc:chgData name="Courtney Laguio" userId="49459465-db78-46fb-9795-d8be3490fe73" providerId="ADAL" clId="{8053A790-4743-4C24-B306-C8BC4EEA9328}" dt="2026-04-10T18:20:21.551" v="24"/>
        <pc:sldMkLst>
          <pc:docMk/>
          <pc:sldMk cId="1909509277" sldId="317"/>
        </pc:sldMkLst>
        <pc:spChg chg="ord">
          <ac:chgData name="Courtney Laguio" userId="49459465-db78-46fb-9795-d8be3490fe73" providerId="ADAL" clId="{8053A790-4743-4C24-B306-C8BC4EEA9328}" dt="2026-04-10T18:20:21.551" v="24"/>
          <ac:spMkLst>
            <pc:docMk/>
            <pc:sldMk cId="1909509277" sldId="317"/>
            <ac:spMk id="3" creationId="{07F023EE-C83E-5D49-5002-05BE493E17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7E2D44-22BC-4E0F-BCEF-0D319327B256}" type="datetimeFigureOut">
              <a:rPr lang="en-US" smtClean="0"/>
              <a:t>5/1/2026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BB09AA-088F-4F39-B808-6B90D9223286}" type="slidenum">
              <a:rPr lang="en-US" smtClean="0"/>
              <a:t>‹#›</a:t>
            </a:fld>
            <a:endParaRPr lang="en-US"/>
          </a:p>
        </p:txBody>
      </p:sp>
    </p:spTree>
    <p:extLst>
      <p:ext uri="{BB962C8B-B14F-4D97-AF65-F5344CB8AC3E}">
        <p14:creationId xmlns:p14="http://schemas.microsoft.com/office/powerpoint/2010/main" val="1201451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1</a:t>
            </a:fld>
            <a:endParaRPr lang="en-US"/>
          </a:p>
        </p:txBody>
      </p:sp>
    </p:spTree>
    <p:extLst>
      <p:ext uri="{BB962C8B-B14F-4D97-AF65-F5344CB8AC3E}">
        <p14:creationId xmlns:p14="http://schemas.microsoft.com/office/powerpoint/2010/main" val="24296505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Won’t issue DS-2019</a:t>
            </a:r>
            <a:r>
              <a:rPr lang="en-US" baseline="0" dirty="0"/>
              <a:t> until we receive the Statement of Compliance Form.</a:t>
            </a:r>
            <a:endParaRPr lang="en-US" dirty="0"/>
          </a:p>
          <a:p>
            <a:pPr marL="171450" indent="-171450">
              <a:buFont typeface="Arial" panose="020B0604020202020204" pitchFamily="34" charset="0"/>
              <a:buChar char="•"/>
            </a:pPr>
            <a:r>
              <a:rPr lang="en-US" dirty="0"/>
              <a:t>Mention that the best time to purchase insurance for an initial DS-2019 is after getting the visa but before arriving in the U.S.</a:t>
            </a:r>
          </a:p>
        </p:txBody>
      </p:sp>
      <p:sp>
        <p:nvSpPr>
          <p:cNvPr id="4" name="Slide Number Placeholder 3"/>
          <p:cNvSpPr>
            <a:spLocks noGrp="1"/>
          </p:cNvSpPr>
          <p:nvPr>
            <p:ph type="sldNum" sz="quarter" idx="10"/>
          </p:nvPr>
        </p:nvSpPr>
        <p:spPr/>
        <p:txBody>
          <a:bodyPr/>
          <a:lstStyle/>
          <a:p>
            <a:fld id="{BABB09AA-088F-4F39-B808-6B90D9223286}" type="slidenum">
              <a:rPr lang="en-US" smtClean="0"/>
              <a:t>10</a:t>
            </a:fld>
            <a:endParaRPr lang="en-US"/>
          </a:p>
        </p:txBody>
      </p:sp>
    </p:spTree>
    <p:extLst>
      <p:ext uri="{BB962C8B-B14F-4D97-AF65-F5344CB8AC3E}">
        <p14:creationId xmlns:p14="http://schemas.microsoft.com/office/powerpoint/2010/main" val="28146683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11</a:t>
            </a:fld>
            <a:endParaRPr lang="en-US"/>
          </a:p>
        </p:txBody>
      </p:sp>
    </p:spTree>
    <p:extLst>
      <p:ext uri="{BB962C8B-B14F-4D97-AF65-F5344CB8AC3E}">
        <p14:creationId xmlns:p14="http://schemas.microsoft.com/office/powerpoint/2010/main" val="42652966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12</a:t>
            </a:fld>
            <a:endParaRPr lang="en-US"/>
          </a:p>
        </p:txBody>
      </p:sp>
    </p:spTree>
    <p:extLst>
      <p:ext uri="{BB962C8B-B14F-4D97-AF65-F5344CB8AC3E}">
        <p14:creationId xmlns:p14="http://schemas.microsoft.com/office/powerpoint/2010/main" val="29379549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UEO present this section</a:t>
            </a:r>
          </a:p>
        </p:txBody>
      </p:sp>
      <p:sp>
        <p:nvSpPr>
          <p:cNvPr id="4" name="Slide Number Placeholder 3"/>
          <p:cNvSpPr>
            <a:spLocks noGrp="1"/>
          </p:cNvSpPr>
          <p:nvPr>
            <p:ph type="sldNum" sz="quarter" idx="10"/>
          </p:nvPr>
        </p:nvSpPr>
        <p:spPr/>
        <p:txBody>
          <a:bodyPr/>
          <a:lstStyle/>
          <a:p>
            <a:fld id="{BABB09AA-088F-4F39-B808-6B90D9223286}" type="slidenum">
              <a:rPr lang="en-US" smtClean="0"/>
              <a:t>13</a:t>
            </a:fld>
            <a:endParaRPr lang="en-US"/>
          </a:p>
        </p:txBody>
      </p:sp>
    </p:spTree>
    <p:extLst>
      <p:ext uri="{BB962C8B-B14F-4D97-AF65-F5344CB8AC3E}">
        <p14:creationId xmlns:p14="http://schemas.microsoft.com/office/powerpoint/2010/main" val="4006115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14</a:t>
            </a:fld>
            <a:endParaRPr lang="en-US"/>
          </a:p>
        </p:txBody>
      </p:sp>
    </p:spTree>
    <p:extLst>
      <p:ext uri="{BB962C8B-B14F-4D97-AF65-F5344CB8AC3E}">
        <p14:creationId xmlns:p14="http://schemas.microsoft.com/office/powerpoint/2010/main" val="3823929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16</a:t>
            </a:fld>
            <a:endParaRPr lang="en-US"/>
          </a:p>
        </p:txBody>
      </p:sp>
    </p:spTree>
    <p:extLst>
      <p:ext uri="{BB962C8B-B14F-4D97-AF65-F5344CB8AC3E}">
        <p14:creationId xmlns:p14="http://schemas.microsoft.com/office/powerpoint/2010/main" val="11949733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Mention that they</a:t>
            </a:r>
            <a:r>
              <a:rPr lang="en-US" baseline="0"/>
              <a:t> can view the H-1B Basics Training slides on the Training Archives page.</a:t>
            </a:r>
            <a:endParaRPr lang="en-US"/>
          </a:p>
          <a:p>
            <a:pPr marL="171450" indent="-171450">
              <a:buFont typeface="Arial" panose="020B0604020202020204" pitchFamily="34" charset="0"/>
              <a:buChar char="•"/>
            </a:pPr>
            <a:r>
              <a:rPr lang="en-US"/>
              <a:t>Mention the H Intake</a:t>
            </a:r>
            <a:r>
              <a:rPr lang="en-US" baseline="0"/>
              <a:t> Form is included on the resources page.</a:t>
            </a:r>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17</a:t>
            </a:fld>
            <a:endParaRPr lang="en-US"/>
          </a:p>
        </p:txBody>
      </p:sp>
    </p:spTree>
    <p:extLst>
      <p:ext uri="{BB962C8B-B14F-4D97-AF65-F5344CB8AC3E}">
        <p14:creationId xmlns:p14="http://schemas.microsoft.com/office/powerpoint/2010/main" val="33463117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BABB09AA-088F-4F39-B808-6B90D9223286}" type="slidenum">
              <a:rPr lang="en-US" smtClean="0"/>
              <a:t>20</a:t>
            </a:fld>
            <a:endParaRPr lang="en-US"/>
          </a:p>
        </p:txBody>
      </p:sp>
    </p:spTree>
    <p:extLst>
      <p:ext uri="{BB962C8B-B14F-4D97-AF65-F5344CB8AC3E}">
        <p14:creationId xmlns:p14="http://schemas.microsoft.com/office/powerpoint/2010/main" val="14747011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21</a:t>
            </a:fld>
            <a:endParaRPr lang="en-US"/>
          </a:p>
        </p:txBody>
      </p:sp>
    </p:spTree>
    <p:extLst>
      <p:ext uri="{BB962C8B-B14F-4D97-AF65-F5344CB8AC3E}">
        <p14:creationId xmlns:p14="http://schemas.microsoft.com/office/powerpoint/2010/main" val="32790958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Jack will present this section except for callouts on some slides</a:t>
            </a:r>
          </a:p>
        </p:txBody>
      </p:sp>
      <p:sp>
        <p:nvSpPr>
          <p:cNvPr id="4" name="Slide Number Placeholder 3"/>
          <p:cNvSpPr>
            <a:spLocks noGrp="1"/>
          </p:cNvSpPr>
          <p:nvPr>
            <p:ph type="sldNum" sz="quarter" idx="10"/>
          </p:nvPr>
        </p:nvSpPr>
        <p:spPr/>
        <p:txBody>
          <a:bodyPr/>
          <a:lstStyle/>
          <a:p>
            <a:fld id="{BABB09AA-088F-4F39-B808-6B90D9223286}" type="slidenum">
              <a:rPr lang="en-US" smtClean="0"/>
              <a:t>23</a:t>
            </a:fld>
            <a:endParaRPr lang="en-US"/>
          </a:p>
        </p:txBody>
      </p:sp>
    </p:spTree>
    <p:extLst>
      <p:ext uri="{BB962C8B-B14F-4D97-AF65-F5344CB8AC3E}">
        <p14:creationId xmlns:p14="http://schemas.microsoft.com/office/powerpoint/2010/main" val="2129668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2</a:t>
            </a:fld>
            <a:endParaRPr lang="en-US"/>
          </a:p>
        </p:txBody>
      </p:sp>
    </p:spTree>
    <p:extLst>
      <p:ext uri="{BB962C8B-B14F-4D97-AF65-F5344CB8AC3E}">
        <p14:creationId xmlns:p14="http://schemas.microsoft.com/office/powerpoint/2010/main" val="42857342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24</a:t>
            </a:fld>
            <a:endParaRPr lang="en-US"/>
          </a:p>
        </p:txBody>
      </p:sp>
    </p:spTree>
    <p:extLst>
      <p:ext uri="{BB962C8B-B14F-4D97-AF65-F5344CB8AC3E}">
        <p14:creationId xmlns:p14="http://schemas.microsoft.com/office/powerpoint/2010/main" val="29019295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Incorrect end date on the visa request can affect how a visa is handled and could cause a break in work authorization</a:t>
            </a:r>
          </a:p>
        </p:txBody>
      </p:sp>
      <p:sp>
        <p:nvSpPr>
          <p:cNvPr id="4" name="Slide Number Placeholder 3"/>
          <p:cNvSpPr>
            <a:spLocks noGrp="1"/>
          </p:cNvSpPr>
          <p:nvPr>
            <p:ph type="sldNum" sz="quarter" idx="10"/>
          </p:nvPr>
        </p:nvSpPr>
        <p:spPr/>
        <p:txBody>
          <a:bodyPr/>
          <a:lstStyle/>
          <a:p>
            <a:fld id="{BABB09AA-088F-4F39-B808-6B90D9223286}" type="slidenum">
              <a:rPr lang="en-US" smtClean="0"/>
              <a:t>25</a:t>
            </a:fld>
            <a:endParaRPr lang="en-US"/>
          </a:p>
        </p:txBody>
      </p:sp>
    </p:spTree>
    <p:extLst>
      <p:ext uri="{BB962C8B-B14F-4D97-AF65-F5344CB8AC3E}">
        <p14:creationId xmlns:p14="http://schemas.microsoft.com/office/powerpoint/2010/main" val="41070034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Some fields on the DS-2019s</a:t>
            </a:r>
            <a:r>
              <a:rPr lang="en-US" baseline="0"/>
              <a:t> are locked until validation (in the context of amendments) so it important to verify information prior to conditional approval.</a:t>
            </a:r>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26</a:t>
            </a:fld>
            <a:endParaRPr lang="en-US"/>
          </a:p>
        </p:txBody>
      </p:sp>
    </p:spTree>
    <p:extLst>
      <p:ext uri="{BB962C8B-B14F-4D97-AF65-F5344CB8AC3E}">
        <p14:creationId xmlns:p14="http://schemas.microsoft.com/office/powerpoint/2010/main" val="33218415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27</a:t>
            </a:fld>
            <a:endParaRPr lang="en-US"/>
          </a:p>
        </p:txBody>
      </p:sp>
    </p:spTree>
    <p:extLst>
      <p:ext uri="{BB962C8B-B14F-4D97-AF65-F5344CB8AC3E}">
        <p14:creationId xmlns:p14="http://schemas.microsoft.com/office/powerpoint/2010/main" val="26360093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28</a:t>
            </a:fld>
            <a:endParaRPr lang="en-US"/>
          </a:p>
        </p:txBody>
      </p:sp>
    </p:spTree>
    <p:extLst>
      <p:ext uri="{BB962C8B-B14F-4D97-AF65-F5344CB8AC3E}">
        <p14:creationId xmlns:p14="http://schemas.microsoft.com/office/powerpoint/2010/main" val="1061718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Mention ISO still is working a hybrid schedule and to allow extra time for routing,</a:t>
            </a:r>
            <a:r>
              <a:rPr lang="en-US" baseline="0"/>
              <a:t> questions, and processing times.</a:t>
            </a:r>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29</a:t>
            </a:fld>
            <a:endParaRPr lang="en-US"/>
          </a:p>
        </p:txBody>
      </p:sp>
    </p:spTree>
    <p:extLst>
      <p:ext uri="{BB962C8B-B14F-4D97-AF65-F5344CB8AC3E}">
        <p14:creationId xmlns:p14="http://schemas.microsoft.com/office/powerpoint/2010/main" val="36009938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Routing the ticket appropriately will help you get a faster response</a:t>
            </a:r>
          </a:p>
        </p:txBody>
      </p:sp>
      <p:sp>
        <p:nvSpPr>
          <p:cNvPr id="4" name="Slide Number Placeholder 3"/>
          <p:cNvSpPr>
            <a:spLocks noGrp="1"/>
          </p:cNvSpPr>
          <p:nvPr>
            <p:ph type="sldNum" sz="quarter" idx="5"/>
          </p:nvPr>
        </p:nvSpPr>
        <p:spPr/>
        <p:txBody>
          <a:bodyPr/>
          <a:lstStyle/>
          <a:p>
            <a:fld id="{BABB09AA-088F-4F39-B808-6B90D9223286}" type="slidenum">
              <a:rPr lang="en-US" smtClean="0"/>
              <a:t>30</a:t>
            </a:fld>
            <a:endParaRPr lang="en-US"/>
          </a:p>
        </p:txBody>
      </p:sp>
    </p:spTree>
    <p:extLst>
      <p:ext uri="{BB962C8B-B14F-4D97-AF65-F5344CB8AC3E}">
        <p14:creationId xmlns:p14="http://schemas.microsoft.com/office/powerpoint/2010/main" val="12933737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BB09AA-088F-4F39-B808-6B90D9223286}" type="slidenum">
              <a:rPr lang="en-US" smtClean="0"/>
              <a:t>31</a:t>
            </a:fld>
            <a:endParaRPr lang="en-US"/>
          </a:p>
        </p:txBody>
      </p:sp>
    </p:spTree>
    <p:extLst>
      <p:ext uri="{BB962C8B-B14F-4D97-AF65-F5344CB8AC3E}">
        <p14:creationId xmlns:p14="http://schemas.microsoft.com/office/powerpoint/2010/main" val="8263087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Be sure to mention (when speaking) that this is not the ONLY place to find an attorney.</a:t>
            </a:r>
          </a:p>
          <a:p>
            <a:endParaRPr lang="en-US" dirty="0"/>
          </a:p>
        </p:txBody>
      </p:sp>
      <p:sp>
        <p:nvSpPr>
          <p:cNvPr id="4" name="Slide Number Placeholder 3"/>
          <p:cNvSpPr>
            <a:spLocks noGrp="1"/>
          </p:cNvSpPr>
          <p:nvPr>
            <p:ph type="sldNum" sz="quarter" idx="10"/>
          </p:nvPr>
        </p:nvSpPr>
        <p:spPr/>
        <p:txBody>
          <a:bodyPr/>
          <a:lstStyle/>
          <a:p>
            <a:fld id="{BABB09AA-088F-4F39-B808-6B90D9223286}" type="slidenum">
              <a:rPr lang="en-US" smtClean="0"/>
              <a:t>32</a:t>
            </a:fld>
            <a:endParaRPr lang="en-US"/>
          </a:p>
        </p:txBody>
      </p:sp>
    </p:spTree>
    <p:extLst>
      <p:ext uri="{BB962C8B-B14F-4D97-AF65-F5344CB8AC3E}">
        <p14:creationId xmlns:p14="http://schemas.microsoft.com/office/powerpoint/2010/main" val="13484257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Holly will present this slide</a:t>
            </a:r>
          </a:p>
        </p:txBody>
      </p:sp>
      <p:sp>
        <p:nvSpPr>
          <p:cNvPr id="4" name="Slide Number Placeholder 3"/>
          <p:cNvSpPr>
            <a:spLocks noGrp="1"/>
          </p:cNvSpPr>
          <p:nvPr>
            <p:ph type="sldNum" sz="quarter" idx="10"/>
          </p:nvPr>
        </p:nvSpPr>
        <p:spPr/>
        <p:txBody>
          <a:bodyPr/>
          <a:lstStyle/>
          <a:p>
            <a:fld id="{BABB09AA-088F-4F39-B808-6B90D9223286}" type="slidenum">
              <a:rPr lang="en-US" smtClean="0"/>
              <a:t>33</a:t>
            </a:fld>
            <a:endParaRPr lang="en-US"/>
          </a:p>
        </p:txBody>
      </p:sp>
    </p:spTree>
    <p:extLst>
      <p:ext uri="{BB962C8B-B14F-4D97-AF65-F5344CB8AC3E}">
        <p14:creationId xmlns:p14="http://schemas.microsoft.com/office/powerpoint/2010/main" val="1966347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3</a:t>
            </a:fld>
            <a:endParaRPr lang="en-US"/>
          </a:p>
        </p:txBody>
      </p:sp>
    </p:spTree>
    <p:extLst>
      <p:ext uri="{BB962C8B-B14F-4D97-AF65-F5344CB8AC3E}">
        <p14:creationId xmlns:p14="http://schemas.microsoft.com/office/powerpoint/2010/main" val="31566277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Holly will present this slide</a:t>
            </a:r>
          </a:p>
        </p:txBody>
      </p:sp>
      <p:sp>
        <p:nvSpPr>
          <p:cNvPr id="4" name="Slide Number Placeholder 3"/>
          <p:cNvSpPr>
            <a:spLocks noGrp="1"/>
          </p:cNvSpPr>
          <p:nvPr>
            <p:ph type="sldNum" sz="quarter" idx="5"/>
          </p:nvPr>
        </p:nvSpPr>
        <p:spPr/>
        <p:txBody>
          <a:bodyPr/>
          <a:lstStyle/>
          <a:p>
            <a:fld id="{BABB09AA-088F-4F39-B808-6B90D9223286}" type="slidenum">
              <a:rPr lang="en-US" smtClean="0"/>
              <a:t>34</a:t>
            </a:fld>
            <a:endParaRPr lang="en-US"/>
          </a:p>
        </p:txBody>
      </p:sp>
    </p:spTree>
    <p:extLst>
      <p:ext uri="{BB962C8B-B14F-4D97-AF65-F5344CB8AC3E}">
        <p14:creationId xmlns:p14="http://schemas.microsoft.com/office/powerpoint/2010/main" val="29340999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Holly will present this slide</a:t>
            </a:r>
          </a:p>
        </p:txBody>
      </p:sp>
      <p:sp>
        <p:nvSpPr>
          <p:cNvPr id="4" name="Slide Number Placeholder 3"/>
          <p:cNvSpPr>
            <a:spLocks noGrp="1"/>
          </p:cNvSpPr>
          <p:nvPr>
            <p:ph type="sldNum" sz="quarter" idx="5"/>
          </p:nvPr>
        </p:nvSpPr>
        <p:spPr/>
        <p:txBody>
          <a:bodyPr/>
          <a:lstStyle/>
          <a:p>
            <a:fld id="{BABB09AA-088F-4F39-B808-6B90D9223286}" type="slidenum">
              <a:rPr lang="en-US" smtClean="0"/>
              <a:t>35</a:t>
            </a:fld>
            <a:endParaRPr lang="en-US"/>
          </a:p>
        </p:txBody>
      </p:sp>
    </p:spTree>
    <p:extLst>
      <p:ext uri="{BB962C8B-B14F-4D97-AF65-F5344CB8AC3E}">
        <p14:creationId xmlns:p14="http://schemas.microsoft.com/office/powerpoint/2010/main" val="24154266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F1EF65-2416-41B5-B61A-24BC9E404EEF}" type="slidenum">
              <a:rPr lang="en-US" smtClean="0"/>
              <a:t>38</a:t>
            </a:fld>
            <a:endParaRPr lang="en-US"/>
          </a:p>
        </p:txBody>
      </p:sp>
    </p:spTree>
    <p:extLst>
      <p:ext uri="{BB962C8B-B14F-4D97-AF65-F5344CB8AC3E}">
        <p14:creationId xmlns:p14="http://schemas.microsoft.com/office/powerpoint/2010/main" val="248074465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F1EF65-2416-41B5-B61A-24BC9E404EEF}" type="slidenum">
              <a:rPr lang="en-US" smtClean="0"/>
              <a:t>39</a:t>
            </a:fld>
            <a:endParaRPr lang="en-US"/>
          </a:p>
        </p:txBody>
      </p:sp>
    </p:spTree>
    <p:extLst>
      <p:ext uri="{BB962C8B-B14F-4D97-AF65-F5344CB8AC3E}">
        <p14:creationId xmlns:p14="http://schemas.microsoft.com/office/powerpoint/2010/main" val="134571409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40</a:t>
            </a:fld>
            <a:endParaRPr lang="en-US"/>
          </a:p>
        </p:txBody>
      </p:sp>
    </p:spTree>
    <p:extLst>
      <p:ext uri="{BB962C8B-B14F-4D97-AF65-F5344CB8AC3E}">
        <p14:creationId xmlns:p14="http://schemas.microsoft.com/office/powerpoint/2010/main" val="352166918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that this</a:t>
            </a:r>
            <a:r>
              <a:rPr lang="en-US" baseline="0" dirty="0"/>
              <a:t> presentation will be posted under the </a:t>
            </a:r>
            <a:r>
              <a:rPr lang="en-US" b="1" baseline="0" dirty="0"/>
              <a:t>Training and Administrative Forum Archive.</a:t>
            </a:r>
            <a:endParaRPr lang="en-US" b="1" dirty="0"/>
          </a:p>
        </p:txBody>
      </p:sp>
      <p:sp>
        <p:nvSpPr>
          <p:cNvPr id="4" name="Slide Number Placeholder 3"/>
          <p:cNvSpPr>
            <a:spLocks noGrp="1"/>
          </p:cNvSpPr>
          <p:nvPr>
            <p:ph type="sldNum" sz="quarter" idx="10"/>
          </p:nvPr>
        </p:nvSpPr>
        <p:spPr/>
        <p:txBody>
          <a:bodyPr/>
          <a:lstStyle/>
          <a:p>
            <a:fld id="{BABB09AA-088F-4F39-B808-6B90D9223286}" type="slidenum">
              <a:rPr lang="en-US" smtClean="0"/>
              <a:t>41</a:t>
            </a:fld>
            <a:endParaRPr lang="en-US"/>
          </a:p>
        </p:txBody>
      </p:sp>
    </p:spTree>
    <p:extLst>
      <p:ext uri="{BB962C8B-B14F-4D97-AF65-F5344CB8AC3E}">
        <p14:creationId xmlns:p14="http://schemas.microsoft.com/office/powerpoint/2010/main" val="3785934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Holly will present this section generally</a:t>
            </a:r>
          </a:p>
        </p:txBody>
      </p:sp>
      <p:sp>
        <p:nvSpPr>
          <p:cNvPr id="4" name="Slide Number Placeholder 3"/>
          <p:cNvSpPr>
            <a:spLocks noGrp="1"/>
          </p:cNvSpPr>
          <p:nvPr>
            <p:ph type="sldNum" sz="quarter" idx="10"/>
          </p:nvPr>
        </p:nvSpPr>
        <p:spPr/>
        <p:txBody>
          <a:bodyPr/>
          <a:lstStyle/>
          <a:p>
            <a:fld id="{BABB09AA-088F-4F39-B808-6B90D9223286}" type="slidenum">
              <a:rPr lang="en-US" smtClean="0"/>
              <a:t>4</a:t>
            </a:fld>
            <a:endParaRPr lang="en-US"/>
          </a:p>
        </p:txBody>
      </p:sp>
    </p:spTree>
    <p:extLst>
      <p:ext uri="{BB962C8B-B14F-4D97-AF65-F5344CB8AC3E}">
        <p14:creationId xmlns:p14="http://schemas.microsoft.com/office/powerpoint/2010/main" val="2057443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BB09AA-088F-4F39-B808-6B90D9223286}" type="slidenum">
              <a:rPr lang="en-US" smtClean="0"/>
              <a:t>5</a:t>
            </a:fld>
            <a:endParaRPr lang="en-US"/>
          </a:p>
        </p:txBody>
      </p:sp>
    </p:spTree>
    <p:extLst>
      <p:ext uri="{BB962C8B-B14F-4D97-AF65-F5344CB8AC3E}">
        <p14:creationId xmlns:p14="http://schemas.microsoft.com/office/powerpoint/2010/main" val="3683148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2090" lvl="1">
              <a:lnSpc>
                <a:spcPct val="134000"/>
              </a:lnSpc>
              <a:spcBef>
                <a:spcPts val="200"/>
              </a:spcBef>
              <a:spcAft>
                <a:spcPts val="400"/>
              </a:spcAft>
            </a:pPr>
            <a:r>
              <a:rPr lang="en-US" dirty="0">
                <a:ea typeface="Calibri" panose="020F0502020204030204"/>
                <a:cs typeface="Calibri" panose="020F0502020204030204"/>
              </a:rPr>
              <a:t>Why to submit early:</a:t>
            </a:r>
          </a:p>
          <a:p>
            <a:pPr marL="383540" lvl="1" indent="-171450">
              <a:lnSpc>
                <a:spcPct val="134000"/>
              </a:lnSpc>
              <a:spcBef>
                <a:spcPts val="200"/>
              </a:spcBef>
              <a:spcAft>
                <a:spcPts val="400"/>
              </a:spcAft>
              <a:buFont typeface="Arial"/>
              <a:buChar char="•"/>
            </a:pPr>
            <a:r>
              <a:rPr lang="en-US" dirty="0"/>
              <a:t>Prevents gaps in status or work authorization</a:t>
            </a:r>
            <a:endParaRPr lang="en-US" dirty="0">
              <a:ea typeface="Calibri"/>
              <a:cs typeface="Calibri"/>
            </a:endParaRPr>
          </a:p>
          <a:p>
            <a:pPr marL="383540" lvl="1" indent="-171450">
              <a:lnSpc>
                <a:spcPct val="134000"/>
              </a:lnSpc>
              <a:spcBef>
                <a:spcPts val="200"/>
              </a:spcBef>
              <a:spcAft>
                <a:spcPts val="400"/>
              </a:spcAft>
              <a:buFont typeface="Arial"/>
              <a:buChar char="•"/>
            </a:pPr>
            <a:r>
              <a:rPr lang="en-US" dirty="0"/>
              <a:t>Accounts for the varying times: it can take to get a visa in foreign country, some U.S. consulate offices are closed and take only emergency appointments, etc.</a:t>
            </a:r>
            <a:endParaRPr lang="en-US" dirty="0">
              <a:ea typeface="Calibri"/>
              <a:cs typeface="Calibri"/>
            </a:endParaRPr>
          </a:p>
          <a:p>
            <a:pPr marL="383540" lvl="1" indent="-171450">
              <a:lnSpc>
                <a:spcPct val="134000"/>
              </a:lnSpc>
              <a:spcBef>
                <a:spcPts val="200"/>
              </a:spcBef>
              <a:spcAft>
                <a:spcPts val="400"/>
              </a:spcAft>
              <a:buFont typeface="Arial"/>
              <a:buChar char="•"/>
            </a:pPr>
            <a:r>
              <a:rPr lang="en-US" dirty="0"/>
              <a:t>Contact ISO or your department’s visa contact as soon as possible upon hiring</a:t>
            </a:r>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10"/>
          </p:nvPr>
        </p:nvSpPr>
        <p:spPr/>
        <p:txBody>
          <a:bodyPr/>
          <a:lstStyle/>
          <a:p>
            <a:fld id="{BABB09AA-088F-4F39-B808-6B90D9223286}" type="slidenum">
              <a:rPr lang="en-US" smtClean="0"/>
              <a:t>6</a:t>
            </a:fld>
            <a:endParaRPr lang="en-US"/>
          </a:p>
        </p:txBody>
      </p:sp>
    </p:spTree>
    <p:extLst>
      <p:ext uri="{BB962C8B-B14F-4D97-AF65-F5344CB8AC3E}">
        <p14:creationId xmlns:p14="http://schemas.microsoft.com/office/powerpoint/2010/main" val="1140086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BB09AA-088F-4F39-B808-6B90D9223286}" type="slidenum">
              <a:rPr lang="en-US" smtClean="0"/>
              <a:t>7</a:t>
            </a:fld>
            <a:endParaRPr lang="en-US"/>
          </a:p>
        </p:txBody>
      </p:sp>
    </p:spTree>
    <p:extLst>
      <p:ext uri="{BB962C8B-B14F-4D97-AF65-F5344CB8AC3E}">
        <p14:creationId xmlns:p14="http://schemas.microsoft.com/office/powerpoint/2010/main" val="36508261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fontAlgn="base"/>
            <a:r>
              <a:rPr lang="en-US" sz="1000" dirty="0"/>
              <a:t>If a scholar needs to travel, they must have this signature on their DS-2019.</a:t>
            </a:r>
          </a:p>
          <a:p>
            <a:pPr marL="1085850" lvl="2" indent="-171450" fontAlgn="base">
              <a:buFont typeface="Arial" panose="020B0604020202020204" pitchFamily="34" charset="0"/>
              <a:buChar char="•"/>
            </a:pPr>
            <a:r>
              <a:rPr lang="en-US" sz="1000" dirty="0"/>
              <a:t>If they can’t come</a:t>
            </a:r>
            <a:r>
              <a:rPr lang="en-US" sz="1000" baseline="0" dirty="0"/>
              <a:t> into ISO walk-in hours, t</a:t>
            </a:r>
            <a:r>
              <a:rPr lang="en-US" sz="1000" dirty="0"/>
              <a:t>hey should request a reprint of their DS-2019 with a travel validation signature. These will then be sent to the department to give to the scholar.</a:t>
            </a:r>
          </a:p>
          <a:p>
            <a:pPr marL="1085850" lvl="2" indent="-171450" fontAlgn="base">
              <a:buFont typeface="Arial" panose="020B0604020202020204" pitchFamily="34" charset="0"/>
              <a:buChar char="•"/>
            </a:pPr>
            <a:r>
              <a:rPr lang="en-US" sz="1000" dirty="0"/>
              <a:t>Scholars email the department and ISO when they arrive requesting a remote check-in. Then ISO provides the remote check-in form, then the scholar signs the form (and the supervisor) and then they submit the following:</a:t>
            </a:r>
          </a:p>
          <a:p>
            <a:pPr marL="1085850" lvl="2" indent="-171450" fontAlgn="base">
              <a:buFont typeface="Arial" panose="020B0604020202020204" pitchFamily="34" charset="0"/>
              <a:buChar char="•"/>
            </a:pPr>
            <a:r>
              <a:rPr lang="en-US" sz="1000" dirty="0"/>
              <a:t>Copy of the DS-2019 (and any dependents)</a:t>
            </a:r>
          </a:p>
          <a:p>
            <a:pPr marL="1085850" lvl="2" indent="-171450" fontAlgn="base">
              <a:buFont typeface="Arial" panose="020B0604020202020204" pitchFamily="34" charset="0"/>
              <a:buChar char="•"/>
            </a:pPr>
            <a:r>
              <a:rPr lang="en-US" sz="1000" dirty="0"/>
              <a:t>Copy of the J visa stamp</a:t>
            </a:r>
          </a:p>
          <a:p>
            <a:pPr marL="1085850" lvl="2" indent="-171450" fontAlgn="base">
              <a:buFont typeface="Arial" panose="020B0604020202020204" pitchFamily="34" charset="0"/>
              <a:buChar char="•"/>
            </a:pPr>
            <a:r>
              <a:rPr lang="en-US" sz="1000" dirty="0"/>
              <a:t>Form I-94 </a:t>
            </a:r>
          </a:p>
          <a:p>
            <a:pPr marL="1085850" lvl="2" indent="-171450" fontAlgn="base">
              <a:buFont typeface="Arial" panose="020B0604020202020204" pitchFamily="34" charset="0"/>
              <a:buChar char="•"/>
            </a:pPr>
            <a:r>
              <a:rPr lang="en-US" sz="1000" dirty="0"/>
              <a:t>Completed and signed Insurance Compliance Form</a:t>
            </a:r>
          </a:p>
          <a:p>
            <a:endParaRPr lang="en-US" dirty="0"/>
          </a:p>
        </p:txBody>
      </p:sp>
      <p:sp>
        <p:nvSpPr>
          <p:cNvPr id="4" name="Slide Number Placeholder 3"/>
          <p:cNvSpPr>
            <a:spLocks noGrp="1"/>
          </p:cNvSpPr>
          <p:nvPr>
            <p:ph type="sldNum" sz="quarter" idx="10"/>
          </p:nvPr>
        </p:nvSpPr>
        <p:spPr/>
        <p:txBody>
          <a:bodyPr/>
          <a:lstStyle/>
          <a:p>
            <a:fld id="{BABB09AA-088F-4F39-B808-6B90D9223286}" type="slidenum">
              <a:rPr lang="en-US" smtClean="0"/>
              <a:t>8</a:t>
            </a:fld>
            <a:endParaRPr lang="en-US"/>
          </a:p>
        </p:txBody>
      </p:sp>
    </p:spTree>
    <p:extLst>
      <p:ext uri="{BB962C8B-B14F-4D97-AF65-F5344CB8AC3E}">
        <p14:creationId xmlns:p14="http://schemas.microsoft.com/office/powerpoint/2010/main" val="1108293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Once approved, a notation goes on the scholar’s immigration record</a:t>
            </a:r>
          </a:p>
        </p:txBody>
      </p:sp>
      <p:sp>
        <p:nvSpPr>
          <p:cNvPr id="4" name="Slide Number Placeholder 3"/>
          <p:cNvSpPr>
            <a:spLocks noGrp="1"/>
          </p:cNvSpPr>
          <p:nvPr>
            <p:ph type="sldNum" sz="quarter" idx="5"/>
          </p:nvPr>
        </p:nvSpPr>
        <p:spPr/>
        <p:txBody>
          <a:bodyPr/>
          <a:lstStyle/>
          <a:p>
            <a:fld id="{BABB09AA-088F-4F39-B808-6B90D9223286}" type="slidenum">
              <a:rPr lang="en-US" smtClean="0"/>
              <a:t>9</a:t>
            </a:fld>
            <a:endParaRPr lang="en-US"/>
          </a:p>
        </p:txBody>
      </p:sp>
    </p:spTree>
    <p:extLst>
      <p:ext uri="{BB962C8B-B14F-4D97-AF65-F5344CB8AC3E}">
        <p14:creationId xmlns:p14="http://schemas.microsoft.com/office/powerpoint/2010/main" val="2566296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emf"/><Relationship Id="rId4" Type="http://schemas.microsoft.com/office/2007/relationships/hdphoto" Target="../media/hdphoto1.wdp"/></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Master" Target="../slideMasters/slideMaster3.xml"/><Relationship Id="rId5" Type="http://schemas.openxmlformats.org/officeDocument/2006/relationships/image" Target="../media/image3.emf"/><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emf"/><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Master" Target="../slideMasters/slideMaster2.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Logo">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613833" y="859991"/>
            <a:ext cx="9296400" cy="3522341"/>
          </a:xfrm>
          <a:prstGeom prst="rect">
            <a:avLst/>
          </a:prstGeom>
        </p:spPr>
        <p:txBody>
          <a:bodyPr anchor="b"/>
          <a:lstStyle>
            <a:lvl1pPr algn="l">
              <a:defRPr sz="6667" b="1" i="0" baseline="0">
                <a:solidFill>
                  <a:schemeClr val="tx2"/>
                </a:solidFill>
                <a:latin typeface="Encode Sans Normal Black" charset="0"/>
                <a:ea typeface="Encode Sans Normal Black" charset="0"/>
                <a:cs typeface="Encode Sans Normal Black" charset="0"/>
              </a:defRPr>
            </a:lvl1pPr>
          </a:lstStyle>
          <a:p>
            <a:r>
              <a:rPr lang="en-US" dirty="0"/>
              <a:t>TITLE HERE</a:t>
            </a:r>
            <a:br>
              <a:rPr lang="en-US" dirty="0"/>
            </a:br>
            <a:r>
              <a:rPr lang="en-US" dirty="0"/>
              <a:t>ENCODE NORMAL</a:t>
            </a:r>
            <a:br>
              <a:rPr lang="en-US" dirty="0"/>
            </a:br>
            <a:r>
              <a:rPr lang="en-US" dirty="0"/>
              <a:t>BLACK, 50 PT.</a:t>
            </a:r>
          </a:p>
        </p:txBody>
      </p:sp>
      <p:pic>
        <p:nvPicPr>
          <p:cNvPr id="7" name="Picture 6" descr="White, block W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pic>
        <p:nvPicPr>
          <p:cNvPr id="4" name="Picture 3" descr="Academic Personnel and Faculty logo">
            <a:extLst>
              <a:ext uri="{FF2B5EF4-FFF2-40B4-BE49-F238E27FC236}">
                <a16:creationId xmlns:a16="http://schemas.microsoft.com/office/drawing/2014/main" id="{6F3BD53A-B4D0-8A39-B453-575AB0DDB6B3}"/>
              </a:ext>
            </a:extLst>
          </p:cNvPr>
          <p:cNvPicPr>
            <a:picLocks noChangeAspect="1"/>
          </p:cNvPicPr>
          <p:nvPr userDrawn="1"/>
        </p:nvPicPr>
        <p:blipFill>
          <a:blip r:embed="rId3">
            <a:duotone>
              <a:schemeClr val="accent3">
                <a:shade val="45000"/>
                <a:satMod val="135000"/>
              </a:schemeClr>
              <a:prstClr val="white"/>
            </a:duotone>
            <a:extLst>
              <a:ext uri="{BEBA8EAE-BF5A-486C-A8C5-ECC9F3942E4B}">
                <a14:imgProps xmlns:a14="http://schemas.microsoft.com/office/drawing/2010/main">
                  <a14:imgLayer r:embed="rId4">
                    <a14:imgEffect>
                      <a14:sharpenSoften amount="100000"/>
                    </a14:imgEffect>
                    <a14:imgEffect>
                      <a14:colorTemperature colorTemp="11500"/>
                    </a14:imgEffect>
                    <a14:imgEffect>
                      <a14:brightnessContrast bright="100000"/>
                    </a14:imgEffect>
                  </a14:imgLayer>
                </a14:imgProps>
              </a:ext>
            </a:extLst>
          </a:blip>
          <a:srcRect l="18715"/>
          <a:stretch/>
        </p:blipFill>
        <p:spPr>
          <a:xfrm>
            <a:off x="757442" y="5891678"/>
            <a:ext cx="3094567" cy="491151"/>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5"/>
          <a:stretch>
            <a:fillRect/>
          </a:stretch>
        </p:blipFill>
        <p:spPr>
          <a:xfrm>
            <a:off x="757441" y="4568599"/>
            <a:ext cx="2133600" cy="186267"/>
          </a:xfrm>
          <a:prstGeom prst="rect">
            <a:avLst/>
          </a:prstGeom>
        </p:spPr>
      </p:pic>
    </p:spTree>
    <p:extLst>
      <p:ext uri="{BB962C8B-B14F-4D97-AF65-F5344CB8AC3E}">
        <p14:creationId xmlns:p14="http://schemas.microsoft.com/office/powerpoint/2010/main" val="368751579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492978"/>
            <a:ext cx="10912876" cy="1325033"/>
          </a:xfrm>
          <a:prstGeom prst="rect">
            <a:avLst/>
          </a:prstGeom>
        </p:spPr>
        <p:txBody>
          <a:bodyPr anchor="b"/>
          <a:lstStyle>
            <a:lvl1pPr algn="l">
              <a:defRPr sz="4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
        <p:nvSpPr>
          <p:cNvPr id="11" name="Text Placeholder 5"/>
          <p:cNvSpPr>
            <a:spLocks noGrp="1"/>
          </p:cNvSpPr>
          <p:nvPr>
            <p:ph type="body" sz="quarter" idx="12" hasCustomPrompt="1"/>
          </p:nvPr>
        </p:nvSpPr>
        <p:spPr>
          <a:xfrm>
            <a:off x="613833" y="2307557"/>
            <a:ext cx="10912883" cy="548228"/>
          </a:xfrm>
          <a:prstGeom prst="rect">
            <a:avLst/>
          </a:prstGeom>
        </p:spPr>
        <p:txBody>
          <a:bodyPr>
            <a:noAutofit/>
          </a:bodyPr>
          <a:lstStyle>
            <a:lvl1pPr marL="0" indent="0">
              <a:lnSpc>
                <a:spcPct val="90000"/>
              </a:lnSpc>
              <a:buNone/>
              <a:defRPr sz="3200" b="0" i="0" baseline="0">
                <a:solidFill>
                  <a:schemeClr val="tx2"/>
                </a:solidFill>
                <a:latin typeface="Uni Sans" charset="0"/>
                <a:ea typeface="Uni Sans" charset="0"/>
                <a:cs typeface="Uni Sans" charset="0"/>
              </a:defRPr>
            </a:lvl1pPr>
            <a:lvl2pPr marL="609585" indent="0">
              <a:buNone/>
              <a:defRPr b="0" i="0">
                <a:solidFill>
                  <a:srgbClr val="E8D3A2"/>
                </a:solidFill>
                <a:latin typeface="Encode Sans Normal Black"/>
                <a:cs typeface="Encode Sans Normal Black"/>
              </a:defRPr>
            </a:lvl2pPr>
            <a:lvl3pPr marL="1219170" indent="0">
              <a:buNone/>
              <a:defRPr b="0" i="0">
                <a:solidFill>
                  <a:srgbClr val="E8D3A2"/>
                </a:solidFill>
                <a:latin typeface="Encode Sans Normal Black"/>
                <a:cs typeface="Encode Sans Normal Black"/>
              </a:defRPr>
            </a:lvl3pPr>
            <a:lvl4pPr marL="1828754" indent="0">
              <a:buNone/>
              <a:defRPr b="0" i="0">
                <a:solidFill>
                  <a:srgbClr val="E8D3A2"/>
                </a:solidFill>
                <a:latin typeface="Encode Sans Normal Black"/>
                <a:cs typeface="Encode Sans Normal Black"/>
              </a:defRPr>
            </a:lvl4pPr>
            <a:lvl5pPr marL="2438339" indent="0">
              <a:buNone/>
              <a:defRPr b="0" i="0">
                <a:solidFill>
                  <a:srgbClr val="E8D3A2"/>
                </a:solidFill>
                <a:latin typeface="Encode Sans Normal Black"/>
                <a:cs typeface="Encode Sans Normal Black"/>
              </a:defRPr>
            </a:lvl5pPr>
          </a:lstStyle>
          <a:p>
            <a:pPr lvl="0"/>
            <a:r>
              <a:rPr lang="en-US" dirty="0"/>
              <a:t>SUB-HEADER HERE (UNI SANS REGULAR, 24 PT.)</a:t>
            </a:r>
          </a:p>
        </p:txBody>
      </p:sp>
      <p:sp>
        <p:nvSpPr>
          <p:cNvPr id="3" name="Text Placeholder 9">
            <a:extLst>
              <a:ext uri="{FF2B5EF4-FFF2-40B4-BE49-F238E27FC236}">
                <a16:creationId xmlns:a16="http://schemas.microsoft.com/office/drawing/2014/main" id="{1F96AE5D-FC1E-AA2E-FC48-F8154AD3C922}"/>
              </a:ext>
            </a:extLst>
          </p:cNvPr>
          <p:cNvSpPr>
            <a:spLocks noGrp="1"/>
          </p:cNvSpPr>
          <p:nvPr>
            <p:ph type="body" sz="quarter" idx="11" hasCustomPrompt="1"/>
          </p:nvPr>
        </p:nvSpPr>
        <p:spPr>
          <a:xfrm>
            <a:off x="631258" y="2925623"/>
            <a:ext cx="10929485" cy="3154535"/>
          </a:xfrm>
          <a:prstGeom prst="rect">
            <a:avLst/>
          </a:prstGeom>
        </p:spPr>
        <p:txBody>
          <a:bodyPr/>
          <a:lstStyle>
            <a:lvl1pPr marL="457189" indent="-457189">
              <a:buFont typeface="Lucida Grande"/>
              <a:buChar char="&gt;"/>
              <a:defRPr sz="2667" b="1" i="0" baseline="0">
                <a:solidFill>
                  <a:schemeClr val="tx2"/>
                </a:solidFill>
                <a:latin typeface="Open Sans" charset="0"/>
                <a:ea typeface="Open Sans" charset="0"/>
                <a:cs typeface="Open Sans" charset="0"/>
              </a:defRPr>
            </a:lvl1pPr>
            <a:lvl2pPr>
              <a:defRPr sz="2400" b="1" i="0" baseline="0">
                <a:solidFill>
                  <a:schemeClr val="tx2"/>
                </a:solidFill>
                <a:latin typeface="Open Sans" charset="0"/>
                <a:ea typeface="Open Sans" charset="0"/>
                <a:cs typeface="Open Sans" charset="0"/>
              </a:defRPr>
            </a:lvl2pPr>
            <a:lvl3pPr marL="1523962" indent="-304792">
              <a:buSzPct val="100000"/>
              <a:buFont typeface="Lucida Grande"/>
              <a:buChar char="&gt;"/>
              <a:defRPr sz="2133" b="1" i="0" baseline="0">
                <a:solidFill>
                  <a:schemeClr val="tx2"/>
                </a:solidFill>
                <a:latin typeface="Open Sans" charset="0"/>
                <a:ea typeface="Open Sans" charset="0"/>
                <a:cs typeface="Open Sans" charset="0"/>
              </a:defRPr>
            </a:lvl3pPr>
            <a:lvl4pPr>
              <a:defRPr sz="1867" b="1" i="0" baseline="0">
                <a:solidFill>
                  <a:schemeClr val="tx2"/>
                </a:solidFill>
                <a:latin typeface="Open Sans" charset="0"/>
                <a:ea typeface="Open Sans" charset="0"/>
                <a:cs typeface="Open Sans" charset="0"/>
              </a:defRPr>
            </a:lvl4pPr>
            <a:lvl5pPr marL="2743131" indent="-304792">
              <a:buFont typeface="Lucida Grande"/>
              <a:buChar char="&gt;"/>
              <a:defRPr sz="1600" b="1" i="0" baseline="0">
                <a:solidFill>
                  <a:schemeClr val="tx2"/>
                </a:solidFill>
                <a:latin typeface="Open Sans" charset="0"/>
                <a:ea typeface="Open Sans" charset="0"/>
                <a:cs typeface="Open Sans" charset="0"/>
              </a:defRPr>
            </a:lvl5pPr>
          </a:lstStyle>
          <a:p>
            <a:pPr lvl="0"/>
            <a:r>
              <a:rPr lang="en-US" dirty="0"/>
              <a:t>Content here (Open Sans Bold, 20 pt.)</a:t>
            </a:r>
          </a:p>
          <a:p>
            <a:pPr lvl="1"/>
            <a:r>
              <a:rPr lang="en-US" dirty="0"/>
              <a:t>Second level (Open Sans Bold, 18)</a:t>
            </a:r>
          </a:p>
          <a:p>
            <a:pPr lvl="2"/>
            <a:r>
              <a:rPr lang="en-US" dirty="0"/>
              <a:t>Third level (Open Sans Bold, 16)</a:t>
            </a:r>
          </a:p>
          <a:p>
            <a:pPr lvl="3"/>
            <a:r>
              <a:rPr lang="en-US" dirty="0"/>
              <a:t>Fourth level (Open Sans Bold, 14)</a:t>
            </a:r>
          </a:p>
          <a:p>
            <a:pPr lvl="4"/>
            <a:r>
              <a:rPr lang="en-US" dirty="0"/>
              <a:t>Fifth level (Open Sans Bold, 12)</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1166" y="1818011"/>
            <a:ext cx="1453460" cy="128483"/>
          </a:xfrm>
          <a:prstGeom prst="rect">
            <a:avLst/>
          </a:prstGeom>
        </p:spPr>
      </p:pic>
    </p:spTree>
    <p:extLst>
      <p:ext uri="{BB962C8B-B14F-4D97-AF65-F5344CB8AC3E}">
        <p14:creationId xmlns:p14="http://schemas.microsoft.com/office/powerpoint/2010/main" val="41361028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492978"/>
            <a:ext cx="10912883" cy="1325033"/>
          </a:xfrm>
          <a:prstGeom prst="rect">
            <a:avLst/>
          </a:prstGeom>
        </p:spPr>
        <p:txBody>
          <a:bodyPr anchor="b"/>
          <a:lstStyle>
            <a:lvl1pPr algn="l">
              <a:defRPr sz="4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
        <p:nvSpPr>
          <p:cNvPr id="10" name="Text Placeholder 9"/>
          <p:cNvSpPr>
            <a:spLocks noGrp="1"/>
          </p:cNvSpPr>
          <p:nvPr>
            <p:ph type="body" sz="quarter" idx="11" hasCustomPrompt="1"/>
          </p:nvPr>
        </p:nvSpPr>
        <p:spPr>
          <a:xfrm>
            <a:off x="597231" y="2307557"/>
            <a:ext cx="10929485" cy="3154535"/>
          </a:xfrm>
          <a:prstGeom prst="rect">
            <a:avLst/>
          </a:prstGeom>
        </p:spPr>
        <p:txBody>
          <a:bodyPr/>
          <a:lstStyle>
            <a:lvl1pPr marL="457189" indent="-457189">
              <a:buFont typeface="Lucida Grande"/>
              <a:buChar char="&gt;"/>
              <a:defRPr sz="2667" b="1" i="0" baseline="0">
                <a:solidFill>
                  <a:schemeClr val="tx2"/>
                </a:solidFill>
                <a:latin typeface="Open Sans" charset="0"/>
                <a:ea typeface="Open Sans" charset="0"/>
                <a:cs typeface="Open Sans" charset="0"/>
              </a:defRPr>
            </a:lvl1pPr>
            <a:lvl2pPr>
              <a:defRPr sz="2400" b="1" i="0" baseline="0">
                <a:solidFill>
                  <a:schemeClr val="tx2"/>
                </a:solidFill>
                <a:latin typeface="Open Sans" charset="0"/>
                <a:ea typeface="Open Sans" charset="0"/>
                <a:cs typeface="Open Sans" charset="0"/>
              </a:defRPr>
            </a:lvl2pPr>
            <a:lvl3pPr marL="1523962" indent="-304792">
              <a:buSzPct val="100000"/>
              <a:buFont typeface="Lucida Grande"/>
              <a:buChar char="&gt;"/>
              <a:defRPr sz="2133" b="1" i="0" baseline="0">
                <a:solidFill>
                  <a:schemeClr val="tx2"/>
                </a:solidFill>
                <a:latin typeface="Open Sans" charset="0"/>
                <a:ea typeface="Open Sans" charset="0"/>
                <a:cs typeface="Open Sans" charset="0"/>
              </a:defRPr>
            </a:lvl3pPr>
            <a:lvl4pPr>
              <a:defRPr sz="1867" b="1" i="0" baseline="0">
                <a:solidFill>
                  <a:schemeClr val="tx2"/>
                </a:solidFill>
                <a:latin typeface="Open Sans" charset="0"/>
                <a:ea typeface="Open Sans" charset="0"/>
                <a:cs typeface="Open Sans" charset="0"/>
              </a:defRPr>
            </a:lvl4pPr>
            <a:lvl5pPr marL="2743131" indent="-304792">
              <a:buFont typeface="Lucida Grande"/>
              <a:buChar char="&gt;"/>
              <a:defRPr sz="1600" b="1" i="0" baseline="0">
                <a:solidFill>
                  <a:schemeClr val="tx2"/>
                </a:solidFill>
                <a:latin typeface="Open Sans" charset="0"/>
                <a:ea typeface="Open Sans" charset="0"/>
                <a:cs typeface="Open Sans" charset="0"/>
              </a:defRPr>
            </a:lvl5pPr>
          </a:lstStyle>
          <a:p>
            <a:pPr lvl="0"/>
            <a:r>
              <a:rPr lang="en-US" dirty="0"/>
              <a:t>Content here (Open Sans Bold, 20 pt.)</a:t>
            </a:r>
          </a:p>
          <a:p>
            <a:pPr lvl="1"/>
            <a:r>
              <a:rPr lang="en-US" dirty="0"/>
              <a:t>Second level (Open Sans Bold, 18)</a:t>
            </a:r>
          </a:p>
          <a:p>
            <a:pPr lvl="2"/>
            <a:r>
              <a:rPr lang="en-US" dirty="0"/>
              <a:t>Third level (Open Sans Bold, 16)</a:t>
            </a:r>
          </a:p>
          <a:p>
            <a:pPr lvl="3"/>
            <a:r>
              <a:rPr lang="en-US" dirty="0"/>
              <a:t>Fourth level (Open Sans Bold, 14)</a:t>
            </a:r>
          </a:p>
          <a:p>
            <a:pPr lvl="4"/>
            <a:r>
              <a:rPr lang="en-US" dirty="0"/>
              <a:t>Fifth level (Open Sans Bold, 12)</a:t>
            </a:r>
          </a:p>
        </p:txBody>
      </p:sp>
      <p:pic>
        <p:nvPicPr>
          <p:cNvPr id="13" name="Picture 12" descr="Purple, block W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1166" y="1818011"/>
            <a:ext cx="1453460" cy="128483"/>
          </a:xfrm>
          <a:prstGeom prst="rect">
            <a:avLst/>
          </a:prstGeom>
        </p:spPr>
      </p:pic>
    </p:spTree>
    <p:extLst>
      <p:ext uri="{BB962C8B-B14F-4D97-AF65-F5344CB8AC3E}">
        <p14:creationId xmlns:p14="http://schemas.microsoft.com/office/powerpoint/2010/main" val="3609077787"/>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508812"/>
            <a:ext cx="10896280" cy="1325033"/>
          </a:xfrm>
          <a:prstGeom prst="rect">
            <a:avLst/>
          </a:prstGeom>
        </p:spPr>
        <p:txBody>
          <a:bodyPr anchor="b"/>
          <a:lstStyle>
            <a:lvl1pPr algn="l">
              <a:defRPr sz="4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1166" y="1818011"/>
            <a:ext cx="1453460" cy="128483"/>
          </a:xfrm>
          <a:prstGeom prst="rect">
            <a:avLst/>
          </a:prstGeom>
        </p:spPr>
      </p:pic>
      <p:sp>
        <p:nvSpPr>
          <p:cNvPr id="8" name="Chart Placeholder 11"/>
          <p:cNvSpPr>
            <a:spLocks noGrp="1"/>
          </p:cNvSpPr>
          <p:nvPr>
            <p:ph type="chart" sz="quarter" idx="12" hasCustomPrompt="1"/>
          </p:nvPr>
        </p:nvSpPr>
        <p:spPr>
          <a:xfrm>
            <a:off x="597231" y="2299970"/>
            <a:ext cx="10912883" cy="3948217"/>
          </a:xfrm>
          <a:prstGeom prst="rect">
            <a:avLst/>
          </a:prstGeom>
        </p:spPr>
        <p:txBody>
          <a:bodyPr>
            <a:normAutofit/>
          </a:bodyPr>
          <a:lstStyle>
            <a:lvl1pPr marL="0" indent="0">
              <a:buNone/>
              <a:defRPr sz="3200" b="0" i="1" baseline="0">
                <a:solidFill>
                  <a:schemeClr val="tx1"/>
                </a:solidFill>
                <a:latin typeface="Open Sans Light"/>
                <a:cs typeface="Open Sans Light"/>
              </a:defRPr>
            </a:lvl1pPr>
          </a:lstStyle>
          <a:p>
            <a:r>
              <a:rPr lang="en-US" dirty="0"/>
              <a:t>Graphics can go here – </a:t>
            </a:r>
            <a:br>
              <a:rPr lang="en-US" dirty="0"/>
            </a:br>
            <a:r>
              <a:rPr lang="en-US" dirty="0"/>
              <a:t>replace this box with your image or chart</a:t>
            </a:r>
          </a:p>
        </p:txBody>
      </p:sp>
    </p:spTree>
    <p:extLst>
      <p:ext uri="{BB962C8B-B14F-4D97-AF65-F5344CB8AC3E}">
        <p14:creationId xmlns:p14="http://schemas.microsoft.com/office/powerpoint/2010/main" val="206400887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Logo">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613833" y="859991"/>
            <a:ext cx="9364720" cy="3522341"/>
          </a:xfrm>
          <a:prstGeom prst="rect">
            <a:avLst/>
          </a:prstGeom>
        </p:spPr>
        <p:txBody>
          <a:bodyPr anchor="b"/>
          <a:lstStyle>
            <a:lvl1pPr algn="l">
              <a:defRPr sz="6667"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4" name="Picture 3" descr="Office for Academic Personnel and Faculty Logo">
            <a:extLst>
              <a:ext uri="{FF2B5EF4-FFF2-40B4-BE49-F238E27FC236}">
                <a16:creationId xmlns:a16="http://schemas.microsoft.com/office/drawing/2014/main" id="{C15219B2-38CE-3AC4-B5B8-8A8BE41ED3E9}"/>
              </a:ext>
            </a:extLst>
          </p:cNvPr>
          <p:cNvPicPr>
            <a:picLocks noChangeAspect="1"/>
          </p:cNvPicPr>
          <p:nvPr userDrawn="1"/>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sharpenSoften amount="100000"/>
                    </a14:imgEffect>
                    <a14:imgEffect>
                      <a14:colorTemperature colorTemp="11500"/>
                    </a14:imgEffect>
                  </a14:imgLayer>
                </a14:imgProps>
              </a:ext>
            </a:extLst>
          </a:blip>
          <a:srcRect l="18715"/>
          <a:stretch/>
        </p:blipFill>
        <p:spPr>
          <a:xfrm>
            <a:off x="759282" y="5982491"/>
            <a:ext cx="3094567" cy="491151"/>
          </a:xfrm>
          <a:prstGeom prst="rect">
            <a:avLst/>
          </a:prstGeom>
        </p:spPr>
      </p:pic>
      <p:pic>
        <p:nvPicPr>
          <p:cNvPr id="13" name="Picture 12" descr="Purple, block W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5"/>
          <a:stretch>
            <a:fillRect/>
          </a:stretch>
        </p:blipFill>
        <p:spPr>
          <a:xfrm>
            <a:off x="757441" y="4568599"/>
            <a:ext cx="2133600" cy="186267"/>
          </a:xfrm>
          <a:prstGeom prst="rect">
            <a:avLst/>
          </a:prstGeom>
        </p:spPr>
      </p:pic>
    </p:spTree>
    <p:extLst>
      <p:ext uri="{BB962C8B-B14F-4D97-AF65-F5344CB8AC3E}">
        <p14:creationId xmlns:p14="http://schemas.microsoft.com/office/powerpoint/2010/main" val="289797953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no-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5" y="859991"/>
            <a:ext cx="9364720" cy="3522341"/>
          </a:xfrm>
          <a:prstGeom prst="rect">
            <a:avLst/>
          </a:prstGeom>
        </p:spPr>
        <p:txBody>
          <a:bodyPr anchor="b"/>
          <a:lstStyle>
            <a:lvl1pPr algn="l">
              <a:defRPr sz="6667"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6" name="Picture 5" descr="Purple, block W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757441" y="4568599"/>
            <a:ext cx="2133600" cy="186267"/>
          </a:xfrm>
          <a:prstGeom prst="rect">
            <a:avLst/>
          </a:prstGeom>
        </p:spPr>
      </p:pic>
    </p:spTree>
    <p:extLst>
      <p:ext uri="{BB962C8B-B14F-4D97-AF65-F5344CB8AC3E}">
        <p14:creationId xmlns:p14="http://schemas.microsoft.com/office/powerpoint/2010/main" val="325058918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Section-divi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859992"/>
            <a:ext cx="10719425" cy="2702193"/>
          </a:xfrm>
          <a:prstGeom prst="rect">
            <a:avLst/>
          </a:prstGeom>
        </p:spPr>
        <p:txBody>
          <a:bodyPr anchor="b"/>
          <a:lstStyle>
            <a:lvl1pPr algn="l">
              <a:defRPr sz="4800" b="1" i="0" baseline="0">
                <a:solidFill>
                  <a:schemeClr val="tx2"/>
                </a:solidFill>
                <a:latin typeface="Encode Sans Normal Black" charset="0"/>
                <a:ea typeface="Encode Sans Normal Black" charset="0"/>
                <a:cs typeface="Encode Sans Normal Black" charset="0"/>
              </a:defRPr>
            </a:lvl1pPr>
          </a:lstStyle>
          <a:p>
            <a:r>
              <a:rPr lang="en-US" dirty="0"/>
              <a:t>TITLE HERE </a:t>
            </a:r>
            <a:br>
              <a:rPr lang="en-US" dirty="0"/>
            </a:br>
            <a:r>
              <a:rPr lang="en-US" dirty="0"/>
              <a:t>ENCODE NORMAL BLACK, 36 PT.</a:t>
            </a:r>
          </a:p>
        </p:txBody>
      </p:sp>
      <p:pic>
        <p:nvPicPr>
          <p:cNvPr id="4" name="Picture 3">
            <a:extLst>
              <a:ext uri="{FF2B5EF4-FFF2-40B4-BE49-F238E27FC236}">
                <a16:creationId xmlns:a16="http://schemas.microsoft.com/office/drawing/2014/main" id="{B2666847-1547-C1C1-DB05-547E8F40FE0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32042" y="3651939"/>
            <a:ext cx="1889847" cy="164987"/>
          </a:xfrm>
          <a:prstGeom prst="rect">
            <a:avLst/>
          </a:prstGeom>
        </p:spPr>
      </p:pic>
    </p:spTree>
    <p:extLst>
      <p:ext uri="{BB962C8B-B14F-4D97-AF65-F5344CB8AC3E}">
        <p14:creationId xmlns:p14="http://schemas.microsoft.com/office/powerpoint/2010/main" val="33298506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97230" y="492381"/>
            <a:ext cx="10929479" cy="1325033"/>
          </a:xfrm>
          <a:prstGeom prst="rect">
            <a:avLst/>
          </a:prstGeom>
        </p:spPr>
        <p:txBody>
          <a:bodyPr anchor="b"/>
          <a:lstStyle>
            <a:lvl1pPr algn="l">
              <a:defRPr sz="4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
        <p:nvSpPr>
          <p:cNvPr id="25" name="Text Placeholder 5"/>
          <p:cNvSpPr>
            <a:spLocks noGrp="1"/>
          </p:cNvSpPr>
          <p:nvPr>
            <p:ph type="body" sz="quarter" idx="12" hasCustomPrompt="1"/>
          </p:nvPr>
        </p:nvSpPr>
        <p:spPr>
          <a:xfrm>
            <a:off x="613833" y="2307557"/>
            <a:ext cx="10912883" cy="548228"/>
          </a:xfrm>
          <a:prstGeom prst="rect">
            <a:avLst/>
          </a:prstGeom>
        </p:spPr>
        <p:txBody>
          <a:bodyPr>
            <a:noAutofit/>
          </a:bodyPr>
          <a:lstStyle>
            <a:lvl1pPr marL="0" indent="0">
              <a:lnSpc>
                <a:spcPct val="90000"/>
              </a:lnSpc>
              <a:buNone/>
              <a:defRPr sz="3200" b="0" i="0" baseline="0">
                <a:solidFill>
                  <a:schemeClr val="tx2"/>
                </a:solidFill>
                <a:latin typeface="Uni Sans" charset="0"/>
                <a:ea typeface="Uni Sans" charset="0"/>
                <a:cs typeface="Uni Sans" charset="0"/>
              </a:defRPr>
            </a:lvl1pPr>
            <a:lvl2pPr marL="609585" indent="0">
              <a:buNone/>
              <a:defRPr b="0" i="0">
                <a:solidFill>
                  <a:srgbClr val="E8D3A2"/>
                </a:solidFill>
                <a:latin typeface="Encode Sans Normal Black"/>
                <a:cs typeface="Encode Sans Normal Black"/>
              </a:defRPr>
            </a:lvl2pPr>
            <a:lvl3pPr marL="1219170" indent="0">
              <a:buNone/>
              <a:defRPr b="0" i="0">
                <a:solidFill>
                  <a:srgbClr val="E8D3A2"/>
                </a:solidFill>
                <a:latin typeface="Encode Sans Normal Black"/>
                <a:cs typeface="Encode Sans Normal Black"/>
              </a:defRPr>
            </a:lvl3pPr>
            <a:lvl4pPr marL="1828754" indent="0">
              <a:buNone/>
              <a:defRPr b="0" i="0">
                <a:solidFill>
                  <a:srgbClr val="E8D3A2"/>
                </a:solidFill>
                <a:latin typeface="Encode Sans Normal Black"/>
                <a:cs typeface="Encode Sans Normal Black"/>
              </a:defRPr>
            </a:lvl4pPr>
            <a:lvl5pPr marL="2438339" indent="0">
              <a:buNone/>
              <a:defRPr b="0" i="0">
                <a:solidFill>
                  <a:srgbClr val="E8D3A2"/>
                </a:solidFill>
                <a:latin typeface="Encode Sans Normal Black"/>
                <a:cs typeface="Encode Sans Normal Black"/>
              </a:defRPr>
            </a:lvl5pPr>
          </a:lstStyle>
          <a:p>
            <a:pPr lvl="0"/>
            <a:r>
              <a:rPr lang="en-US" dirty="0"/>
              <a:t>SUB-HEADER HERE (UNI SANS REGULAR, 24 PT.)</a:t>
            </a:r>
          </a:p>
        </p:txBody>
      </p:sp>
      <p:sp>
        <p:nvSpPr>
          <p:cNvPr id="3" name="Text Placeholder 9">
            <a:extLst>
              <a:ext uri="{FF2B5EF4-FFF2-40B4-BE49-F238E27FC236}">
                <a16:creationId xmlns:a16="http://schemas.microsoft.com/office/drawing/2014/main" id="{82875DEF-5A5F-A475-E961-895B9BB4C32E}"/>
              </a:ext>
            </a:extLst>
          </p:cNvPr>
          <p:cNvSpPr>
            <a:spLocks noGrp="1"/>
          </p:cNvSpPr>
          <p:nvPr>
            <p:ph type="body" sz="quarter" idx="11" hasCustomPrompt="1"/>
          </p:nvPr>
        </p:nvSpPr>
        <p:spPr>
          <a:xfrm>
            <a:off x="597231" y="2984890"/>
            <a:ext cx="10929485" cy="3154535"/>
          </a:xfrm>
          <a:prstGeom prst="rect">
            <a:avLst/>
          </a:prstGeom>
        </p:spPr>
        <p:txBody>
          <a:bodyPr/>
          <a:lstStyle>
            <a:lvl1pPr marL="457189" indent="-457189">
              <a:buFont typeface="Lucida Grande"/>
              <a:buChar char="&gt;"/>
              <a:defRPr sz="2667" b="1" i="0" baseline="0">
                <a:solidFill>
                  <a:schemeClr val="tx2"/>
                </a:solidFill>
                <a:latin typeface="Open Sans" charset="0"/>
                <a:ea typeface="Open Sans" charset="0"/>
                <a:cs typeface="Open Sans" charset="0"/>
              </a:defRPr>
            </a:lvl1pPr>
            <a:lvl2pPr>
              <a:defRPr sz="2400" b="1" i="0" baseline="0">
                <a:solidFill>
                  <a:schemeClr val="tx2"/>
                </a:solidFill>
                <a:latin typeface="Open Sans" charset="0"/>
                <a:ea typeface="Open Sans" charset="0"/>
                <a:cs typeface="Open Sans" charset="0"/>
              </a:defRPr>
            </a:lvl2pPr>
            <a:lvl3pPr marL="1523962" indent="-304792">
              <a:buSzPct val="100000"/>
              <a:buFont typeface="Lucida Grande"/>
              <a:buChar char="&gt;"/>
              <a:defRPr sz="2133" b="1" i="0" baseline="0">
                <a:solidFill>
                  <a:schemeClr val="tx2"/>
                </a:solidFill>
                <a:latin typeface="Open Sans" charset="0"/>
                <a:ea typeface="Open Sans" charset="0"/>
                <a:cs typeface="Open Sans" charset="0"/>
              </a:defRPr>
            </a:lvl3pPr>
            <a:lvl4pPr>
              <a:defRPr sz="1867" b="1" i="0" baseline="0">
                <a:solidFill>
                  <a:schemeClr val="tx2"/>
                </a:solidFill>
                <a:latin typeface="Open Sans" charset="0"/>
                <a:ea typeface="Open Sans" charset="0"/>
                <a:cs typeface="Open Sans" charset="0"/>
              </a:defRPr>
            </a:lvl4pPr>
            <a:lvl5pPr marL="2743131" indent="-304792">
              <a:buFont typeface="Lucida Grande"/>
              <a:buChar char="&gt;"/>
              <a:defRPr sz="1600" b="1" i="0" baseline="0">
                <a:solidFill>
                  <a:schemeClr val="tx2"/>
                </a:solidFill>
                <a:latin typeface="Open Sans" charset="0"/>
                <a:ea typeface="Open Sans" charset="0"/>
                <a:cs typeface="Open Sans" charset="0"/>
              </a:defRPr>
            </a:lvl5pPr>
          </a:lstStyle>
          <a:p>
            <a:pPr lvl="0"/>
            <a:r>
              <a:rPr lang="en-US" dirty="0"/>
              <a:t>Content here (Open Sans Bold, 20 pt.)</a:t>
            </a:r>
          </a:p>
          <a:p>
            <a:pPr lvl="1"/>
            <a:r>
              <a:rPr lang="en-US" dirty="0"/>
              <a:t>Second level (Open Sans Bold, 18)</a:t>
            </a:r>
          </a:p>
          <a:p>
            <a:pPr lvl="2"/>
            <a:r>
              <a:rPr lang="en-US" dirty="0"/>
              <a:t>Third level (Open Sans Bold, 16)</a:t>
            </a:r>
          </a:p>
          <a:p>
            <a:pPr lvl="3"/>
            <a:r>
              <a:rPr lang="en-US" dirty="0"/>
              <a:t>Fourth level (Open Sans Bold, 14)</a:t>
            </a:r>
          </a:p>
          <a:p>
            <a:pPr lvl="4"/>
            <a:r>
              <a:rPr lang="en-US" dirty="0"/>
              <a:t>Fifth level (Open Sans Bold, 12)</a:t>
            </a:r>
          </a:p>
        </p:txBody>
      </p:sp>
      <p:pic>
        <p:nvPicPr>
          <p:cNvPr id="11" name="Picture 10"/>
          <p:cNvPicPr>
            <a:picLocks noChangeAspect="1"/>
          </p:cNvPicPr>
          <p:nvPr userDrawn="1"/>
        </p:nvPicPr>
        <p:blipFill>
          <a:blip r:embed="rId2"/>
          <a:stretch>
            <a:fillRect/>
          </a:stretch>
        </p:blipFill>
        <p:spPr>
          <a:xfrm>
            <a:off x="740509" y="1819205"/>
            <a:ext cx="1471708" cy="128481"/>
          </a:xfrm>
          <a:prstGeom prst="rect">
            <a:avLst/>
          </a:prstGeom>
        </p:spPr>
      </p:pic>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732042" y="1818011"/>
            <a:ext cx="1471708" cy="128483"/>
          </a:xfrm>
          <a:prstGeom prst="rect">
            <a:avLst/>
          </a:prstGeom>
        </p:spPr>
      </p:pic>
    </p:spTree>
    <p:extLst>
      <p:ext uri="{BB962C8B-B14F-4D97-AF65-F5344CB8AC3E}">
        <p14:creationId xmlns:p14="http://schemas.microsoft.com/office/powerpoint/2010/main" val="260735655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494164"/>
            <a:ext cx="10912883" cy="1325033"/>
          </a:xfrm>
          <a:prstGeom prst="rect">
            <a:avLst/>
          </a:prstGeom>
        </p:spPr>
        <p:txBody>
          <a:bodyPr anchor="b"/>
          <a:lstStyle>
            <a:lvl1pPr algn="l">
              <a:defRPr sz="4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
        <p:nvSpPr>
          <p:cNvPr id="3" name="Text Placeholder 9">
            <a:extLst>
              <a:ext uri="{FF2B5EF4-FFF2-40B4-BE49-F238E27FC236}">
                <a16:creationId xmlns:a16="http://schemas.microsoft.com/office/drawing/2014/main" id="{1EE76A12-4AF9-9126-7149-B867C410B071}"/>
              </a:ext>
            </a:extLst>
          </p:cNvPr>
          <p:cNvSpPr>
            <a:spLocks noGrp="1"/>
          </p:cNvSpPr>
          <p:nvPr>
            <p:ph type="body" sz="quarter" idx="11" hasCustomPrompt="1"/>
          </p:nvPr>
        </p:nvSpPr>
        <p:spPr>
          <a:xfrm>
            <a:off x="597231" y="2307557"/>
            <a:ext cx="10929485" cy="3154535"/>
          </a:xfrm>
          <a:prstGeom prst="rect">
            <a:avLst/>
          </a:prstGeom>
        </p:spPr>
        <p:txBody>
          <a:bodyPr/>
          <a:lstStyle>
            <a:lvl1pPr marL="457189" indent="-457189">
              <a:buFont typeface="Lucida Grande"/>
              <a:buChar char="&gt;"/>
              <a:defRPr sz="2667" b="1" i="0" baseline="0">
                <a:solidFill>
                  <a:schemeClr val="tx2"/>
                </a:solidFill>
                <a:latin typeface="Open Sans" charset="0"/>
                <a:ea typeface="Open Sans" charset="0"/>
                <a:cs typeface="Open Sans" charset="0"/>
              </a:defRPr>
            </a:lvl1pPr>
            <a:lvl2pPr>
              <a:defRPr sz="2400" b="1" i="0" baseline="0">
                <a:solidFill>
                  <a:schemeClr val="tx2"/>
                </a:solidFill>
                <a:latin typeface="Open Sans" charset="0"/>
                <a:ea typeface="Open Sans" charset="0"/>
                <a:cs typeface="Open Sans" charset="0"/>
              </a:defRPr>
            </a:lvl2pPr>
            <a:lvl3pPr marL="1523962" indent="-304792">
              <a:buSzPct val="100000"/>
              <a:buFont typeface="Lucida Grande"/>
              <a:buChar char="&gt;"/>
              <a:defRPr sz="2133" b="1" i="0" baseline="0">
                <a:solidFill>
                  <a:schemeClr val="tx2"/>
                </a:solidFill>
                <a:latin typeface="Open Sans" charset="0"/>
                <a:ea typeface="Open Sans" charset="0"/>
                <a:cs typeface="Open Sans" charset="0"/>
              </a:defRPr>
            </a:lvl3pPr>
            <a:lvl4pPr>
              <a:defRPr sz="1867" b="1" i="0" baseline="0">
                <a:solidFill>
                  <a:schemeClr val="tx2"/>
                </a:solidFill>
                <a:latin typeface="Open Sans" charset="0"/>
                <a:ea typeface="Open Sans" charset="0"/>
                <a:cs typeface="Open Sans" charset="0"/>
              </a:defRPr>
            </a:lvl4pPr>
            <a:lvl5pPr marL="2743131" indent="-304792">
              <a:buFont typeface="Lucida Grande"/>
              <a:buChar char="&gt;"/>
              <a:defRPr sz="1600" b="1" i="0" baseline="0">
                <a:solidFill>
                  <a:schemeClr val="tx2"/>
                </a:solidFill>
                <a:latin typeface="Open Sans" charset="0"/>
                <a:ea typeface="Open Sans" charset="0"/>
                <a:cs typeface="Open Sans" charset="0"/>
              </a:defRPr>
            </a:lvl5pPr>
          </a:lstStyle>
          <a:p>
            <a:pPr lvl="0"/>
            <a:r>
              <a:rPr lang="en-US" dirty="0"/>
              <a:t>Content here (Open Sans Bold, 20 pt.)</a:t>
            </a:r>
          </a:p>
          <a:p>
            <a:pPr lvl="1"/>
            <a:r>
              <a:rPr lang="en-US" dirty="0"/>
              <a:t>Second level (Open Sans Bold, 18)</a:t>
            </a:r>
          </a:p>
          <a:p>
            <a:pPr lvl="2"/>
            <a:r>
              <a:rPr lang="en-US" dirty="0"/>
              <a:t>Third level (Open Sans Bold, 16)</a:t>
            </a:r>
          </a:p>
          <a:p>
            <a:pPr lvl="3"/>
            <a:r>
              <a:rPr lang="en-US" dirty="0"/>
              <a:t>Fourth level (Open Sans Bold, 14)</a:t>
            </a:r>
          </a:p>
          <a:p>
            <a:pPr lvl="4"/>
            <a:r>
              <a:rPr lang="en-US" dirty="0"/>
              <a:t>Fifth level (Open Sans Bold, 12)</a:t>
            </a:r>
          </a:p>
        </p:txBody>
      </p:sp>
      <p:pic>
        <p:nvPicPr>
          <p:cNvPr id="6" name="Picture 5" descr="Purple, black W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pic>
        <p:nvPicPr>
          <p:cNvPr id="22" name="Picture 21">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732042" y="1818011"/>
            <a:ext cx="1471708" cy="128483"/>
          </a:xfrm>
          <a:prstGeom prst="rect">
            <a:avLst/>
          </a:prstGeom>
        </p:spPr>
      </p:pic>
    </p:spTree>
    <p:extLst>
      <p:ext uri="{BB962C8B-B14F-4D97-AF65-F5344CB8AC3E}">
        <p14:creationId xmlns:p14="http://schemas.microsoft.com/office/powerpoint/2010/main" val="41981285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492978"/>
            <a:ext cx="10896280" cy="1325033"/>
          </a:xfrm>
          <a:prstGeom prst="rect">
            <a:avLst/>
          </a:prstGeom>
        </p:spPr>
        <p:txBody>
          <a:bodyPr anchor="b"/>
          <a:lstStyle>
            <a:lvl1pPr algn="l">
              <a:defRPr sz="4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
        <p:nvSpPr>
          <p:cNvPr id="10" name="Chart Placeholder 11"/>
          <p:cNvSpPr>
            <a:spLocks noGrp="1"/>
          </p:cNvSpPr>
          <p:nvPr>
            <p:ph type="chart" sz="quarter" idx="12" hasCustomPrompt="1"/>
          </p:nvPr>
        </p:nvSpPr>
        <p:spPr>
          <a:xfrm>
            <a:off x="597231" y="2299970"/>
            <a:ext cx="10912883" cy="3948217"/>
          </a:xfrm>
          <a:prstGeom prst="rect">
            <a:avLst/>
          </a:prstGeom>
        </p:spPr>
        <p:txBody>
          <a:bodyPr>
            <a:normAutofit/>
          </a:bodyPr>
          <a:lstStyle>
            <a:lvl1pPr marL="0" indent="0">
              <a:buNone/>
              <a:defRPr sz="3200" b="0" i="1" baseline="0">
                <a:solidFill>
                  <a:schemeClr val="tx1"/>
                </a:solidFill>
                <a:latin typeface="Open Sans Light"/>
                <a:cs typeface="Open Sans Light"/>
              </a:defRPr>
            </a:lvl1pPr>
          </a:lstStyle>
          <a:p>
            <a:r>
              <a:rPr lang="en-US" dirty="0"/>
              <a:t>Graphics can go here – </a:t>
            </a:r>
            <a:br>
              <a:rPr lang="en-US" dirty="0"/>
            </a:br>
            <a:r>
              <a:rPr lang="en-US" dirty="0"/>
              <a:t>replace this box with your image or chart</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32042" y="1818011"/>
            <a:ext cx="1471708" cy="128483"/>
          </a:xfrm>
          <a:prstGeom prst="rect">
            <a:avLst/>
          </a:prstGeom>
        </p:spPr>
      </p:pic>
    </p:spTree>
    <p:extLst>
      <p:ext uri="{BB962C8B-B14F-4D97-AF65-F5344CB8AC3E}">
        <p14:creationId xmlns:p14="http://schemas.microsoft.com/office/powerpoint/2010/main" val="2509789327"/>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no-log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859991"/>
            <a:ext cx="9364720" cy="3522341"/>
          </a:xfrm>
          <a:prstGeom prst="rect">
            <a:avLst/>
          </a:prstGeom>
        </p:spPr>
        <p:txBody>
          <a:bodyPr anchor="b"/>
          <a:lstStyle>
            <a:lvl1pPr algn="l">
              <a:defRPr sz="6667" b="1" i="0" baseline="0">
                <a:solidFill>
                  <a:schemeClr val="tx2"/>
                </a:solidFill>
                <a:latin typeface="Encode Sans Normal Black" charset="0"/>
                <a:ea typeface="Encode Sans Normal Black" charset="0"/>
                <a:cs typeface="Encode Sans Normal Black" charset="0"/>
              </a:defRPr>
            </a:lvl1pPr>
          </a:lstStyle>
          <a:p>
            <a:r>
              <a:rPr lang="en-US" dirty="0"/>
              <a:t>TITLE HERE </a:t>
            </a:r>
            <a:br>
              <a:rPr lang="en-US" dirty="0"/>
            </a:br>
            <a:r>
              <a:rPr lang="en-US" dirty="0"/>
              <a:t>ENCODE NORMAL BLACK, 50 PT.</a:t>
            </a:r>
          </a:p>
        </p:txBody>
      </p:sp>
      <p:pic>
        <p:nvPicPr>
          <p:cNvPr id="7" name="Picture 6" descr="White, block W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757441" y="4568599"/>
            <a:ext cx="2133600" cy="186267"/>
          </a:xfrm>
          <a:prstGeom prst="rect">
            <a:avLst/>
          </a:prstGeom>
        </p:spPr>
      </p:pic>
    </p:spTree>
    <p:extLst>
      <p:ext uri="{BB962C8B-B14F-4D97-AF65-F5344CB8AC3E}">
        <p14:creationId xmlns:p14="http://schemas.microsoft.com/office/powerpoint/2010/main" val="1038689166"/>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ection-divi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859992"/>
            <a:ext cx="10719425" cy="2702193"/>
          </a:xfrm>
          <a:prstGeom prst="rect">
            <a:avLst/>
          </a:prstGeom>
        </p:spPr>
        <p:txBody>
          <a:bodyPr anchor="b"/>
          <a:lstStyle>
            <a:lvl1pPr algn="l">
              <a:defRPr sz="4800" b="1" i="0" baseline="0">
                <a:solidFill>
                  <a:schemeClr val="tx2"/>
                </a:solidFill>
                <a:latin typeface="Encode Sans Normal Black" charset="0"/>
                <a:ea typeface="Encode Sans Normal Black" charset="0"/>
                <a:cs typeface="Encode Sans Normal Black" charset="0"/>
              </a:defRPr>
            </a:lvl1pPr>
          </a:lstStyle>
          <a:p>
            <a:r>
              <a:rPr lang="en-US" dirty="0"/>
              <a:t>TITLE HERE </a:t>
            </a:r>
            <a:br>
              <a:rPr lang="en-US" dirty="0"/>
            </a:br>
            <a:r>
              <a:rPr lang="en-US" dirty="0"/>
              <a:t>ENCODE NORMAL BLACK, 36 PT.</a:t>
            </a:r>
          </a:p>
        </p:txBody>
      </p:sp>
      <p:pic>
        <p:nvPicPr>
          <p:cNvPr id="4" name="Picture 3">
            <a:extLst>
              <a:ext uri="{FF2B5EF4-FFF2-40B4-BE49-F238E27FC236}">
                <a16:creationId xmlns:a16="http://schemas.microsoft.com/office/drawing/2014/main" id="{B69C9936-F439-7C6E-5F36-9D9D95181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32042" y="3646607"/>
            <a:ext cx="1886588" cy="164703"/>
          </a:xfrm>
          <a:prstGeom prst="rect">
            <a:avLst/>
          </a:prstGeom>
        </p:spPr>
      </p:pic>
    </p:spTree>
    <p:extLst>
      <p:ext uri="{BB962C8B-B14F-4D97-AF65-F5344CB8AC3E}">
        <p14:creationId xmlns:p14="http://schemas.microsoft.com/office/powerpoint/2010/main" val="340452457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pic>
        <p:nvPicPr>
          <p:cNvPr id="11" name="Picture 10">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32042" y="1818011"/>
            <a:ext cx="1471708" cy="128483"/>
          </a:xfrm>
          <a:prstGeom prst="rect">
            <a:avLst/>
          </a:prstGeom>
        </p:spPr>
      </p:pic>
      <p:sp>
        <p:nvSpPr>
          <p:cNvPr id="2" name="Title 1"/>
          <p:cNvSpPr>
            <a:spLocks noGrp="1"/>
          </p:cNvSpPr>
          <p:nvPr>
            <p:ph type="title" hasCustomPrompt="1"/>
          </p:nvPr>
        </p:nvSpPr>
        <p:spPr>
          <a:xfrm>
            <a:off x="597231" y="495348"/>
            <a:ext cx="10929485" cy="1325033"/>
          </a:xfrm>
          <a:prstGeom prst="rect">
            <a:avLst/>
          </a:prstGeom>
        </p:spPr>
        <p:txBody>
          <a:bodyPr anchor="b"/>
          <a:lstStyle>
            <a:lvl1pPr algn="l">
              <a:defRPr sz="4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
        <p:nvSpPr>
          <p:cNvPr id="10" name="Text Placeholder 5"/>
          <p:cNvSpPr>
            <a:spLocks noGrp="1"/>
          </p:cNvSpPr>
          <p:nvPr>
            <p:ph type="body" sz="quarter" idx="12" hasCustomPrompt="1"/>
          </p:nvPr>
        </p:nvSpPr>
        <p:spPr>
          <a:xfrm>
            <a:off x="613833" y="2307557"/>
            <a:ext cx="10912883" cy="548228"/>
          </a:xfrm>
          <a:prstGeom prst="rect">
            <a:avLst/>
          </a:prstGeom>
        </p:spPr>
        <p:txBody>
          <a:bodyPr>
            <a:noAutofit/>
          </a:bodyPr>
          <a:lstStyle>
            <a:lvl1pPr marL="0" indent="0">
              <a:lnSpc>
                <a:spcPct val="90000"/>
              </a:lnSpc>
              <a:buNone/>
              <a:defRPr sz="3200" b="0" i="0" baseline="0">
                <a:solidFill>
                  <a:schemeClr val="tx2"/>
                </a:solidFill>
                <a:latin typeface="Uni Sans" charset="0"/>
                <a:ea typeface="Uni Sans" charset="0"/>
                <a:cs typeface="Uni Sans" charset="0"/>
              </a:defRPr>
            </a:lvl1pPr>
            <a:lvl2pPr marL="609585" indent="0">
              <a:buNone/>
              <a:defRPr b="0" i="0">
                <a:solidFill>
                  <a:srgbClr val="E8D3A2"/>
                </a:solidFill>
                <a:latin typeface="Encode Sans Normal Black"/>
                <a:cs typeface="Encode Sans Normal Black"/>
              </a:defRPr>
            </a:lvl2pPr>
            <a:lvl3pPr marL="1219170" indent="0">
              <a:buNone/>
              <a:defRPr b="0" i="0">
                <a:solidFill>
                  <a:srgbClr val="E8D3A2"/>
                </a:solidFill>
                <a:latin typeface="Encode Sans Normal Black"/>
                <a:cs typeface="Encode Sans Normal Black"/>
              </a:defRPr>
            </a:lvl3pPr>
            <a:lvl4pPr marL="1828754" indent="0">
              <a:buNone/>
              <a:defRPr b="0" i="0">
                <a:solidFill>
                  <a:srgbClr val="E8D3A2"/>
                </a:solidFill>
                <a:latin typeface="Encode Sans Normal Black"/>
                <a:cs typeface="Encode Sans Normal Black"/>
              </a:defRPr>
            </a:lvl4pPr>
            <a:lvl5pPr marL="2438339" indent="0">
              <a:buNone/>
              <a:defRPr b="0" i="0">
                <a:solidFill>
                  <a:srgbClr val="E8D3A2"/>
                </a:solidFill>
                <a:latin typeface="Encode Sans Normal Black"/>
                <a:cs typeface="Encode Sans Normal Black"/>
              </a:defRPr>
            </a:lvl5pPr>
          </a:lstStyle>
          <a:p>
            <a:pPr lvl="0"/>
            <a:r>
              <a:rPr lang="en-US" dirty="0"/>
              <a:t>SUB-HEADER HERE (UNI SANS REGULAR, 24 PT.)</a:t>
            </a:r>
          </a:p>
        </p:txBody>
      </p:sp>
      <p:sp>
        <p:nvSpPr>
          <p:cNvPr id="3" name="Text Placeholder 9">
            <a:extLst>
              <a:ext uri="{FF2B5EF4-FFF2-40B4-BE49-F238E27FC236}">
                <a16:creationId xmlns:a16="http://schemas.microsoft.com/office/drawing/2014/main" id="{AA8EAFD6-18DE-BFE5-2E5A-972630972F8B}"/>
              </a:ext>
            </a:extLst>
          </p:cNvPr>
          <p:cNvSpPr>
            <a:spLocks noGrp="1"/>
          </p:cNvSpPr>
          <p:nvPr>
            <p:ph type="body" sz="quarter" idx="11" hasCustomPrompt="1"/>
          </p:nvPr>
        </p:nvSpPr>
        <p:spPr>
          <a:xfrm>
            <a:off x="597231" y="2993357"/>
            <a:ext cx="10929485" cy="3154535"/>
          </a:xfrm>
          <a:prstGeom prst="rect">
            <a:avLst/>
          </a:prstGeom>
        </p:spPr>
        <p:txBody>
          <a:bodyPr/>
          <a:lstStyle>
            <a:lvl1pPr marL="457189" indent="-457189">
              <a:buFont typeface="Lucida Grande"/>
              <a:buChar char="&gt;"/>
              <a:defRPr sz="2667" b="1" i="0" baseline="0">
                <a:solidFill>
                  <a:schemeClr val="tx2"/>
                </a:solidFill>
                <a:latin typeface="Open Sans" charset="0"/>
                <a:ea typeface="Open Sans" charset="0"/>
                <a:cs typeface="Open Sans" charset="0"/>
              </a:defRPr>
            </a:lvl1pPr>
            <a:lvl2pPr>
              <a:defRPr sz="2400" b="1" i="0" baseline="0">
                <a:solidFill>
                  <a:schemeClr val="tx2"/>
                </a:solidFill>
                <a:latin typeface="Open Sans" charset="0"/>
                <a:ea typeface="Open Sans" charset="0"/>
                <a:cs typeface="Open Sans" charset="0"/>
              </a:defRPr>
            </a:lvl2pPr>
            <a:lvl3pPr marL="1523962" indent="-304792">
              <a:buSzPct val="100000"/>
              <a:buFont typeface="Lucida Grande"/>
              <a:buChar char="&gt;"/>
              <a:defRPr sz="2133" b="1" i="0" baseline="0">
                <a:solidFill>
                  <a:schemeClr val="tx2"/>
                </a:solidFill>
                <a:latin typeface="Open Sans" charset="0"/>
                <a:ea typeface="Open Sans" charset="0"/>
                <a:cs typeface="Open Sans" charset="0"/>
              </a:defRPr>
            </a:lvl3pPr>
            <a:lvl4pPr>
              <a:defRPr sz="1867" b="1" i="0" baseline="0">
                <a:solidFill>
                  <a:schemeClr val="tx2"/>
                </a:solidFill>
                <a:latin typeface="Open Sans" charset="0"/>
                <a:ea typeface="Open Sans" charset="0"/>
                <a:cs typeface="Open Sans" charset="0"/>
              </a:defRPr>
            </a:lvl4pPr>
            <a:lvl5pPr marL="2743131" indent="-304792">
              <a:buFont typeface="Lucida Grande"/>
              <a:buChar char="&gt;"/>
              <a:defRPr sz="1600" b="1" i="0" baseline="0">
                <a:solidFill>
                  <a:schemeClr val="tx2"/>
                </a:solidFill>
                <a:latin typeface="Open Sans" charset="0"/>
                <a:ea typeface="Open Sans" charset="0"/>
                <a:cs typeface="Open Sans" charset="0"/>
              </a:defRPr>
            </a:lvl5pPr>
          </a:lstStyle>
          <a:p>
            <a:pPr lvl="0"/>
            <a:r>
              <a:rPr lang="en-US" dirty="0"/>
              <a:t>Content here (Open Sans Bold, 20 pt.)</a:t>
            </a:r>
          </a:p>
          <a:p>
            <a:pPr lvl="1"/>
            <a:r>
              <a:rPr lang="en-US" dirty="0"/>
              <a:t>Second level (Open Sans Bold, 18)</a:t>
            </a:r>
          </a:p>
          <a:p>
            <a:pPr lvl="2"/>
            <a:r>
              <a:rPr lang="en-US" dirty="0"/>
              <a:t>Third level (Open Sans Bold, 16)</a:t>
            </a:r>
          </a:p>
          <a:p>
            <a:pPr lvl="3"/>
            <a:r>
              <a:rPr lang="en-US" dirty="0"/>
              <a:t>Fourth level (Open Sans Bold, 14)</a:t>
            </a:r>
          </a:p>
          <a:p>
            <a:pPr lvl="4"/>
            <a:r>
              <a:rPr lang="en-US" dirty="0"/>
              <a:t>Fifth level (Open Sans Bold, 12)</a:t>
            </a:r>
          </a:p>
        </p:txBody>
      </p:sp>
    </p:spTree>
    <p:extLst>
      <p:ext uri="{BB962C8B-B14F-4D97-AF65-F5344CB8AC3E}">
        <p14:creationId xmlns:p14="http://schemas.microsoft.com/office/powerpoint/2010/main" val="90771791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chemeClr val="bg1"/>
        </a:solidFill>
        <a:effectLst/>
      </p:bgPr>
    </p:bg>
    <p:spTree>
      <p:nvGrpSpPr>
        <p:cNvPr id="1" name=""/>
        <p:cNvGrpSpPr/>
        <p:nvPr/>
      </p:nvGrpSpPr>
      <p:grpSpPr>
        <a:xfrm>
          <a:off x="0" y="0"/>
          <a:ext cx="0" cy="0"/>
          <a:chOff x="0" y="0"/>
          <a:chExt cx="0" cy="0"/>
        </a:xfrm>
      </p:grpSpPr>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32042" y="1818011"/>
            <a:ext cx="1471708" cy="128483"/>
          </a:xfrm>
          <a:prstGeom prst="rect">
            <a:avLst/>
          </a:prstGeom>
        </p:spPr>
      </p:pic>
      <p:sp>
        <p:nvSpPr>
          <p:cNvPr id="2" name="Title 1"/>
          <p:cNvSpPr>
            <a:spLocks noGrp="1"/>
          </p:cNvSpPr>
          <p:nvPr>
            <p:ph type="title" hasCustomPrompt="1"/>
          </p:nvPr>
        </p:nvSpPr>
        <p:spPr>
          <a:xfrm>
            <a:off x="597231" y="492978"/>
            <a:ext cx="10929485" cy="1325033"/>
          </a:xfrm>
          <a:prstGeom prst="rect">
            <a:avLst/>
          </a:prstGeom>
        </p:spPr>
        <p:txBody>
          <a:bodyPr anchor="b"/>
          <a:lstStyle>
            <a:lvl1pPr algn="l">
              <a:defRPr sz="4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
        <p:nvSpPr>
          <p:cNvPr id="3" name="Text Placeholder 9">
            <a:extLst>
              <a:ext uri="{FF2B5EF4-FFF2-40B4-BE49-F238E27FC236}">
                <a16:creationId xmlns:a16="http://schemas.microsoft.com/office/drawing/2014/main" id="{3DCF8C36-08F1-1102-DE48-AF1CBD976001}"/>
              </a:ext>
            </a:extLst>
          </p:cNvPr>
          <p:cNvSpPr>
            <a:spLocks noGrp="1"/>
          </p:cNvSpPr>
          <p:nvPr>
            <p:ph type="body" sz="quarter" idx="11" hasCustomPrompt="1"/>
          </p:nvPr>
        </p:nvSpPr>
        <p:spPr>
          <a:xfrm>
            <a:off x="597231" y="2307557"/>
            <a:ext cx="10929485" cy="3154535"/>
          </a:xfrm>
          <a:prstGeom prst="rect">
            <a:avLst/>
          </a:prstGeom>
        </p:spPr>
        <p:txBody>
          <a:bodyPr/>
          <a:lstStyle>
            <a:lvl1pPr marL="457189" indent="-457189">
              <a:buFont typeface="Lucida Grande"/>
              <a:buChar char="&gt;"/>
              <a:defRPr sz="2667" b="1" i="0" baseline="0">
                <a:solidFill>
                  <a:schemeClr val="tx2"/>
                </a:solidFill>
                <a:latin typeface="Open Sans" charset="0"/>
                <a:ea typeface="Open Sans" charset="0"/>
                <a:cs typeface="Open Sans" charset="0"/>
              </a:defRPr>
            </a:lvl1pPr>
            <a:lvl2pPr>
              <a:defRPr sz="2400" b="1" i="0" baseline="0">
                <a:solidFill>
                  <a:schemeClr val="tx2"/>
                </a:solidFill>
                <a:latin typeface="Open Sans" charset="0"/>
                <a:ea typeface="Open Sans" charset="0"/>
                <a:cs typeface="Open Sans" charset="0"/>
              </a:defRPr>
            </a:lvl2pPr>
            <a:lvl3pPr marL="1523962" indent="-304792">
              <a:buSzPct val="100000"/>
              <a:buFont typeface="Lucida Grande"/>
              <a:buChar char="&gt;"/>
              <a:defRPr sz="2133" b="1" i="0" baseline="0">
                <a:solidFill>
                  <a:schemeClr val="tx2"/>
                </a:solidFill>
                <a:latin typeface="Open Sans" charset="0"/>
                <a:ea typeface="Open Sans" charset="0"/>
                <a:cs typeface="Open Sans" charset="0"/>
              </a:defRPr>
            </a:lvl3pPr>
            <a:lvl4pPr>
              <a:defRPr sz="1867" b="1" i="0" baseline="0">
                <a:solidFill>
                  <a:schemeClr val="tx2"/>
                </a:solidFill>
                <a:latin typeface="Open Sans" charset="0"/>
                <a:ea typeface="Open Sans" charset="0"/>
                <a:cs typeface="Open Sans" charset="0"/>
              </a:defRPr>
            </a:lvl4pPr>
            <a:lvl5pPr marL="2743131" indent="-304792">
              <a:buFont typeface="Lucida Grande"/>
              <a:buChar char="&gt;"/>
              <a:defRPr sz="1600" b="1" i="0" baseline="0">
                <a:solidFill>
                  <a:schemeClr val="tx2"/>
                </a:solidFill>
                <a:latin typeface="Open Sans" charset="0"/>
                <a:ea typeface="Open Sans" charset="0"/>
                <a:cs typeface="Open Sans" charset="0"/>
              </a:defRPr>
            </a:lvl5pPr>
          </a:lstStyle>
          <a:p>
            <a:pPr lvl="0"/>
            <a:r>
              <a:rPr lang="en-US" dirty="0"/>
              <a:t>Content here (Open Sans Bold, 20 pt.)</a:t>
            </a:r>
          </a:p>
          <a:p>
            <a:pPr lvl="1"/>
            <a:r>
              <a:rPr lang="en-US" dirty="0"/>
              <a:t>Second level (Open Sans Bold, 18)</a:t>
            </a:r>
          </a:p>
          <a:p>
            <a:pPr lvl="2"/>
            <a:r>
              <a:rPr lang="en-US" dirty="0"/>
              <a:t>Third level (Open Sans Bold, 16)</a:t>
            </a:r>
          </a:p>
          <a:p>
            <a:pPr lvl="3"/>
            <a:r>
              <a:rPr lang="en-US" dirty="0"/>
              <a:t>Fourth level (Open Sans Bold, 14)</a:t>
            </a:r>
          </a:p>
          <a:p>
            <a:pPr lvl="4"/>
            <a:r>
              <a:rPr lang="en-US" dirty="0"/>
              <a:t>Fifth level (Open Sans Bold, 12)</a:t>
            </a:r>
          </a:p>
        </p:txBody>
      </p:sp>
      <p:pic>
        <p:nvPicPr>
          <p:cNvPr id="13" name="Picture 12" descr="White, black W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spTree>
    <p:extLst>
      <p:ext uri="{BB962C8B-B14F-4D97-AF65-F5344CB8AC3E}">
        <p14:creationId xmlns:p14="http://schemas.microsoft.com/office/powerpoint/2010/main" val="4388385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494164"/>
            <a:ext cx="10912883" cy="1325033"/>
          </a:xfrm>
          <a:prstGeom prst="rect">
            <a:avLst/>
          </a:prstGeom>
        </p:spPr>
        <p:txBody>
          <a:bodyPr anchor="b"/>
          <a:lstStyle>
            <a:lvl1pPr algn="l">
              <a:defRPr sz="4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sp>
        <p:nvSpPr>
          <p:cNvPr id="6" name="Chart Placeholder 11"/>
          <p:cNvSpPr>
            <a:spLocks noGrp="1"/>
          </p:cNvSpPr>
          <p:nvPr>
            <p:ph type="chart" sz="quarter" idx="12" hasCustomPrompt="1"/>
          </p:nvPr>
        </p:nvSpPr>
        <p:spPr>
          <a:xfrm>
            <a:off x="597231" y="2299970"/>
            <a:ext cx="10912883" cy="3770892"/>
          </a:xfrm>
          <a:prstGeom prst="rect">
            <a:avLst/>
          </a:prstGeom>
        </p:spPr>
        <p:txBody>
          <a:bodyPr>
            <a:normAutofit/>
          </a:bodyPr>
          <a:lstStyle>
            <a:lvl1pPr marL="0" indent="0">
              <a:buNone/>
              <a:defRPr sz="3200" b="0" i="1" baseline="0">
                <a:solidFill>
                  <a:srgbClr val="FFFFFF"/>
                </a:solidFill>
                <a:latin typeface="Open Sans Light"/>
                <a:cs typeface="Open Sans Light"/>
              </a:defRPr>
            </a:lvl1pPr>
          </a:lstStyle>
          <a:p>
            <a:r>
              <a:rPr lang="en-US" dirty="0"/>
              <a:t>Graphics can go here – </a:t>
            </a:r>
            <a:br>
              <a:rPr lang="en-US" dirty="0"/>
            </a:br>
            <a:r>
              <a:rPr lang="en-US" dirty="0"/>
              <a:t>replace this box with your image or chart</a:t>
            </a:r>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32042" y="1818011"/>
            <a:ext cx="1471708" cy="128483"/>
          </a:xfrm>
          <a:prstGeom prst="rect">
            <a:avLst/>
          </a:prstGeom>
        </p:spPr>
      </p:pic>
    </p:spTree>
    <p:extLst>
      <p:ext uri="{BB962C8B-B14F-4D97-AF65-F5344CB8AC3E}">
        <p14:creationId xmlns:p14="http://schemas.microsoft.com/office/powerpoint/2010/main" val="255027954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859991"/>
            <a:ext cx="9364720" cy="3522341"/>
          </a:xfrm>
          <a:prstGeom prst="rect">
            <a:avLst/>
          </a:prstGeom>
        </p:spPr>
        <p:txBody>
          <a:bodyPr anchor="b"/>
          <a:lstStyle>
            <a:lvl1pPr algn="l">
              <a:defRPr sz="6667"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3" name="Picture 2" descr="Office of Academic Personnel and Faculty logo">
            <a:extLst>
              <a:ext uri="{FF2B5EF4-FFF2-40B4-BE49-F238E27FC236}">
                <a16:creationId xmlns:a16="http://schemas.microsoft.com/office/drawing/2014/main" id="{F560F1F7-F7BC-9AB7-20DA-1E9A3558F0BF}"/>
              </a:ext>
            </a:extLst>
          </p:cNvPr>
          <p:cNvPicPr>
            <a:picLocks noChangeAspect="1"/>
          </p:cNvPicPr>
          <p:nvPr userDrawn="1"/>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sharpenSoften amount="100000"/>
                    </a14:imgEffect>
                    <a14:imgEffect>
                      <a14:colorTemperature colorTemp="11500"/>
                    </a14:imgEffect>
                  </a14:imgLayer>
                </a14:imgProps>
              </a:ext>
            </a:extLst>
          </a:blip>
          <a:srcRect l="18715"/>
          <a:stretch/>
        </p:blipFill>
        <p:spPr>
          <a:xfrm>
            <a:off x="759282" y="5854783"/>
            <a:ext cx="3094567" cy="491151"/>
          </a:xfrm>
          <a:prstGeom prst="rect">
            <a:avLst/>
          </a:prstGeom>
        </p:spPr>
      </p:pic>
      <p:pic>
        <p:nvPicPr>
          <p:cNvPr id="10" name="Picture 9" descr="Purple, block W 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59282" y="4568599"/>
            <a:ext cx="2129919" cy="186267"/>
          </a:xfrm>
          <a:prstGeom prst="rect">
            <a:avLst/>
          </a:prstGeom>
        </p:spPr>
      </p:pic>
    </p:spTree>
    <p:extLst>
      <p:ext uri="{BB962C8B-B14F-4D97-AF65-F5344CB8AC3E}">
        <p14:creationId xmlns:p14="http://schemas.microsoft.com/office/powerpoint/2010/main" val="930400326"/>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no-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859991"/>
            <a:ext cx="9296400" cy="3522341"/>
          </a:xfrm>
          <a:prstGeom prst="rect">
            <a:avLst/>
          </a:prstGeom>
        </p:spPr>
        <p:txBody>
          <a:bodyPr anchor="b"/>
          <a:lstStyle>
            <a:lvl1pPr algn="l">
              <a:defRPr sz="6667"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9" name="Picture 8" descr="Purple, block W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78553" y="5626608"/>
            <a:ext cx="1828800" cy="1231392"/>
          </a:xfrm>
          <a:prstGeom prst="rect">
            <a:avLst/>
          </a:prstGeom>
        </p:spPr>
      </p:pic>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9282" y="4568599"/>
            <a:ext cx="2129919" cy="186267"/>
          </a:xfrm>
          <a:prstGeom prst="rect">
            <a:avLst/>
          </a:prstGeom>
        </p:spPr>
      </p:pic>
    </p:spTree>
    <p:extLst>
      <p:ext uri="{BB962C8B-B14F-4D97-AF65-F5344CB8AC3E}">
        <p14:creationId xmlns:p14="http://schemas.microsoft.com/office/powerpoint/2010/main" val="33926567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Section-divi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3833" y="859992"/>
            <a:ext cx="10719425" cy="2702193"/>
          </a:xfrm>
          <a:prstGeom prst="rect">
            <a:avLst/>
          </a:prstGeom>
        </p:spPr>
        <p:txBody>
          <a:bodyPr anchor="b"/>
          <a:lstStyle>
            <a:lvl1pPr algn="l">
              <a:defRPr sz="4800" b="1" i="0" baseline="0">
                <a:solidFill>
                  <a:schemeClr val="tx2"/>
                </a:solidFill>
                <a:latin typeface="Encode Sans Normal Black" charset="0"/>
                <a:ea typeface="Encode Sans Normal Black" charset="0"/>
                <a:cs typeface="Encode Sans Normal Black" charset="0"/>
              </a:defRPr>
            </a:lvl1pPr>
          </a:lstStyle>
          <a:p>
            <a:r>
              <a:rPr lang="en-US" dirty="0"/>
              <a:t>TITLE HERE </a:t>
            </a:r>
            <a:br>
              <a:rPr lang="en-US" dirty="0"/>
            </a:br>
            <a:r>
              <a:rPr lang="en-US" dirty="0"/>
              <a:t>ENCODE NORMAL BLACK, 36 PT.</a:t>
            </a:r>
          </a:p>
        </p:txBody>
      </p:sp>
      <p:pic>
        <p:nvPicPr>
          <p:cNvPr id="3" name="Picture 2">
            <a:extLst>
              <a:ext uri="{FF2B5EF4-FFF2-40B4-BE49-F238E27FC236}">
                <a16:creationId xmlns:a16="http://schemas.microsoft.com/office/drawing/2014/main" id="{87454C2E-B51A-8E33-3181-074E59B0E7E3}"/>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2042" y="3651939"/>
            <a:ext cx="1886588" cy="164987"/>
          </a:xfrm>
          <a:prstGeom prst="rect">
            <a:avLst/>
          </a:prstGeom>
        </p:spPr>
      </p:pic>
    </p:spTree>
    <p:extLst>
      <p:ext uri="{BB962C8B-B14F-4D97-AF65-F5344CB8AC3E}">
        <p14:creationId xmlns:p14="http://schemas.microsoft.com/office/powerpoint/2010/main" val="331381037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1985923"/>
      </p:ext>
    </p:extLst>
  </p:cSld>
  <p:clrMap bg1="dk1" tx1="lt1" bg2="dk2" tx2="lt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2CA9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352987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148689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hyperlink" Target="https://ap.washington.edu/ahr/visas/admin-resources/j1/j1-reporting-requirements/j-1-incident-reports/" TargetMode="External"/><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hyperlink" Target="https://ap.washington.edu/ahr/visas/admin-resources/j1/j1-reporting-requirements/j-1-incident-reports/" TargetMode="External"/><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hyperlink" Target="https://ap.washington.edu/h1b-request-new-petition-change-of-employer-2/" TargetMode="External"/><Relationship Id="rId2" Type="http://schemas.openxmlformats.org/officeDocument/2006/relationships/hyperlink" Target="https://ap.washington.edu/ahr/visas/admin-resources/h1b/sponsorship/required-documents/" TargetMode="Externa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hyperlink" Target="https://ap.washington.edu/ahr/visas/admin-resources/h1b/sponsorship/" TargetMode="External"/><Relationship Id="rId2" Type="http://schemas.openxmlformats.org/officeDocument/2006/relationships/notesSlide" Target="../notesSlides/notesSlide16.xml"/><Relationship Id="rId1" Type="http://schemas.openxmlformats.org/officeDocument/2006/relationships/slideLayout" Target="../slideLayouts/slideLayout17.xml"/><Relationship Id="rId4" Type="http://schemas.openxmlformats.org/officeDocument/2006/relationships/hyperlink" Target="https://travel.state.gov/content/travel/en/us-visas/visa-information-resources/wait-times.html"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hyperlink" Target="https://www.usembassy.gov/" TargetMode="External"/><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3" Type="http://schemas.openxmlformats.org/officeDocument/2006/relationships/hyperlink" Target="mailto:acadvisa@uw.edu" TargetMode="External"/><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3" Type="http://schemas.openxmlformats.org/officeDocument/2006/relationships/hyperlink" Target="mailto:acadvisa@uw.edu" TargetMode="External"/><Relationship Id="rId2" Type="http://schemas.openxmlformats.org/officeDocument/2006/relationships/notesSlide" Target="../notesSlides/notesSlide27.xml"/><Relationship Id="rId1" Type="http://schemas.openxmlformats.org/officeDocument/2006/relationships/slideLayout" Target="../slideLayouts/slideLayout18.xml"/><Relationship Id="rId5" Type="http://schemas.openxmlformats.org/officeDocument/2006/relationships/hyperlink" Target="mailto:uwvisit@uw.edu" TargetMode="External"/><Relationship Id="rId4" Type="http://schemas.openxmlformats.org/officeDocument/2006/relationships/hyperlink" Target="mailto:uwiss@uw.edu"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mailto:acadvisa@uw.edu" TargetMode="External"/><Relationship Id="rId2" Type="http://schemas.openxmlformats.org/officeDocument/2006/relationships/notesSlide" Target="../notesSlides/notesSlide28.xml"/><Relationship Id="rId1" Type="http://schemas.openxmlformats.org/officeDocument/2006/relationships/slideLayout" Target="../slideLayouts/slideLayout18.xml"/><Relationship Id="rId5" Type="http://schemas.openxmlformats.org/officeDocument/2006/relationships/hyperlink" Target="http://www.ailalawyer.com/" TargetMode="External"/><Relationship Id="rId4" Type="http://schemas.openxmlformats.org/officeDocument/2006/relationships/hyperlink" Target="mailto:uwiss@uw.edu"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mailto:acadvisa@uw.edu" TargetMode="External"/><Relationship Id="rId2" Type="http://schemas.openxmlformats.org/officeDocument/2006/relationships/notesSlide" Target="../notesSlides/notesSlide29.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2" Type="http://schemas.openxmlformats.org/officeDocument/2006/relationships/hyperlink" Target="https://ap.washington.edu/ahr/visas/admin-resources/visa-fees/" TargetMode="External"/><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3" Type="http://schemas.openxmlformats.org/officeDocument/2006/relationships/hyperlink" Target="https://ap.washington.edu/ahr/visas/admin-resources/visa-fees/" TargetMode="External"/><Relationship Id="rId2" Type="http://schemas.openxmlformats.org/officeDocument/2006/relationships/notesSlide" Target="../notesSlides/notesSlide32.xml"/><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3" Type="http://schemas.openxmlformats.org/officeDocument/2006/relationships/hyperlink" Target="https://ap.washington.edu/ahr/visas/admin-resources/visa-fees/" TargetMode="External"/><Relationship Id="rId2" Type="http://schemas.openxmlformats.org/officeDocument/2006/relationships/notesSlide" Target="../notesSlides/notesSlide3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8" Type="http://schemas.openxmlformats.org/officeDocument/2006/relationships/hyperlink" Target="https://lux.ap.washington.edu/visa/j1amendment/new/" TargetMode="External"/><Relationship Id="rId13" Type="http://schemas.openxmlformats.org/officeDocument/2006/relationships/hyperlink" Target="https://lux.ap.washington.edu/visa/addj2dependent/new/" TargetMode="External"/><Relationship Id="rId18" Type="http://schemas.openxmlformats.org/officeDocument/2006/relationships/hyperlink" Target="https://ap.washington.edu/h1b-request-new-petition-change-of-employer-2/" TargetMode="External"/><Relationship Id="rId3" Type="http://schemas.openxmlformats.org/officeDocument/2006/relationships/hyperlink" Target="https://ap.washington.edu/ahr/visas/admin-resources/j1/how-to-sponsor-a-j1-visa/" TargetMode="External"/><Relationship Id="rId7" Type="http://schemas.openxmlformats.org/officeDocument/2006/relationships/hyperlink" Target="https://lux.ap.washington.edu/visa/j1/new/" TargetMode="External"/><Relationship Id="rId12" Type="http://schemas.openxmlformats.org/officeDocument/2006/relationships/hyperlink" Target="https://ap.washington.edu/cms/wp-content/uploads/Out-of-Country-Request.docx" TargetMode="External"/><Relationship Id="rId17" Type="http://schemas.openxmlformats.org/officeDocument/2006/relationships/hyperlink" Target="https://lux.ap.washington.edu/visa/h/new/" TargetMode="External"/><Relationship Id="rId2" Type="http://schemas.openxmlformats.org/officeDocument/2006/relationships/notesSlide" Target="../notesSlides/notesSlide34.xml"/><Relationship Id="rId16" Type="http://schemas.openxmlformats.org/officeDocument/2006/relationships/hyperlink" Target="https://ap.washington.edu/ahr/visas/admin-resources/h1b/sponsorship/required-documents/" TargetMode="External"/><Relationship Id="rId20" Type="http://schemas.openxmlformats.org/officeDocument/2006/relationships/hyperlink" Target="https://ap.washington.edu/ahr/academic-titles-ranks/postdoctoral-scholar-titles/postdoctoral-scholar-postdoctoral-scholar-fellow-reappointment-letter-template/" TargetMode="External"/><Relationship Id="rId1" Type="http://schemas.openxmlformats.org/officeDocument/2006/relationships/slideLayout" Target="../slideLayouts/slideLayout18.xml"/><Relationship Id="rId6" Type="http://schemas.openxmlformats.org/officeDocument/2006/relationships/hyperlink" Target="https://ap.washington.edu/ahr/visas/j1/j-1-checklist/" TargetMode="External"/><Relationship Id="rId11" Type="http://schemas.openxmlformats.org/officeDocument/2006/relationships/hyperlink" Target="http://chrome-extension:/efaidnbmnnnibpcajpcglclefindmkaj/https:/ap.washington.edu/wp-content/uploads/Insurance-Compliance.pdf" TargetMode="External"/><Relationship Id="rId5" Type="http://schemas.openxmlformats.org/officeDocument/2006/relationships/hyperlink" Target="https://ap.washington.edu/j1-intake-2/" TargetMode="External"/><Relationship Id="rId15" Type="http://schemas.openxmlformats.org/officeDocument/2006/relationships/hyperlink" Target="https://ap.washington.edu/cms/wp-content/uploads/H1B-Visa-Intake-Form.docx" TargetMode="External"/><Relationship Id="rId10" Type="http://schemas.openxmlformats.org/officeDocument/2006/relationships/hyperlink" Target="chrome-extension://efaidnbmnnnibpcajpcglclefindmkaj/https:/ap.washington.edu/wp-content/uploads/Insurance-Compliance.pdf" TargetMode="External"/><Relationship Id="rId19" Type="http://schemas.openxmlformats.org/officeDocument/2006/relationships/hyperlink" Target="https://ap.washington.edu/ahr/resources/postdoctoral-scholar-new-hire-offer-letter-template/" TargetMode="External"/><Relationship Id="rId4" Type="http://schemas.openxmlformats.org/officeDocument/2006/relationships/hyperlink" Target="http://chrome-extension/efaidnbmnnnibpcajpcglclefindmkaj/https:/ap.washington.edu/wp-content/uploads/J-Process-Handout-v5.pdf" TargetMode="External"/><Relationship Id="rId9" Type="http://schemas.openxmlformats.org/officeDocument/2006/relationships/hyperlink" Target="https://ap.washington.edu/ahr/visas/j1/checkin/" TargetMode="External"/><Relationship Id="rId14" Type="http://schemas.openxmlformats.org/officeDocument/2006/relationships/hyperlink" Target="https://ap.washington.edu/ahr/visas/admin-resources/h1b/sponsorship/" TargetMode="External"/></Relationships>
</file>

<file path=ppt/slides/_rels/slide41.xml.rels><?xml version="1.0" encoding="UTF-8" standalone="yes"?>
<Relationships xmlns="http://schemas.openxmlformats.org/package/2006/relationships"><Relationship Id="rId8" Type="http://schemas.openxmlformats.org/officeDocument/2006/relationships/hyperlink" Target="https://ap.washington.edu/ahr/visas/admin-resources/visa-fees/" TargetMode="External"/><Relationship Id="rId3" Type="http://schemas.openxmlformats.org/officeDocument/2006/relationships/hyperlink" Target="https://ap.washington.edu/ahr/visas/admin-resources/" TargetMode="External"/><Relationship Id="rId7" Type="http://schemas.openxmlformats.org/officeDocument/2006/relationships/hyperlink" Target="https://ap.washington.edu/ahr/resources/training-and-administrator-forum-materials/" TargetMode="External"/><Relationship Id="rId12" Type="http://schemas.openxmlformats.org/officeDocument/2006/relationships/hyperlink" Target="https://www.fedex.com/en-us/home.html" TargetMode="External"/><Relationship Id="rId2" Type="http://schemas.openxmlformats.org/officeDocument/2006/relationships/notesSlide" Target="../notesSlides/notesSlide35.xml"/><Relationship Id="rId1" Type="http://schemas.openxmlformats.org/officeDocument/2006/relationships/slideLayout" Target="../slideLayouts/slideLayout18.xml"/><Relationship Id="rId6" Type="http://schemas.openxmlformats.org/officeDocument/2006/relationships/hyperlink" Target="https://ap.washington.edu/ahr/resources/edigest-archive/" TargetMode="External"/><Relationship Id="rId11" Type="http://schemas.openxmlformats.org/officeDocument/2006/relationships/hyperlink" Target="https://hr.uw.edu/policies/staff-visa-sponsorship/" TargetMode="External"/><Relationship Id="rId5" Type="http://schemas.openxmlformats.org/officeDocument/2006/relationships/hyperlink" Target="https://ap.washington.edu/ahr/academic-titles-ranks/" TargetMode="External"/><Relationship Id="rId10" Type="http://schemas.openxmlformats.org/officeDocument/2006/relationships/hyperlink" Target="mailto:acadpers@uw.edu" TargetMode="External"/><Relationship Id="rId4" Type="http://schemas.openxmlformats.org/officeDocument/2006/relationships/hyperlink" Target="https://lux.ap.washington.edu/visa/" TargetMode="External"/><Relationship Id="rId9" Type="http://schemas.openxmlformats.org/officeDocument/2006/relationships/hyperlink" Target="mailto:acadvisa@uw.edu"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ap.washington.edu/ahr/visas/admin-resources/j1/eligibility-requirements/j1-english-proficiency-requirement/" TargetMode="External"/><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hyperlink" Target="https://ap.washington.edu/ahr/visas/admin-resources/j1/how-to-sponsor-a-j1-visa/" TargetMode="External"/><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hyperlink" Target="https://lux.ap.washington.edu/visa/j1amendment/new/" TargetMode="External"/><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hyperlink" Target="https://ap.washington.edu/cms/wp-content/uploads/Out-of-Country-Request.docx" TargetMode="External"/><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200" dirty="0"/>
              <a:t>Visa tips, Tricks, &amp; Changes</a:t>
            </a:r>
          </a:p>
        </p:txBody>
      </p:sp>
      <p:sp>
        <p:nvSpPr>
          <p:cNvPr id="6" name="Subtitle 5">
            <a:extLst>
              <a:ext uri="{FF2B5EF4-FFF2-40B4-BE49-F238E27FC236}">
                <a16:creationId xmlns:a16="http://schemas.microsoft.com/office/drawing/2014/main" id="{9D9504FE-CC61-A087-51A7-88B9784A3105}"/>
              </a:ext>
            </a:extLst>
          </p:cNvPr>
          <p:cNvSpPr>
            <a:spLocks noGrp="1"/>
          </p:cNvSpPr>
          <p:nvPr>
            <p:ph type="subTitle" idx="4294967295"/>
          </p:nvPr>
        </p:nvSpPr>
        <p:spPr>
          <a:xfrm>
            <a:off x="736128" y="4892048"/>
            <a:ext cx="9242425" cy="965200"/>
          </a:xfrm>
          <a:prstGeom prst="rect">
            <a:avLst/>
          </a:prstGeom>
        </p:spPr>
        <p:txBody>
          <a:bodyPr/>
          <a:lstStyle/>
          <a:p>
            <a:pPr marL="0" indent="0">
              <a:buNone/>
            </a:pPr>
            <a:r>
              <a:rPr lang="en-US" sz="1800" dirty="0">
                <a:latin typeface="Open Sans" panose="020B0606030504020204" pitchFamily="34" charset="0"/>
                <a:ea typeface="Open Sans" panose="020B0606030504020204" pitchFamily="34" charset="0"/>
                <a:cs typeface="Open Sans" panose="020B0606030504020204" pitchFamily="34" charset="0"/>
              </a:rPr>
              <a:t>May 22, 2024</a:t>
            </a:r>
          </a:p>
        </p:txBody>
      </p:sp>
    </p:spTree>
    <p:extLst>
      <p:ext uri="{BB962C8B-B14F-4D97-AF65-F5344CB8AC3E}">
        <p14:creationId xmlns:p14="http://schemas.microsoft.com/office/powerpoint/2010/main" val="885625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J-1 Extension Visa tips</a:t>
            </a:r>
          </a:p>
        </p:txBody>
      </p:sp>
      <p:sp>
        <p:nvSpPr>
          <p:cNvPr id="3" name="Content Placeholder 2"/>
          <p:cNvSpPr>
            <a:spLocks noGrp="1"/>
          </p:cNvSpPr>
          <p:nvPr>
            <p:ph type="body" sz="quarter" idx="11"/>
          </p:nvPr>
        </p:nvSpPr>
        <p:spPr>
          <a:xfrm>
            <a:off x="724822" y="2211864"/>
            <a:ext cx="10577587" cy="4151972"/>
          </a:xfrm>
        </p:spPr>
        <p:txBody>
          <a:bodyPr vert="horz" lIns="0" tIns="45720" rIns="0" bIns="45720" rtlCol="0" anchor="t">
            <a:normAutofit fontScale="70000" lnSpcReduction="20000"/>
          </a:bodyPr>
          <a:lstStyle/>
          <a:p>
            <a:pPr fontAlgn="base">
              <a:lnSpc>
                <a:spcPct val="134000"/>
              </a:lnSpc>
            </a:pPr>
            <a:r>
              <a:rPr lang="en-US" dirty="0">
                <a:solidFill>
                  <a:schemeClr val="tx1"/>
                </a:solidFill>
                <a:latin typeface="Open Sans"/>
                <a:ea typeface="Open Sans"/>
                <a:cs typeface="Open Sans"/>
              </a:rPr>
              <a:t>Ensure Statement of Compliance for Insurance is completed and signed</a:t>
            </a:r>
          </a:p>
          <a:p>
            <a:pPr marL="916927" lvl="2" fontAlgn="base">
              <a:lnSpc>
                <a:spcPct val="134000"/>
              </a:lnSpc>
            </a:pPr>
            <a:r>
              <a:rPr lang="en-US" dirty="0">
                <a:latin typeface="Open Sans"/>
                <a:ea typeface="Open Sans"/>
                <a:cs typeface="Open Sans"/>
              </a:rPr>
              <a:t>Note: Emergency evacuation and repatriation are </a:t>
            </a:r>
            <a:r>
              <a:rPr lang="en-US" b="1" dirty="0">
                <a:solidFill>
                  <a:schemeClr val="tx1"/>
                </a:solidFill>
                <a:latin typeface="Open Sans"/>
                <a:ea typeface="Open Sans"/>
                <a:cs typeface="Open Sans"/>
              </a:rPr>
              <a:t>not included </a:t>
            </a:r>
            <a:r>
              <a:rPr lang="en-US" dirty="0">
                <a:latin typeface="Open Sans"/>
                <a:ea typeface="Open Sans"/>
                <a:cs typeface="Open Sans"/>
              </a:rPr>
              <a:t>with UW benefits plans, so scholars should plan on obtaining that coverage separately themselves</a:t>
            </a:r>
          </a:p>
          <a:p>
            <a:pPr fontAlgn="base">
              <a:lnSpc>
                <a:spcPct val="134000"/>
              </a:lnSpc>
            </a:pPr>
            <a:r>
              <a:rPr lang="en-US" dirty="0">
                <a:solidFill>
                  <a:schemeClr val="tx1"/>
                </a:solidFill>
                <a:latin typeface="Open Sans"/>
                <a:ea typeface="Open Sans"/>
                <a:cs typeface="Open Sans"/>
              </a:rPr>
              <a:t>If J-1 extension indicates scholar is outside the U.S., ISO will follow up  </a:t>
            </a:r>
            <a:endParaRPr lang="en-US" dirty="0">
              <a:solidFill>
                <a:schemeClr val="tx1"/>
              </a:solidFill>
            </a:endParaRPr>
          </a:p>
          <a:p>
            <a:pPr marL="916927" lvl="2" fontAlgn="base">
              <a:lnSpc>
                <a:spcPct val="134000"/>
              </a:lnSpc>
            </a:pPr>
            <a:r>
              <a:rPr lang="en-US" dirty="0">
                <a:solidFill>
                  <a:schemeClr val="tx1"/>
                </a:solidFill>
                <a:latin typeface="Open Sans"/>
                <a:ea typeface="Open Sans"/>
                <a:cs typeface="Open Sans"/>
              </a:rPr>
              <a:t>Scholars are required to maintain U.S. residence throughout their J-1 program</a:t>
            </a:r>
          </a:p>
          <a:p>
            <a:pPr marL="383540" lvl="1" fontAlgn="base">
              <a:lnSpc>
                <a:spcPct val="134000"/>
              </a:lnSpc>
            </a:pPr>
            <a:r>
              <a:rPr lang="en-US" dirty="0">
                <a:solidFill>
                  <a:schemeClr val="tx1"/>
                </a:solidFill>
                <a:latin typeface="Open Sans"/>
                <a:ea typeface="Open Sans"/>
                <a:cs typeface="Open Sans"/>
              </a:rPr>
              <a:t>Additional Information section: Include out-of-country dates and current U.S. residence </a:t>
            </a:r>
            <a:endParaRPr lang="en-US" dirty="0">
              <a:solidFill>
                <a:schemeClr val="tx1"/>
              </a:solidFill>
            </a:endParaRPr>
          </a:p>
          <a:p>
            <a:pPr fontAlgn="base">
              <a:lnSpc>
                <a:spcPct val="134000"/>
              </a:lnSpc>
            </a:pPr>
            <a:r>
              <a:rPr lang="en-US" dirty="0">
                <a:solidFill>
                  <a:schemeClr val="tx1"/>
                </a:solidFill>
                <a:latin typeface="Open Sans"/>
                <a:ea typeface="Open Sans"/>
                <a:cs typeface="Open Sans"/>
              </a:rPr>
              <a:t>List all worksites including remote (especially if working from home) </a:t>
            </a:r>
            <a:endParaRPr lang="en-US" dirty="0">
              <a:solidFill>
                <a:schemeClr val="tx1"/>
              </a:solidFill>
            </a:endParaRPr>
          </a:p>
          <a:p>
            <a:pPr marL="916927" lvl="2" fontAlgn="base">
              <a:lnSpc>
                <a:spcPct val="134000"/>
              </a:lnSpc>
            </a:pPr>
            <a:r>
              <a:rPr lang="en-US" dirty="0">
                <a:solidFill>
                  <a:schemeClr val="tx1"/>
                </a:solidFill>
                <a:latin typeface="Open Sans"/>
                <a:ea typeface="Open Sans"/>
                <a:cs typeface="Open Sans"/>
              </a:rPr>
              <a:t>First address is considered “primary site of activity” </a:t>
            </a:r>
            <a:endParaRPr lang="en-US" dirty="0">
              <a:solidFill>
                <a:schemeClr val="tx1"/>
              </a:solidFill>
            </a:endParaRPr>
          </a:p>
          <a:p>
            <a:pPr marL="916927" lvl="2" fontAlgn="base">
              <a:lnSpc>
                <a:spcPct val="134000"/>
              </a:lnSpc>
            </a:pPr>
            <a:r>
              <a:rPr lang="en-US" dirty="0">
                <a:solidFill>
                  <a:schemeClr val="tx1"/>
                </a:solidFill>
                <a:latin typeface="Open Sans"/>
                <a:ea typeface="Open Sans"/>
                <a:cs typeface="Open Sans"/>
              </a:rPr>
              <a:t>If the site has changed, you will be asked to confirm the primary site of </a:t>
            </a:r>
            <a:br>
              <a:rPr lang="en-US" dirty="0">
                <a:solidFill>
                  <a:schemeClr val="tx1"/>
                </a:solidFill>
                <a:latin typeface="Open Sans"/>
                <a:ea typeface="Open Sans"/>
                <a:cs typeface="Open Sans"/>
              </a:rPr>
            </a:br>
            <a:r>
              <a:rPr lang="en-US" dirty="0">
                <a:solidFill>
                  <a:schemeClr val="tx1"/>
                </a:solidFill>
                <a:latin typeface="Open Sans"/>
                <a:ea typeface="Open Sans"/>
                <a:cs typeface="Open Sans"/>
              </a:rPr>
              <a:t>activity</a:t>
            </a:r>
          </a:p>
          <a:p>
            <a:pPr marL="916927" lvl="2" fontAlgn="base">
              <a:lnSpc>
                <a:spcPct val="134000"/>
              </a:lnSpc>
            </a:pPr>
            <a:r>
              <a:rPr lang="en-US" dirty="0">
                <a:solidFill>
                  <a:schemeClr val="tx1"/>
                </a:solidFill>
                <a:latin typeface="Open Sans"/>
                <a:ea typeface="Open Sans"/>
                <a:cs typeface="Open Sans"/>
              </a:rPr>
              <a:t>Include all secondary worksites as well</a:t>
            </a:r>
          </a:p>
        </p:txBody>
      </p:sp>
    </p:spTree>
    <p:extLst>
      <p:ext uri="{BB962C8B-B14F-4D97-AF65-F5344CB8AC3E}">
        <p14:creationId xmlns:p14="http://schemas.microsoft.com/office/powerpoint/2010/main" val="1855383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 Visa Changes</a:t>
            </a:r>
          </a:p>
        </p:txBody>
      </p:sp>
      <p:sp>
        <p:nvSpPr>
          <p:cNvPr id="3" name="Content Placeholder 2"/>
          <p:cNvSpPr>
            <a:spLocks noGrp="1"/>
          </p:cNvSpPr>
          <p:nvPr>
            <p:ph type="body" sz="quarter" idx="11"/>
          </p:nvPr>
        </p:nvSpPr>
        <p:spPr>
          <a:xfrm>
            <a:off x="639558" y="2137436"/>
            <a:ext cx="10912883" cy="3154535"/>
          </a:xfrm>
        </p:spPr>
        <p:txBody>
          <a:bodyPr vert="horz" lIns="0" tIns="45720" rIns="0" bIns="45720" rtlCol="0" anchor="t">
            <a:normAutofit lnSpcReduction="10000"/>
          </a:bodyPr>
          <a:lstStyle/>
          <a:p>
            <a:pPr marL="342392" fontAlgn="base">
              <a:lnSpc>
                <a:spcPct val="134000"/>
              </a:lnSpc>
            </a:pPr>
            <a:r>
              <a:rPr lang="en-US" dirty="0">
                <a:solidFill>
                  <a:schemeClr val="tx1"/>
                </a:solidFill>
                <a:latin typeface="Open Sans"/>
                <a:ea typeface="Open Sans"/>
                <a:cs typeface="Open Sans"/>
              </a:rPr>
              <a:t>You can now forward the DS-2019 digital scanned copy to scholars </a:t>
            </a:r>
            <a:r>
              <a:rPr lang="en-US" b="1" dirty="0">
                <a:solidFill>
                  <a:schemeClr val="tx1"/>
                </a:solidFill>
                <a:latin typeface="Open Sans"/>
                <a:ea typeface="Open Sans"/>
                <a:cs typeface="Open Sans"/>
              </a:rPr>
              <a:t>or</a:t>
            </a:r>
            <a:r>
              <a:rPr lang="en-US" dirty="0">
                <a:solidFill>
                  <a:schemeClr val="tx1"/>
                </a:solidFill>
                <a:latin typeface="Open Sans"/>
                <a:ea typeface="Open Sans"/>
                <a:cs typeface="Open Sans"/>
              </a:rPr>
              <a:t> mail them the original DS-2019.</a:t>
            </a:r>
          </a:p>
          <a:p>
            <a:pPr marL="875778" lvl="1" fontAlgn="base">
              <a:lnSpc>
                <a:spcPct val="134000"/>
              </a:lnSpc>
            </a:pPr>
            <a:r>
              <a:rPr lang="en-US" dirty="0">
                <a:solidFill>
                  <a:schemeClr val="tx1"/>
                </a:solidFill>
                <a:latin typeface="Open Sans"/>
                <a:ea typeface="Open Sans"/>
                <a:cs typeface="Open Sans"/>
              </a:rPr>
              <a:t>The scholar must take a printed, double-sided version of the scanned copy to the consulate visa appointment to obtain a visa.</a:t>
            </a:r>
          </a:p>
          <a:p>
            <a:r>
              <a:rPr lang="en-US" dirty="0">
                <a:solidFill>
                  <a:schemeClr val="tx1"/>
                </a:solidFill>
                <a:latin typeface="Open Sans"/>
                <a:ea typeface="Open Sans"/>
                <a:cs typeface="Open Sans"/>
              </a:rPr>
              <a:t>List of reportable incidents for J-1s has changed</a:t>
            </a:r>
          </a:p>
          <a:p>
            <a:pPr lvl="1"/>
            <a:r>
              <a:rPr lang="en-US" dirty="0">
                <a:solidFill>
                  <a:schemeClr val="tx1"/>
                </a:solidFill>
                <a:latin typeface="Open Sans"/>
                <a:ea typeface="Open Sans"/>
                <a:cs typeface="Open Sans"/>
              </a:rPr>
              <a:t>See our </a:t>
            </a:r>
            <a:r>
              <a:rPr lang="en-US" dirty="0">
                <a:solidFill>
                  <a:schemeClr val="tx1"/>
                </a:solidFill>
                <a:latin typeface="Open Sans"/>
                <a:ea typeface="Open Sans"/>
                <a:cs typeface="Open Sans"/>
                <a:hlinkClick r:id="rId3">
                  <a:extLst>
                    <a:ext uri="{A12FA001-AC4F-418D-AE19-62706E023703}">
                      <ahyp:hlinkClr xmlns:ahyp="http://schemas.microsoft.com/office/drawing/2018/hyperlinkcolor" val="tx"/>
                    </a:ext>
                  </a:extLst>
                </a:hlinkClick>
              </a:rPr>
              <a:t>J-1 Incident Reports page </a:t>
            </a:r>
            <a:r>
              <a:rPr lang="en-US" dirty="0">
                <a:solidFill>
                  <a:schemeClr val="tx1"/>
                </a:solidFill>
                <a:latin typeface="Open Sans"/>
                <a:ea typeface="Open Sans"/>
                <a:cs typeface="Open Sans"/>
              </a:rPr>
              <a:t>for more information</a:t>
            </a:r>
          </a:p>
        </p:txBody>
      </p:sp>
    </p:spTree>
    <p:extLst>
      <p:ext uri="{BB962C8B-B14F-4D97-AF65-F5344CB8AC3E}">
        <p14:creationId xmlns:p14="http://schemas.microsoft.com/office/powerpoint/2010/main" val="3820660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J-1 Q&amp;A</a:t>
            </a:r>
          </a:p>
        </p:txBody>
      </p:sp>
      <p:sp>
        <p:nvSpPr>
          <p:cNvPr id="2" name="Text Placeholder 1">
            <a:extLst>
              <a:ext uri="{FF2B5EF4-FFF2-40B4-BE49-F238E27FC236}">
                <a16:creationId xmlns:a16="http://schemas.microsoft.com/office/drawing/2014/main" id="{C45005B6-FBDB-B854-C6AD-FF60B6A7667E}"/>
              </a:ext>
            </a:extLst>
          </p:cNvPr>
          <p:cNvSpPr>
            <a:spLocks noGrp="1"/>
          </p:cNvSpPr>
          <p:nvPr>
            <p:ph type="body" sz="quarter" idx="11"/>
          </p:nvPr>
        </p:nvSpPr>
        <p:spPr>
          <a:xfrm>
            <a:off x="784216" y="2190599"/>
            <a:ext cx="8636232" cy="3154535"/>
          </a:xfrm>
        </p:spPr>
        <p:txBody>
          <a:bodyPr/>
          <a:lstStyle/>
          <a:p>
            <a:r>
              <a:rPr lang="en-US" sz="2400" dirty="0"/>
              <a:t>Q: Where can I find more information on J-1 reportable incidents?</a:t>
            </a:r>
          </a:p>
          <a:p>
            <a:r>
              <a:rPr lang="en-US" sz="2400" dirty="0"/>
              <a:t>A: Please see our </a:t>
            </a:r>
            <a:r>
              <a:rPr lang="en-US" sz="2400" dirty="0">
                <a:hlinkClick r:id="rId3"/>
              </a:rPr>
              <a:t>J-1 Incident Reports </a:t>
            </a:r>
            <a:r>
              <a:rPr lang="en-US" sz="2400" dirty="0"/>
              <a:t>page.</a:t>
            </a:r>
          </a:p>
          <a:p>
            <a:endParaRPr lang="en-US" dirty="0"/>
          </a:p>
        </p:txBody>
      </p:sp>
    </p:spTree>
    <p:extLst>
      <p:ext uri="{BB962C8B-B14F-4D97-AF65-F5344CB8AC3E}">
        <p14:creationId xmlns:p14="http://schemas.microsoft.com/office/powerpoint/2010/main" val="3955791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H-1B Visas</a:t>
            </a:r>
          </a:p>
        </p:txBody>
      </p:sp>
    </p:spTree>
    <p:extLst>
      <p:ext uri="{BB962C8B-B14F-4D97-AF65-F5344CB8AC3E}">
        <p14:creationId xmlns:p14="http://schemas.microsoft.com/office/powerpoint/2010/main" val="3005473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H-1B Visa Request Tips</a:t>
            </a:r>
          </a:p>
        </p:txBody>
      </p:sp>
      <p:sp>
        <p:nvSpPr>
          <p:cNvPr id="3" name="Content Placeholder 2"/>
          <p:cNvSpPr>
            <a:spLocks noGrp="1"/>
          </p:cNvSpPr>
          <p:nvPr>
            <p:ph type="body" sz="quarter" idx="11"/>
          </p:nvPr>
        </p:nvSpPr>
        <p:spPr>
          <a:xfrm>
            <a:off x="765531" y="2169334"/>
            <a:ext cx="10609485" cy="3154535"/>
          </a:xfrm>
        </p:spPr>
        <p:txBody>
          <a:bodyPr vert="horz" lIns="0" tIns="45720" rIns="0" bIns="45720" rtlCol="0" anchor="t">
            <a:normAutofit lnSpcReduction="10000"/>
          </a:bodyPr>
          <a:lstStyle/>
          <a:p>
            <a:pPr marL="342392" fontAlgn="base">
              <a:lnSpc>
                <a:spcPct val="134000"/>
              </a:lnSpc>
            </a:pPr>
            <a:r>
              <a:rPr lang="en-US" dirty="0">
                <a:latin typeface="Open Sans"/>
                <a:ea typeface="Open Sans"/>
                <a:cs typeface="Open Sans"/>
              </a:rPr>
              <a:t>Make sure to list the </a:t>
            </a:r>
            <a:r>
              <a:rPr lang="en-US" b="1" dirty="0">
                <a:latin typeface="Open Sans"/>
                <a:ea typeface="Open Sans"/>
                <a:cs typeface="Open Sans"/>
              </a:rPr>
              <a:t>correct title</a:t>
            </a:r>
          </a:p>
          <a:p>
            <a:pPr marL="875778" lvl="1" fontAlgn="base">
              <a:lnSpc>
                <a:spcPct val="134000"/>
              </a:lnSpc>
            </a:pPr>
            <a:r>
              <a:rPr lang="en-US" sz="2133" dirty="0">
                <a:latin typeface="Open Sans"/>
                <a:ea typeface="Open Sans"/>
                <a:cs typeface="Open Sans"/>
              </a:rPr>
              <a:t>The visa request form has a lot of built-in logic based on title, including required uploads and approvals routing</a:t>
            </a:r>
          </a:p>
          <a:p>
            <a:pPr marL="875778" lvl="1" fontAlgn="base">
              <a:lnSpc>
                <a:spcPct val="134000"/>
              </a:lnSpc>
            </a:pPr>
            <a:r>
              <a:rPr lang="en-US" sz="2400" dirty="0">
                <a:latin typeface="Open Sans"/>
                <a:ea typeface="Open Sans"/>
                <a:cs typeface="Open Sans"/>
              </a:rPr>
              <a:t>If you don’t see it in the title dropdown, contact ISO to confirm!</a:t>
            </a:r>
          </a:p>
          <a:p>
            <a:pPr marL="342392" fontAlgn="base">
              <a:lnSpc>
                <a:spcPct val="134000"/>
              </a:lnSpc>
            </a:pPr>
            <a:r>
              <a:rPr lang="en-US" b="1" u="sng" dirty="0">
                <a:latin typeface="Open Sans"/>
                <a:ea typeface="Open Sans"/>
                <a:cs typeface="Open Sans"/>
              </a:rPr>
              <a:t>List all worksites</a:t>
            </a:r>
            <a:r>
              <a:rPr lang="en-US" b="1" dirty="0">
                <a:latin typeface="Open Sans"/>
                <a:ea typeface="Open Sans"/>
                <a:cs typeface="Open Sans"/>
              </a:rPr>
              <a:t> </a:t>
            </a:r>
            <a:r>
              <a:rPr lang="en-US" dirty="0">
                <a:latin typeface="Open Sans"/>
                <a:ea typeface="Open Sans"/>
                <a:cs typeface="Open Sans"/>
              </a:rPr>
              <a:t>on visa request and confirm if scholar will work remotely from home</a:t>
            </a:r>
          </a:p>
          <a:p>
            <a:pPr marL="342392" fontAlgn="base">
              <a:lnSpc>
                <a:spcPct val="134000"/>
              </a:lnSpc>
            </a:pPr>
            <a:endParaRPr lang="en-US" dirty="0">
              <a:latin typeface="Open Sans"/>
              <a:ea typeface="Open Sans"/>
              <a:cs typeface="Open Sans"/>
            </a:endParaRPr>
          </a:p>
        </p:txBody>
      </p:sp>
    </p:spTree>
    <p:extLst>
      <p:ext uri="{BB962C8B-B14F-4D97-AF65-F5344CB8AC3E}">
        <p14:creationId xmlns:p14="http://schemas.microsoft.com/office/powerpoint/2010/main" val="1358132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8344B-FF4A-C40A-3084-226A7F9D8D13}"/>
              </a:ext>
            </a:extLst>
          </p:cNvPr>
          <p:cNvSpPr>
            <a:spLocks noGrp="1"/>
          </p:cNvSpPr>
          <p:nvPr>
            <p:ph type="title"/>
          </p:nvPr>
        </p:nvSpPr>
        <p:spPr/>
        <p:txBody>
          <a:bodyPr/>
          <a:lstStyle/>
          <a:p>
            <a:r>
              <a:rPr lang="en-US" dirty="0"/>
              <a:t>H-1B Document Tips</a:t>
            </a:r>
          </a:p>
        </p:txBody>
      </p:sp>
      <p:sp>
        <p:nvSpPr>
          <p:cNvPr id="3" name="Content Placeholder 2">
            <a:extLst>
              <a:ext uri="{FF2B5EF4-FFF2-40B4-BE49-F238E27FC236}">
                <a16:creationId xmlns:a16="http://schemas.microsoft.com/office/drawing/2014/main" id="{1C47D582-4027-4C9F-4348-E487C1C7E126}"/>
              </a:ext>
            </a:extLst>
          </p:cNvPr>
          <p:cNvSpPr>
            <a:spLocks noGrp="1"/>
          </p:cNvSpPr>
          <p:nvPr>
            <p:ph type="body" sz="quarter" idx="11"/>
          </p:nvPr>
        </p:nvSpPr>
        <p:spPr>
          <a:xfrm>
            <a:off x="613833" y="2126803"/>
            <a:ext cx="10556322" cy="4056279"/>
          </a:xfrm>
        </p:spPr>
        <p:txBody>
          <a:bodyPr>
            <a:normAutofit fontScale="92500" lnSpcReduction="10000"/>
          </a:bodyPr>
          <a:lstStyle/>
          <a:p>
            <a:pPr fontAlgn="base">
              <a:lnSpc>
                <a:spcPct val="134000"/>
              </a:lnSpc>
            </a:pPr>
            <a:r>
              <a:rPr lang="en-US" dirty="0">
                <a:solidFill>
                  <a:schemeClr val="tx1"/>
                </a:solidFill>
                <a:latin typeface="Open Sans"/>
                <a:ea typeface="Open Sans"/>
                <a:cs typeface="Open Sans"/>
              </a:rPr>
              <a:t>Include all </a:t>
            </a:r>
            <a:r>
              <a:rPr lang="en-US" dirty="0">
                <a:solidFill>
                  <a:schemeClr val="tx1"/>
                </a:solidFill>
                <a:latin typeface="Open Sans"/>
                <a:ea typeface="Open Sans"/>
                <a:cs typeface="Open Sans"/>
                <a:hlinkClick r:id="rId2">
                  <a:extLst>
                    <a:ext uri="{A12FA001-AC4F-418D-AE19-62706E023703}">
                      <ahyp:hlinkClr xmlns:ahyp="http://schemas.microsoft.com/office/drawing/2018/hyperlinkcolor" val="tx"/>
                    </a:ext>
                  </a:extLst>
                </a:hlinkClick>
              </a:rPr>
              <a:t>H-1B required documents</a:t>
            </a:r>
            <a:r>
              <a:rPr lang="en-US" dirty="0">
                <a:solidFill>
                  <a:schemeClr val="tx1"/>
                </a:solidFill>
                <a:latin typeface="Open Sans"/>
                <a:ea typeface="Open Sans"/>
                <a:cs typeface="Open Sans"/>
              </a:rPr>
              <a:t> with visa request packet</a:t>
            </a:r>
            <a:endParaRPr lang="en-US" dirty="0">
              <a:solidFill>
                <a:schemeClr val="tx1"/>
              </a:solidFill>
            </a:endParaRPr>
          </a:p>
          <a:p>
            <a:pPr fontAlgn="base">
              <a:lnSpc>
                <a:spcPct val="134000"/>
              </a:lnSpc>
            </a:pPr>
            <a:r>
              <a:rPr lang="en-US" dirty="0">
                <a:solidFill>
                  <a:schemeClr val="tx1"/>
                </a:solidFill>
                <a:latin typeface="Open Sans"/>
                <a:ea typeface="Open Sans"/>
                <a:cs typeface="Open Sans"/>
              </a:rPr>
              <a:t>Forward digital (Word doc) copy of USCIS letter to ISO with H visa packet</a:t>
            </a:r>
          </a:p>
          <a:p>
            <a:pPr marL="916927" lvl="2" fontAlgn="base">
              <a:lnSpc>
                <a:spcPct val="134000"/>
              </a:lnSpc>
            </a:pPr>
            <a:r>
              <a:rPr lang="en-US" dirty="0">
                <a:solidFill>
                  <a:schemeClr val="tx1"/>
                </a:solidFill>
                <a:latin typeface="Open Sans"/>
                <a:ea typeface="Open Sans"/>
                <a:cs typeface="Open Sans"/>
              </a:rPr>
              <a:t>Use ISO’s</a:t>
            </a:r>
            <a:r>
              <a:rPr lang="en-US" dirty="0">
                <a:solidFill>
                  <a:schemeClr val="tx1"/>
                </a:solidFill>
                <a:latin typeface="Open Sans"/>
                <a:ea typeface="Open Sans"/>
                <a:cs typeface="Open Sans"/>
                <a:hlinkClick r:id="rId3">
                  <a:extLst>
                    <a:ext uri="{A12FA001-AC4F-418D-AE19-62706E023703}">
                      <ahyp:hlinkClr xmlns:ahyp="http://schemas.microsoft.com/office/drawing/2018/hyperlinkcolor" val="tx"/>
                    </a:ext>
                  </a:extLst>
                </a:hlinkClick>
              </a:rPr>
              <a:t> USCIS template letter</a:t>
            </a:r>
            <a:r>
              <a:rPr lang="en-US" dirty="0">
                <a:solidFill>
                  <a:schemeClr val="tx1"/>
                </a:solidFill>
                <a:latin typeface="Open Sans"/>
                <a:ea typeface="Open Sans"/>
                <a:cs typeface="Open Sans"/>
              </a:rPr>
              <a:t> </a:t>
            </a:r>
          </a:p>
          <a:p>
            <a:pPr marL="916927" lvl="2" fontAlgn="base">
              <a:lnSpc>
                <a:spcPct val="134000"/>
              </a:lnSpc>
            </a:pPr>
            <a:r>
              <a:rPr lang="en-US" dirty="0">
                <a:solidFill>
                  <a:schemeClr val="tx1"/>
                </a:solidFill>
                <a:latin typeface="Open Sans"/>
                <a:ea typeface="Open Sans"/>
                <a:cs typeface="Open Sans"/>
              </a:rPr>
              <a:t>ISO will often require edits to this letter to support H-1B eligibility</a:t>
            </a:r>
          </a:p>
          <a:p>
            <a:pPr marL="342392" fontAlgn="base">
              <a:lnSpc>
                <a:spcPct val="134000"/>
              </a:lnSpc>
            </a:pPr>
            <a:r>
              <a:rPr lang="en-US" dirty="0">
                <a:solidFill>
                  <a:schemeClr val="tx1"/>
                </a:solidFill>
                <a:latin typeface="Open Sans"/>
                <a:ea typeface="Open Sans"/>
                <a:cs typeface="Open Sans"/>
              </a:rPr>
              <a:t>Include scholar’s name and/or visa request tracking number on the filing fee checks so that ISO can assign it to correct scholar’s case and file</a:t>
            </a:r>
          </a:p>
        </p:txBody>
      </p:sp>
    </p:spTree>
    <p:extLst>
      <p:ext uri="{BB962C8B-B14F-4D97-AF65-F5344CB8AC3E}">
        <p14:creationId xmlns:p14="http://schemas.microsoft.com/office/powerpoint/2010/main" val="1678950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H-1B Processing Tips</a:t>
            </a:r>
          </a:p>
        </p:txBody>
      </p:sp>
      <p:sp>
        <p:nvSpPr>
          <p:cNvPr id="3" name="Content Placeholder 2"/>
          <p:cNvSpPr>
            <a:spLocks noGrp="1"/>
          </p:cNvSpPr>
          <p:nvPr>
            <p:ph type="body" sz="quarter" idx="11"/>
          </p:nvPr>
        </p:nvSpPr>
        <p:spPr>
          <a:xfrm>
            <a:off x="765544" y="2307558"/>
            <a:ext cx="10281684" cy="3816796"/>
          </a:xfrm>
        </p:spPr>
        <p:txBody>
          <a:bodyPr vert="horz" lIns="0" tIns="45720" rIns="0" bIns="45720" rtlCol="0" anchor="t">
            <a:normAutofit fontScale="62500" lnSpcReduction="20000"/>
          </a:bodyPr>
          <a:lstStyle/>
          <a:p>
            <a:pPr fontAlgn="base">
              <a:lnSpc>
                <a:spcPct val="134000"/>
              </a:lnSpc>
            </a:pPr>
            <a:r>
              <a:rPr lang="en-US" sz="3400" dirty="0">
                <a:latin typeface="Open Sans"/>
                <a:ea typeface="Open Sans"/>
                <a:cs typeface="Open Sans"/>
              </a:rPr>
              <a:t>Tell ISO your preferred posting method and if you’d like a separate LCA for posting at a remote home address (each method has different instructions for posting):</a:t>
            </a:r>
          </a:p>
          <a:p>
            <a:pPr lvl="1" fontAlgn="base">
              <a:lnSpc>
                <a:spcPct val="134000"/>
              </a:lnSpc>
            </a:pPr>
            <a:r>
              <a:rPr lang="en-US" b="1" dirty="0">
                <a:latin typeface="Open Sans"/>
                <a:ea typeface="Open Sans"/>
                <a:cs typeface="Open Sans"/>
              </a:rPr>
              <a:t>physical posting at the worksite</a:t>
            </a:r>
          </a:p>
          <a:p>
            <a:pPr lvl="1" fontAlgn="base">
              <a:lnSpc>
                <a:spcPct val="134000"/>
              </a:lnSpc>
            </a:pPr>
            <a:r>
              <a:rPr lang="en-US" b="1" dirty="0">
                <a:latin typeface="Open Sans"/>
                <a:ea typeface="Open Sans"/>
                <a:cs typeface="Open Sans"/>
              </a:rPr>
              <a:t>listserv posting</a:t>
            </a:r>
          </a:p>
          <a:p>
            <a:pPr lvl="1" fontAlgn="base">
              <a:lnSpc>
                <a:spcPct val="134000"/>
              </a:lnSpc>
            </a:pPr>
            <a:r>
              <a:rPr lang="en-US" b="1" dirty="0">
                <a:latin typeface="Open Sans"/>
                <a:ea typeface="Open Sans"/>
                <a:cs typeface="Open Sans"/>
              </a:rPr>
              <a:t>intranet posting</a:t>
            </a:r>
            <a:endParaRPr lang="en-US" dirty="0">
              <a:latin typeface="Open Sans"/>
              <a:ea typeface="Open Sans"/>
              <a:cs typeface="Open Sans"/>
            </a:endParaRPr>
          </a:p>
          <a:p>
            <a:pPr fontAlgn="base">
              <a:lnSpc>
                <a:spcPct val="134000"/>
              </a:lnSpc>
            </a:pPr>
            <a:r>
              <a:rPr lang="en-US" sz="3400" dirty="0">
                <a:latin typeface="Open Sans"/>
                <a:ea typeface="Open Sans"/>
                <a:cs typeface="Open Sans"/>
              </a:rPr>
              <a:t>Provide FedEx label to ISO </a:t>
            </a:r>
            <a:r>
              <a:rPr lang="en-US" sz="3400" u="sng" dirty="0">
                <a:latin typeface="Open Sans"/>
                <a:ea typeface="Open Sans"/>
                <a:cs typeface="Open Sans"/>
              </a:rPr>
              <a:t>as soon as possible after filing or approval with USCIS </a:t>
            </a:r>
            <a:r>
              <a:rPr lang="en-US" sz="3400" dirty="0">
                <a:latin typeface="Open Sans"/>
                <a:ea typeface="Open Sans"/>
                <a:cs typeface="Open Sans"/>
              </a:rPr>
              <a:t>if you want the receipt and/or approval notice sent directly to the scholar</a:t>
            </a:r>
          </a:p>
          <a:p>
            <a:pPr lvl="1" fontAlgn="base">
              <a:lnSpc>
                <a:spcPct val="134000"/>
              </a:lnSpc>
            </a:pPr>
            <a:r>
              <a:rPr lang="en-US" dirty="0">
                <a:latin typeface="Open Sans"/>
                <a:ea typeface="Open Sans"/>
                <a:cs typeface="Open Sans"/>
              </a:rPr>
              <a:t>Courtesy copy of approval notice will be sent to the department by campus mail</a:t>
            </a:r>
          </a:p>
        </p:txBody>
      </p:sp>
    </p:spTree>
    <p:extLst>
      <p:ext uri="{BB962C8B-B14F-4D97-AF65-F5344CB8AC3E}">
        <p14:creationId xmlns:p14="http://schemas.microsoft.com/office/powerpoint/2010/main" val="1953930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H-1B Timeline Tricks</a:t>
            </a:r>
          </a:p>
        </p:txBody>
      </p:sp>
      <p:sp>
        <p:nvSpPr>
          <p:cNvPr id="3" name="Content Placeholder 2"/>
          <p:cNvSpPr>
            <a:spLocks noGrp="1"/>
          </p:cNvSpPr>
          <p:nvPr>
            <p:ph type="body" sz="quarter" idx="11"/>
          </p:nvPr>
        </p:nvSpPr>
        <p:spPr>
          <a:xfrm>
            <a:off x="712382" y="2307557"/>
            <a:ext cx="9930810" cy="3859327"/>
          </a:xfrm>
        </p:spPr>
        <p:txBody>
          <a:bodyPr vert="horz" lIns="0" tIns="45720" rIns="0" bIns="45720" rtlCol="0" anchor="t">
            <a:normAutofit fontScale="70000" lnSpcReduction="20000"/>
          </a:bodyPr>
          <a:lstStyle/>
          <a:p>
            <a:pPr fontAlgn="base">
              <a:lnSpc>
                <a:spcPct val="134000"/>
              </a:lnSpc>
            </a:pPr>
            <a:r>
              <a:rPr lang="en-US" dirty="0">
                <a:latin typeface="Open Sans"/>
                <a:ea typeface="Open Sans"/>
                <a:cs typeface="Open Sans"/>
              </a:rPr>
              <a:t>Title and current visa status can impact H-1B processing times</a:t>
            </a:r>
          </a:p>
          <a:p>
            <a:pPr lvl="1" fontAlgn="base">
              <a:lnSpc>
                <a:spcPct val="134000"/>
              </a:lnSpc>
            </a:pPr>
            <a:r>
              <a:rPr lang="en-US" sz="2300" dirty="0">
                <a:latin typeface="Open Sans"/>
                <a:ea typeface="Open Sans"/>
                <a:cs typeface="Open Sans"/>
                <a:hlinkClick r:id="rId3"/>
              </a:rPr>
              <a:t>Consult timeline</a:t>
            </a:r>
            <a:r>
              <a:rPr lang="en-US" sz="2300" dirty="0">
                <a:latin typeface="Open Sans"/>
                <a:ea typeface="Open Sans"/>
                <a:cs typeface="Open Sans"/>
              </a:rPr>
              <a:t> to help determine start date</a:t>
            </a:r>
          </a:p>
          <a:p>
            <a:pPr lvl="1" fontAlgn="base">
              <a:lnSpc>
                <a:spcPct val="134000"/>
              </a:lnSpc>
            </a:pPr>
            <a:r>
              <a:rPr lang="en-US" sz="2300" dirty="0">
                <a:latin typeface="Open Sans"/>
                <a:ea typeface="Open Sans"/>
                <a:cs typeface="Open Sans"/>
              </a:rPr>
              <a:t>When in doubt, ask ISO for estimated timeline, but remember that we recommend 4 months of lead time where possible</a:t>
            </a:r>
          </a:p>
          <a:p>
            <a:pPr marL="342392" fontAlgn="base"/>
            <a:r>
              <a:rPr lang="en-US" dirty="0">
                <a:latin typeface="Open Sans"/>
                <a:ea typeface="Open Sans"/>
                <a:cs typeface="Open Sans"/>
              </a:rPr>
              <a:t>Share the </a:t>
            </a:r>
            <a:r>
              <a:rPr lang="en-US" dirty="0">
                <a:latin typeface="Open Sans"/>
                <a:ea typeface="Open Sans"/>
                <a:cs typeface="Open Sans"/>
                <a:hlinkClick r:id="rId3"/>
              </a:rPr>
              <a:t>How to Sponsor page </a:t>
            </a:r>
            <a:r>
              <a:rPr lang="en-US" dirty="0">
                <a:latin typeface="Open Sans"/>
                <a:ea typeface="Open Sans"/>
                <a:cs typeface="Open Sans"/>
              </a:rPr>
              <a:t>with scholars/supervisors to establish realistic expectations</a:t>
            </a:r>
          </a:p>
          <a:p>
            <a:pPr lvl="1" fontAlgn="base">
              <a:lnSpc>
                <a:spcPct val="134000"/>
              </a:lnSpc>
            </a:pPr>
            <a:r>
              <a:rPr lang="en-US" sz="2300" dirty="0">
                <a:latin typeface="Open Sans"/>
                <a:ea typeface="Open Sans"/>
                <a:cs typeface="Open Sans"/>
              </a:rPr>
              <a:t>ISO will manage case timeline, but follow up from units is always helpful</a:t>
            </a:r>
          </a:p>
          <a:p>
            <a:pPr lvl="1" fontAlgn="base">
              <a:lnSpc>
                <a:spcPct val="134000"/>
              </a:lnSpc>
            </a:pPr>
            <a:r>
              <a:rPr lang="en-US" sz="2300" dirty="0">
                <a:latin typeface="Open Sans"/>
                <a:ea typeface="Open Sans"/>
                <a:cs typeface="Open Sans"/>
              </a:rPr>
              <a:t>Periodic check-ins with scholar/supervisor may help them to understand process/timeline better (and send you fewer emails)</a:t>
            </a:r>
          </a:p>
          <a:p>
            <a:pPr marL="342392" fontAlgn="base">
              <a:lnSpc>
                <a:spcPct val="134000"/>
              </a:lnSpc>
            </a:pPr>
            <a:r>
              <a:rPr lang="en-US" dirty="0">
                <a:latin typeface="Open Sans"/>
                <a:ea typeface="Open Sans"/>
                <a:cs typeface="Open Sans"/>
              </a:rPr>
              <a:t>Check </a:t>
            </a:r>
            <a:r>
              <a:rPr lang="en-US" dirty="0">
                <a:latin typeface="Open Sans"/>
                <a:ea typeface="Open Sans"/>
                <a:cs typeface="Open Sans"/>
                <a:hlinkClick r:id="rId4"/>
              </a:rPr>
              <a:t>visa appointment wait times</a:t>
            </a:r>
            <a:r>
              <a:rPr lang="en-US" dirty="0">
                <a:latin typeface="Open Sans"/>
                <a:ea typeface="Open Sans"/>
                <a:cs typeface="Open Sans"/>
              </a:rPr>
              <a:t> if the scholar will need a new visa stamp</a:t>
            </a:r>
          </a:p>
        </p:txBody>
      </p:sp>
    </p:spTree>
    <p:extLst>
      <p:ext uri="{BB962C8B-B14F-4D97-AF65-F5344CB8AC3E}">
        <p14:creationId xmlns:p14="http://schemas.microsoft.com/office/powerpoint/2010/main" val="1622777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588FA-5D22-D7C4-4193-88CF276D7488}"/>
              </a:ext>
            </a:extLst>
          </p:cNvPr>
          <p:cNvSpPr>
            <a:spLocks noGrp="1"/>
          </p:cNvSpPr>
          <p:nvPr>
            <p:ph type="title"/>
          </p:nvPr>
        </p:nvSpPr>
        <p:spPr/>
        <p:txBody>
          <a:bodyPr/>
          <a:lstStyle/>
          <a:p>
            <a:r>
              <a:rPr lang="en-US" dirty="0"/>
              <a:t>H-1B Tricks - Reporting</a:t>
            </a:r>
          </a:p>
        </p:txBody>
      </p:sp>
      <p:sp>
        <p:nvSpPr>
          <p:cNvPr id="3" name="Content Placeholder 2">
            <a:extLst>
              <a:ext uri="{FF2B5EF4-FFF2-40B4-BE49-F238E27FC236}">
                <a16:creationId xmlns:a16="http://schemas.microsoft.com/office/drawing/2014/main" id="{7EA3E406-58C4-E605-DCD3-D6B114F1FC62}"/>
              </a:ext>
            </a:extLst>
          </p:cNvPr>
          <p:cNvSpPr>
            <a:spLocks noGrp="1"/>
          </p:cNvSpPr>
          <p:nvPr>
            <p:ph type="body" sz="quarter" idx="11"/>
          </p:nvPr>
        </p:nvSpPr>
        <p:spPr/>
        <p:txBody>
          <a:bodyPr>
            <a:normAutofit fontScale="92500" lnSpcReduction="20000"/>
          </a:bodyPr>
          <a:lstStyle/>
          <a:p>
            <a:r>
              <a:rPr lang="en-US" dirty="0"/>
              <a:t>Some changes can require a new posting or a new filing with USCIS; watch out in particular for:</a:t>
            </a:r>
          </a:p>
          <a:p>
            <a:pPr lvl="1"/>
            <a:r>
              <a:rPr lang="en-US" dirty="0"/>
              <a:t>New worksites</a:t>
            </a:r>
          </a:p>
          <a:p>
            <a:pPr lvl="1"/>
            <a:r>
              <a:rPr lang="en-US" dirty="0"/>
              <a:t>New appointment/job titles</a:t>
            </a:r>
          </a:p>
          <a:p>
            <a:r>
              <a:rPr lang="en-US" dirty="0"/>
              <a:t>Changes that are not allowed:</a:t>
            </a:r>
          </a:p>
          <a:p>
            <a:pPr lvl="1"/>
            <a:r>
              <a:rPr lang="en-US" dirty="0"/>
              <a:t>Outside professional work for pay</a:t>
            </a:r>
          </a:p>
          <a:p>
            <a:pPr lvl="1"/>
            <a:r>
              <a:rPr lang="en-US" dirty="0"/>
              <a:t>FTE changes</a:t>
            </a:r>
          </a:p>
          <a:p>
            <a:r>
              <a:rPr lang="en-US" dirty="0"/>
              <a:t>Check with ISO if you’re not sure what changes have to be reported!</a:t>
            </a:r>
          </a:p>
        </p:txBody>
      </p:sp>
    </p:spTree>
    <p:extLst>
      <p:ext uri="{BB962C8B-B14F-4D97-AF65-F5344CB8AC3E}">
        <p14:creationId xmlns:p14="http://schemas.microsoft.com/office/powerpoint/2010/main" val="1461069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DE532-742A-8AA6-0FC5-F94887007F71}"/>
              </a:ext>
            </a:extLst>
          </p:cNvPr>
          <p:cNvSpPr>
            <a:spLocks noGrp="1"/>
          </p:cNvSpPr>
          <p:nvPr>
            <p:ph type="title"/>
          </p:nvPr>
        </p:nvSpPr>
        <p:spPr/>
        <p:txBody>
          <a:bodyPr/>
          <a:lstStyle/>
          <a:p>
            <a:r>
              <a:rPr lang="en-US" dirty="0"/>
              <a:t>H-1B Changes FOR STAFF</a:t>
            </a:r>
          </a:p>
        </p:txBody>
      </p:sp>
      <p:sp>
        <p:nvSpPr>
          <p:cNvPr id="3" name="Content Placeholder 2">
            <a:extLst>
              <a:ext uri="{FF2B5EF4-FFF2-40B4-BE49-F238E27FC236}">
                <a16:creationId xmlns:a16="http://schemas.microsoft.com/office/drawing/2014/main" id="{E93080FB-3EDC-5E16-D382-DDDF61703811}"/>
              </a:ext>
            </a:extLst>
          </p:cNvPr>
          <p:cNvSpPr>
            <a:spLocks noGrp="1"/>
          </p:cNvSpPr>
          <p:nvPr>
            <p:ph type="body" sz="quarter" idx="11"/>
          </p:nvPr>
        </p:nvSpPr>
        <p:spPr/>
        <p:txBody>
          <a:bodyPr>
            <a:normAutofit fontScale="92500"/>
          </a:bodyPr>
          <a:lstStyle/>
          <a:p>
            <a:pPr fontAlgn="base"/>
            <a:r>
              <a:rPr lang="en-US" dirty="0"/>
              <a:t>ISO/UWHR partnership on staff visa sponsorship pilot program</a:t>
            </a:r>
          </a:p>
          <a:p>
            <a:pPr lvl="1" fontAlgn="base"/>
            <a:r>
              <a:rPr lang="en-US" dirty="0"/>
              <a:t>Units must go through initial review by UWHR before submitting visa request to ISO</a:t>
            </a:r>
          </a:p>
          <a:p>
            <a:pPr lvl="1" fontAlgn="base"/>
            <a:r>
              <a:rPr lang="en-US" dirty="0"/>
              <a:t>Most common titles so far:</a:t>
            </a:r>
          </a:p>
          <a:p>
            <a:pPr lvl="2" fontAlgn="base"/>
            <a:r>
              <a:rPr lang="en-US" dirty="0"/>
              <a:t>Research Scientist/Engineer 1-4</a:t>
            </a:r>
          </a:p>
          <a:p>
            <a:pPr lvl="2" fontAlgn="base"/>
            <a:r>
              <a:rPr lang="en-US" dirty="0"/>
              <a:t>Senior Computer Specialist</a:t>
            </a:r>
          </a:p>
          <a:p>
            <a:pPr lvl="2" fontAlgn="base"/>
            <a:r>
              <a:rPr lang="en-US" dirty="0"/>
              <a:t>Software Engineer</a:t>
            </a:r>
          </a:p>
          <a:p>
            <a:pPr lvl="1" fontAlgn="base"/>
            <a:r>
              <a:rPr lang="en-US" dirty="0"/>
              <a:t>Stay tuned for updates on this pilot program!</a:t>
            </a:r>
          </a:p>
          <a:p>
            <a:endParaRPr lang="en-US" dirty="0"/>
          </a:p>
        </p:txBody>
      </p:sp>
    </p:spTree>
    <p:extLst>
      <p:ext uri="{BB962C8B-B14F-4D97-AF65-F5344CB8AC3E}">
        <p14:creationId xmlns:p14="http://schemas.microsoft.com/office/powerpoint/2010/main" val="4192465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About Your Presenters</a:t>
            </a:r>
          </a:p>
        </p:txBody>
      </p:sp>
      <p:sp>
        <p:nvSpPr>
          <p:cNvPr id="2" name="TextBox 1">
            <a:extLst>
              <a:ext uri="{FF2B5EF4-FFF2-40B4-BE49-F238E27FC236}">
                <a16:creationId xmlns:a16="http://schemas.microsoft.com/office/drawing/2014/main" id="{437A24AE-1F27-E140-E63E-C62F6618BA59}"/>
              </a:ext>
            </a:extLst>
          </p:cNvPr>
          <p:cNvSpPr txBox="1"/>
          <p:nvPr/>
        </p:nvSpPr>
        <p:spPr>
          <a:xfrm>
            <a:off x="613833" y="2260654"/>
            <a:ext cx="9659763" cy="3416320"/>
          </a:xfrm>
          <a:prstGeom prst="rect">
            <a:avLst/>
          </a:prstGeom>
          <a:noFill/>
        </p:spPr>
        <p:txBody>
          <a:bodyPr wrap="square" rtlCol="0">
            <a:spAutoFit/>
          </a:bodyPr>
          <a:lstStyle/>
          <a:p>
            <a:r>
              <a:rPr lang="en-US" sz="2400" b="1" dirty="0">
                <a:latin typeface="Open Sans" panose="020B0606030504020204" pitchFamily="34" charset="0"/>
                <a:ea typeface="Open Sans" panose="020B0606030504020204" pitchFamily="34" charset="0"/>
                <a:cs typeface="Open Sans" panose="020B0606030504020204" pitchFamily="34" charset="0"/>
              </a:rPr>
              <a:t>Ursula Elspeth Owen</a:t>
            </a:r>
            <a:r>
              <a:rPr lang="en-US" sz="2400" dirty="0">
                <a:latin typeface="Open Sans" panose="020B0606030504020204" pitchFamily="34" charset="0"/>
                <a:ea typeface="Open Sans" panose="020B0606030504020204" pitchFamily="34" charset="0"/>
                <a:cs typeface="Open Sans" panose="020B0606030504020204" pitchFamily="34" charset="0"/>
              </a:rPr>
              <a:t>, ISO Manager</a:t>
            </a:r>
          </a:p>
          <a:p>
            <a:r>
              <a:rPr lang="en-US" sz="2400" dirty="0">
                <a:latin typeface="Open Sans" panose="020B0606030504020204" pitchFamily="34" charset="0"/>
                <a:ea typeface="Open Sans" panose="020B0606030504020204" pitchFamily="34" charset="0"/>
                <a:cs typeface="Open Sans" panose="020B0606030504020204" pitchFamily="34" charset="0"/>
              </a:rPr>
              <a:t>Office of Academic Personnel</a:t>
            </a:r>
          </a:p>
          <a:p>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2400" b="1" dirty="0">
                <a:latin typeface="Open Sans" panose="020B0606030504020204" pitchFamily="34" charset="0"/>
                <a:ea typeface="Open Sans" panose="020B0606030504020204" pitchFamily="34" charset="0"/>
                <a:cs typeface="Open Sans" panose="020B0606030504020204" pitchFamily="34" charset="0"/>
              </a:rPr>
              <a:t>Holly Schneidmiller</a:t>
            </a:r>
            <a:r>
              <a:rPr lang="en-US" sz="2400" dirty="0">
                <a:latin typeface="Open Sans" panose="020B0606030504020204" pitchFamily="34" charset="0"/>
                <a:ea typeface="Open Sans" panose="020B0606030504020204" pitchFamily="34" charset="0"/>
                <a:cs typeface="Open Sans" panose="020B0606030504020204" pitchFamily="34" charset="0"/>
              </a:rPr>
              <a:t>, ISO Specialist</a:t>
            </a:r>
          </a:p>
          <a:p>
            <a:pPr marL="0" indent="0">
              <a:buNone/>
            </a:pPr>
            <a:r>
              <a:rPr lang="en-US" sz="2400" dirty="0">
                <a:latin typeface="Open Sans" panose="020B0606030504020204" pitchFamily="34" charset="0"/>
                <a:ea typeface="Open Sans" panose="020B0606030504020204" pitchFamily="34" charset="0"/>
                <a:cs typeface="Open Sans" panose="020B0606030504020204" pitchFamily="34" charset="0"/>
              </a:rPr>
              <a:t>Office of Academic Personnel</a:t>
            </a:r>
          </a:p>
          <a:p>
            <a:pPr marL="0" indent="0">
              <a:buNone/>
            </a:pP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2400" b="1" dirty="0">
                <a:latin typeface="Open Sans" panose="020B0606030504020204" pitchFamily="34" charset="0"/>
                <a:ea typeface="Open Sans" panose="020B0606030504020204" pitchFamily="34" charset="0"/>
                <a:cs typeface="Open Sans" panose="020B0606030504020204" pitchFamily="34" charset="0"/>
              </a:rPr>
              <a:t>Jack Hamrick</a:t>
            </a:r>
            <a:r>
              <a:rPr lang="en-US" sz="2400" dirty="0">
                <a:latin typeface="Open Sans" panose="020B0606030504020204" pitchFamily="34" charset="0"/>
                <a:ea typeface="Open Sans" panose="020B0606030504020204" pitchFamily="34" charset="0"/>
                <a:cs typeface="Open Sans" panose="020B0606030504020204" pitchFamily="34" charset="0"/>
              </a:rPr>
              <a:t>, HR Manager</a:t>
            </a:r>
          </a:p>
          <a:p>
            <a:pPr marL="0" indent="0">
              <a:buNone/>
            </a:pPr>
            <a:r>
              <a:rPr lang="en-US" sz="2400" dirty="0">
                <a:latin typeface="Open Sans" panose="020B0606030504020204" pitchFamily="34" charset="0"/>
                <a:ea typeface="Open Sans" panose="020B0606030504020204" pitchFamily="34" charset="0"/>
                <a:cs typeface="Open Sans" panose="020B0606030504020204" pitchFamily="34" charset="0"/>
              </a:rPr>
              <a:t>College of Arts &amp; Sciences Administrative Support Team</a:t>
            </a:r>
          </a:p>
          <a:p>
            <a:endParaRPr lang="en-US" sz="2400" dirty="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645391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H-1B Processing Changes</a:t>
            </a:r>
          </a:p>
        </p:txBody>
      </p:sp>
      <p:sp>
        <p:nvSpPr>
          <p:cNvPr id="3" name="Content Placeholder 2"/>
          <p:cNvSpPr>
            <a:spLocks noGrp="1"/>
          </p:cNvSpPr>
          <p:nvPr>
            <p:ph type="body" sz="quarter" idx="11"/>
          </p:nvPr>
        </p:nvSpPr>
        <p:spPr>
          <a:xfrm>
            <a:off x="744279" y="2307557"/>
            <a:ext cx="10782437" cy="3154535"/>
          </a:xfrm>
        </p:spPr>
        <p:txBody>
          <a:bodyPr vert="horz" lIns="0" tIns="45720" rIns="0" bIns="45720" rtlCol="0" anchor="t">
            <a:normAutofit fontScale="92500" lnSpcReduction="10000"/>
          </a:bodyPr>
          <a:lstStyle/>
          <a:p>
            <a:pPr fontAlgn="base"/>
            <a:r>
              <a:rPr lang="en-US" dirty="0">
                <a:latin typeface="Open Sans"/>
                <a:ea typeface="Open Sans"/>
                <a:cs typeface="Open Sans"/>
              </a:rPr>
              <a:t>UW no longer requires a Prevailing Wage Determination from the US Department of Labor for H-1Bs</a:t>
            </a:r>
          </a:p>
          <a:p>
            <a:pPr lvl="1" fontAlgn="base"/>
            <a:r>
              <a:rPr lang="en-US" dirty="0">
                <a:latin typeface="Open Sans"/>
                <a:ea typeface="Open Sans"/>
                <a:cs typeface="Open Sans"/>
              </a:rPr>
              <a:t>This cuts about 6 months of processing time from non-CBA cases</a:t>
            </a:r>
          </a:p>
          <a:p>
            <a:pPr lvl="1" fontAlgn="base"/>
            <a:r>
              <a:rPr lang="en-US" dirty="0">
                <a:latin typeface="Open Sans"/>
                <a:ea typeface="Open Sans"/>
                <a:cs typeface="Open Sans"/>
              </a:rPr>
              <a:t>H-1B visa requests move a lot faster now!</a:t>
            </a:r>
          </a:p>
          <a:p>
            <a:pPr fontAlgn="base"/>
            <a:r>
              <a:rPr lang="en-US" dirty="0">
                <a:latin typeface="Open Sans"/>
                <a:ea typeface="Open Sans"/>
                <a:cs typeface="Open Sans"/>
              </a:rPr>
              <a:t>ISO uses a new system (“</a:t>
            </a:r>
            <a:r>
              <a:rPr lang="en-US" dirty="0" err="1">
                <a:latin typeface="Open Sans"/>
                <a:ea typeface="Open Sans"/>
                <a:cs typeface="Open Sans"/>
              </a:rPr>
              <a:t>INSZoom</a:t>
            </a:r>
            <a:r>
              <a:rPr lang="en-US" dirty="0">
                <a:latin typeface="Open Sans"/>
                <a:ea typeface="Open Sans"/>
                <a:cs typeface="Open Sans"/>
              </a:rPr>
              <a:t>”) to support H-1B visas</a:t>
            </a:r>
          </a:p>
          <a:p>
            <a:pPr lvl="1" fontAlgn="base"/>
            <a:r>
              <a:rPr lang="en-US" dirty="0">
                <a:latin typeface="Open Sans"/>
                <a:ea typeface="Open Sans"/>
                <a:cs typeface="Open Sans"/>
              </a:rPr>
              <a:t>This system will eventually allow ISO to </a:t>
            </a:r>
          </a:p>
          <a:p>
            <a:pPr lvl="2" fontAlgn="base"/>
            <a:r>
              <a:rPr lang="en-US" dirty="0">
                <a:latin typeface="Open Sans"/>
                <a:ea typeface="Open Sans"/>
                <a:cs typeface="Open Sans"/>
              </a:rPr>
              <a:t>Collect information and documents directly from scholars</a:t>
            </a:r>
          </a:p>
          <a:p>
            <a:pPr lvl="2" fontAlgn="base"/>
            <a:r>
              <a:rPr lang="en-US" dirty="0">
                <a:latin typeface="Open Sans"/>
                <a:ea typeface="Open Sans"/>
                <a:cs typeface="Open Sans"/>
              </a:rPr>
              <a:t>Share status and approval information with unit contacts</a:t>
            </a:r>
          </a:p>
          <a:p>
            <a:pPr fontAlgn="base"/>
            <a:endParaRPr lang="en-US" dirty="0"/>
          </a:p>
          <a:p>
            <a:pPr fontAlgn="base"/>
            <a:endParaRPr lang="en-US" dirty="0"/>
          </a:p>
        </p:txBody>
      </p:sp>
    </p:spTree>
    <p:extLst>
      <p:ext uri="{BB962C8B-B14F-4D97-AF65-F5344CB8AC3E}">
        <p14:creationId xmlns:p14="http://schemas.microsoft.com/office/powerpoint/2010/main" val="1718890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H-1B Q&amp;A 1</a:t>
            </a:r>
          </a:p>
        </p:txBody>
      </p:sp>
      <p:sp>
        <p:nvSpPr>
          <p:cNvPr id="4" name="TextBox 3">
            <a:extLst>
              <a:ext uri="{FF2B5EF4-FFF2-40B4-BE49-F238E27FC236}">
                <a16:creationId xmlns:a16="http://schemas.microsoft.com/office/drawing/2014/main" id="{3A5DAA8A-BE51-1732-FD25-4455583DB0AB}"/>
              </a:ext>
            </a:extLst>
          </p:cNvPr>
          <p:cNvSpPr txBox="1"/>
          <p:nvPr/>
        </p:nvSpPr>
        <p:spPr>
          <a:xfrm>
            <a:off x="665284" y="2088189"/>
            <a:ext cx="10254353" cy="4385816"/>
          </a:xfrm>
          <a:prstGeom prst="rect">
            <a:avLst/>
          </a:prstGeom>
          <a:noFill/>
        </p:spPr>
        <p:txBody>
          <a:bodyPr wrap="square" rtlCol="0">
            <a:spAutoFit/>
          </a:bodyPr>
          <a:lstStyle/>
          <a:p>
            <a:pPr rtl="0">
              <a:spcBef>
                <a:spcPts val="0"/>
              </a:spcBef>
              <a:spcAft>
                <a:spcPts val="600"/>
              </a:spcAft>
            </a:pPr>
            <a:r>
              <a:rPr lang="en-US" sz="2200" b="1" dirty="0">
                <a:latin typeface="Open Sans" panose="020B0606030504020204" pitchFamily="34" charset="0"/>
                <a:ea typeface="Open Sans" panose="020B0606030504020204" pitchFamily="34" charset="0"/>
                <a:cs typeface="Open Sans" panose="020B0606030504020204" pitchFamily="34" charset="0"/>
              </a:rPr>
              <a:t>Q: </a:t>
            </a:r>
            <a:r>
              <a:rPr lang="en-US" sz="2200" b="1" i="0" u="none" strike="noStrike" dirty="0">
                <a:effectLst/>
                <a:latin typeface="Open Sans" panose="020B0606030504020204" pitchFamily="34" charset="0"/>
                <a:ea typeface="Open Sans" panose="020B0606030504020204" pitchFamily="34" charset="0"/>
                <a:cs typeface="Open Sans" panose="020B0606030504020204" pitchFamily="34" charset="0"/>
              </a:rPr>
              <a:t>Can faculty members on H-1Bs perform outside professional work?</a:t>
            </a:r>
            <a:endParaRPr lang="en-US" sz="2200" b="1" dirty="0">
              <a:effectLst/>
              <a:latin typeface="Open Sans" panose="020B0606030504020204" pitchFamily="34" charset="0"/>
              <a:ea typeface="Open Sans" panose="020B0606030504020204" pitchFamily="34" charset="0"/>
              <a:cs typeface="Open Sans" panose="020B0606030504020204" pitchFamily="34" charset="0"/>
            </a:endParaRPr>
          </a:p>
          <a:p>
            <a:pPr rtl="0">
              <a:spcBef>
                <a:spcPts val="0"/>
              </a:spcBef>
              <a:spcAft>
                <a:spcPts val="600"/>
              </a:spcAft>
            </a:pPr>
            <a:r>
              <a:rPr lang="en-US" sz="2200" b="1" dirty="0">
                <a:effectLst/>
                <a:latin typeface="Open Sans" panose="020B0606030504020204" pitchFamily="34" charset="0"/>
                <a:ea typeface="Open Sans" panose="020B0606030504020204" pitchFamily="34" charset="0"/>
                <a:cs typeface="Open Sans" panose="020B0606030504020204" pitchFamily="34" charset="0"/>
              </a:rPr>
              <a:t>A</a:t>
            </a:r>
            <a:r>
              <a:rPr lang="en-US" sz="2200" b="1" i="0" u="none" strike="noStrike" dirty="0">
                <a:effectLst/>
                <a:latin typeface="Open Sans" panose="020B0606030504020204" pitchFamily="34" charset="0"/>
                <a:ea typeface="Open Sans" panose="020B0606030504020204" pitchFamily="34" charset="0"/>
                <a:cs typeface="Open Sans" panose="020B0606030504020204" pitchFamily="34" charset="0"/>
              </a:rPr>
              <a:t>: H-1Bs are employer-specific, so a UW-sponsored H-1B doesn’t allow outside professional work for any other employer, regardless of the appointment title.</a:t>
            </a:r>
            <a:endParaRPr lang="en-US" sz="2200" b="1" i="0" u="none" strike="noStrike" dirty="0">
              <a:latin typeface="Open Sans" panose="020B0606030504020204" pitchFamily="34" charset="0"/>
              <a:ea typeface="Open Sans" panose="020B0606030504020204" pitchFamily="34" charset="0"/>
              <a:cs typeface="Open Sans" panose="020B0606030504020204" pitchFamily="34" charset="0"/>
            </a:endParaRPr>
          </a:p>
          <a:p>
            <a:pPr rtl="0">
              <a:spcBef>
                <a:spcPts val="0"/>
              </a:spcBef>
              <a:spcAft>
                <a:spcPts val="600"/>
              </a:spcAft>
            </a:pPr>
            <a:br>
              <a:rPr lang="en-US" sz="2200" b="1" dirty="0">
                <a:effectLst/>
                <a:latin typeface="Open Sans" panose="020B0606030504020204" pitchFamily="34" charset="0"/>
                <a:ea typeface="Open Sans" panose="020B0606030504020204" pitchFamily="34" charset="0"/>
                <a:cs typeface="Open Sans" panose="020B0606030504020204" pitchFamily="34" charset="0"/>
              </a:rPr>
            </a:br>
            <a:r>
              <a:rPr lang="en-US" sz="2200" b="1" i="0" u="none" strike="noStrike" dirty="0">
                <a:effectLst/>
                <a:latin typeface="Open Sans" panose="020B0606030504020204" pitchFamily="34" charset="0"/>
                <a:ea typeface="Open Sans" panose="020B0606030504020204" pitchFamily="34" charset="0"/>
                <a:cs typeface="Open Sans" panose="020B0606030504020204" pitchFamily="34" charset="0"/>
              </a:rPr>
              <a:t>Q: If a faculty is already here on OPT, and they have an H-1B approval notice, and they need to travel outside of the U.S. to get an H-1B visa stamp, do they have to go to their home country or can they go to Canada to get this?</a:t>
            </a:r>
            <a:endParaRPr lang="en-US" sz="2200" b="1" dirty="0">
              <a:effectLst/>
              <a:latin typeface="Open Sans" panose="020B0606030504020204" pitchFamily="34" charset="0"/>
              <a:ea typeface="Open Sans" panose="020B0606030504020204" pitchFamily="34" charset="0"/>
              <a:cs typeface="Open Sans" panose="020B0606030504020204" pitchFamily="34" charset="0"/>
            </a:endParaRPr>
          </a:p>
          <a:p>
            <a:pPr rtl="0">
              <a:spcBef>
                <a:spcPts val="0"/>
              </a:spcBef>
              <a:spcAft>
                <a:spcPts val="600"/>
              </a:spcAft>
            </a:pPr>
            <a:r>
              <a:rPr lang="en-US" sz="2200" b="1" dirty="0">
                <a:effectLst/>
                <a:latin typeface="Open Sans" panose="020B0606030504020204" pitchFamily="34" charset="0"/>
                <a:ea typeface="Open Sans" panose="020B0606030504020204" pitchFamily="34" charset="0"/>
                <a:cs typeface="Open Sans" panose="020B0606030504020204" pitchFamily="34" charset="0"/>
              </a:rPr>
              <a:t>A: </a:t>
            </a:r>
            <a:r>
              <a:rPr lang="en-US" sz="2200" b="1" i="0" u="none" strike="noStrike" dirty="0">
                <a:effectLst/>
                <a:latin typeface="Open Sans" panose="020B0606030504020204" pitchFamily="34" charset="0"/>
                <a:ea typeface="Open Sans" panose="020B0606030504020204" pitchFamily="34" charset="0"/>
                <a:cs typeface="Open Sans" panose="020B0606030504020204" pitchFamily="34" charset="0"/>
              </a:rPr>
              <a:t>This is consulate-specific. Check directly with the </a:t>
            </a:r>
            <a:br>
              <a:rPr lang="en-US" sz="2200" b="1" i="0" u="none" strike="noStrike" dirty="0">
                <a:effectLst/>
                <a:latin typeface="Open Sans" panose="020B0606030504020204" pitchFamily="34" charset="0"/>
                <a:ea typeface="Open Sans" panose="020B0606030504020204" pitchFamily="34" charset="0"/>
                <a:cs typeface="Open Sans" panose="020B0606030504020204" pitchFamily="34" charset="0"/>
              </a:rPr>
            </a:br>
            <a:r>
              <a:rPr lang="en-US" sz="2200" b="1" i="0" u="none" strike="noStrike" dirty="0">
                <a:effectLst/>
                <a:latin typeface="Open Sans" panose="020B0606030504020204" pitchFamily="34" charset="0"/>
                <a:ea typeface="Open Sans" panose="020B0606030504020204" pitchFamily="34" charset="0"/>
                <a:cs typeface="Open Sans" panose="020B0606030504020204" pitchFamily="34" charset="0"/>
                <a:hlinkClick r:id="rId3">
                  <a:extLst>
                    <a:ext uri="{A12FA001-AC4F-418D-AE19-62706E023703}">
                      <ahyp:hlinkClr xmlns:ahyp="http://schemas.microsoft.com/office/drawing/2018/hyperlinkcolor" val="tx"/>
                    </a:ext>
                  </a:extLst>
                </a:hlinkClick>
              </a:rPr>
              <a:t>U.S. consulate </a:t>
            </a:r>
            <a:r>
              <a:rPr lang="en-US" sz="2200" b="1" i="0" u="none" strike="noStrike" dirty="0">
                <a:effectLst/>
                <a:latin typeface="Open Sans" panose="020B0606030504020204" pitchFamily="34" charset="0"/>
                <a:ea typeface="Open Sans" panose="020B0606030504020204" pitchFamily="34" charset="0"/>
                <a:cs typeface="Open Sans" panose="020B0606030504020204" pitchFamily="34" charset="0"/>
              </a:rPr>
              <a:t>to see if they are accepting “third-country </a:t>
            </a:r>
            <a:br>
              <a:rPr lang="en-US" sz="2200" b="1" i="0" u="none" strike="noStrike" dirty="0">
                <a:effectLst/>
                <a:latin typeface="Open Sans" panose="020B0606030504020204" pitchFamily="34" charset="0"/>
                <a:ea typeface="Open Sans" panose="020B0606030504020204" pitchFamily="34" charset="0"/>
                <a:cs typeface="Open Sans" panose="020B0606030504020204" pitchFamily="34" charset="0"/>
              </a:rPr>
            </a:br>
            <a:r>
              <a:rPr lang="en-US" sz="2200" b="1" i="0" u="none" strike="noStrike" dirty="0">
                <a:effectLst/>
                <a:latin typeface="Open Sans" panose="020B0606030504020204" pitchFamily="34" charset="0"/>
                <a:ea typeface="Open Sans" panose="020B0606030504020204" pitchFamily="34" charset="0"/>
                <a:cs typeface="Open Sans" panose="020B0606030504020204" pitchFamily="34" charset="0"/>
              </a:rPr>
              <a:t>national” visa applications. </a:t>
            </a:r>
            <a:endParaRPr lang="en-US" sz="2200" b="1"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006522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E63D6-75CC-6204-99F4-10E9CCFB254D}"/>
              </a:ext>
            </a:extLst>
          </p:cNvPr>
          <p:cNvSpPr>
            <a:spLocks noGrp="1"/>
          </p:cNvSpPr>
          <p:nvPr>
            <p:ph type="title"/>
          </p:nvPr>
        </p:nvSpPr>
        <p:spPr/>
        <p:txBody>
          <a:bodyPr/>
          <a:lstStyle/>
          <a:p>
            <a:r>
              <a:rPr lang="en-US" dirty="0"/>
              <a:t>H-1B Q&amp;A 2</a:t>
            </a:r>
          </a:p>
        </p:txBody>
      </p:sp>
      <p:sp>
        <p:nvSpPr>
          <p:cNvPr id="3" name="Content Placeholder 2">
            <a:extLst>
              <a:ext uri="{FF2B5EF4-FFF2-40B4-BE49-F238E27FC236}">
                <a16:creationId xmlns:a16="http://schemas.microsoft.com/office/drawing/2014/main" id="{6D0785C1-D612-3AC2-E718-138291FEB931}"/>
              </a:ext>
            </a:extLst>
          </p:cNvPr>
          <p:cNvSpPr>
            <a:spLocks noGrp="1"/>
          </p:cNvSpPr>
          <p:nvPr>
            <p:ph type="body" sz="quarter" idx="11"/>
          </p:nvPr>
        </p:nvSpPr>
        <p:spPr>
          <a:xfrm>
            <a:off x="744280" y="2307557"/>
            <a:ext cx="9707526" cy="3540350"/>
          </a:xfrm>
        </p:spPr>
        <p:txBody>
          <a:bodyPr>
            <a:normAutofit fontScale="92500" lnSpcReduction="20000"/>
          </a:bodyPr>
          <a:lstStyle/>
          <a:p>
            <a:pPr marL="0" indent="0" defTabSz="457200">
              <a:lnSpc>
                <a:spcPct val="110000"/>
              </a:lnSpc>
              <a:spcBef>
                <a:spcPts val="600"/>
              </a:spcBef>
              <a:spcAft>
                <a:spcPts val="600"/>
              </a:spcAft>
              <a:buNone/>
            </a:pPr>
            <a:r>
              <a:rPr lang="en-US" sz="2400" dirty="0">
                <a:solidFill>
                  <a:schemeClr val="tx1"/>
                </a:solidFill>
                <a:latin typeface="Open Sans" panose="020B0606030504020204" pitchFamily="34" charset="0"/>
                <a:ea typeface="Open Sans" panose="020B0606030504020204" pitchFamily="34" charset="0"/>
                <a:cs typeface="Open Sans" panose="020B0606030504020204" pitchFamily="34" charset="0"/>
              </a:rPr>
              <a:t>Q: Do you find that the USCIS letter guidelines have become more strict/stringent recently for H-1B applications? We're seeing requests for edits and greater detail where we hadn't seen them before.</a:t>
            </a:r>
          </a:p>
          <a:p>
            <a:pPr marL="0" indent="0" defTabSz="457200">
              <a:lnSpc>
                <a:spcPct val="110000"/>
              </a:lnSpc>
              <a:spcBef>
                <a:spcPts val="600"/>
              </a:spcBef>
              <a:spcAft>
                <a:spcPts val="600"/>
              </a:spcAft>
              <a:buNone/>
            </a:pPr>
            <a:r>
              <a:rPr lang="en-US" sz="2400" dirty="0">
                <a:solidFill>
                  <a:schemeClr val="tx1"/>
                </a:solidFill>
                <a:latin typeface="Open Sans" panose="020B0606030504020204" pitchFamily="34" charset="0"/>
                <a:ea typeface="Open Sans" panose="020B0606030504020204" pitchFamily="34" charset="0"/>
                <a:cs typeface="Open Sans" panose="020B0606030504020204" pitchFamily="34" charset="0"/>
              </a:rPr>
              <a:t>A: There hasn’t been a recent change, but the agency has been getting more picky about the content included in the employment letter. For faculty positions with teaching, list courses they’ll teach. For researchers, list research goals and the work being performed/tools being used in detail. We are asking for more detail on the front end to help avoid requests for evidence by USCIS.</a:t>
            </a:r>
          </a:p>
          <a:p>
            <a:pPr marL="0" indent="0">
              <a:buNone/>
            </a:pPr>
            <a:endParaRPr lang="en-US" dirty="0"/>
          </a:p>
        </p:txBody>
      </p:sp>
    </p:spTree>
    <p:extLst>
      <p:ext uri="{BB962C8B-B14F-4D97-AF65-F5344CB8AC3E}">
        <p14:creationId xmlns:p14="http://schemas.microsoft.com/office/powerpoint/2010/main" val="647381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Administrative</a:t>
            </a:r>
          </a:p>
        </p:txBody>
      </p:sp>
    </p:spTree>
    <p:extLst>
      <p:ext uri="{BB962C8B-B14F-4D97-AF65-F5344CB8AC3E}">
        <p14:creationId xmlns:p14="http://schemas.microsoft.com/office/powerpoint/2010/main" val="338044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Visa Request Tips</a:t>
            </a:r>
          </a:p>
        </p:txBody>
      </p:sp>
      <p:sp>
        <p:nvSpPr>
          <p:cNvPr id="3" name="Content Placeholder 2"/>
          <p:cNvSpPr>
            <a:spLocks noGrp="1"/>
          </p:cNvSpPr>
          <p:nvPr>
            <p:ph type="body" sz="quarter" idx="11"/>
          </p:nvPr>
        </p:nvSpPr>
        <p:spPr>
          <a:xfrm>
            <a:off x="723013" y="2105538"/>
            <a:ext cx="9728791" cy="4056279"/>
          </a:xfrm>
        </p:spPr>
        <p:txBody>
          <a:bodyPr>
            <a:normAutofit fontScale="92500" lnSpcReduction="10000"/>
          </a:bodyPr>
          <a:lstStyle/>
          <a:p>
            <a:pPr fontAlgn="base"/>
            <a:r>
              <a:rPr lang="en-US" sz="2400" dirty="0"/>
              <a:t>Enter scholar name in lowercase on visa request</a:t>
            </a:r>
          </a:p>
          <a:p>
            <a:pPr lvl="1" fontAlgn="base"/>
            <a:r>
              <a:rPr lang="en-US" sz="2100" dirty="0"/>
              <a:t>Automatically modifies last name to all caps </a:t>
            </a:r>
          </a:p>
          <a:p>
            <a:pPr lvl="1" fontAlgn="base"/>
            <a:r>
              <a:rPr lang="en-US" sz="2100" dirty="0"/>
              <a:t>Helps with consistent, clean, and efficient file organization</a:t>
            </a:r>
          </a:p>
          <a:p>
            <a:pPr fontAlgn="base">
              <a:lnSpc>
                <a:spcPct val="134000"/>
              </a:lnSpc>
            </a:pPr>
            <a:r>
              <a:rPr lang="en-US" sz="2400" dirty="0">
                <a:latin typeface="Open Sans"/>
                <a:ea typeface="Open Sans"/>
                <a:cs typeface="Open Sans"/>
              </a:rPr>
              <a:t>Visa request dates and appointment dates should align whenever possible</a:t>
            </a:r>
          </a:p>
          <a:p>
            <a:pPr lvl="1" fontAlgn="base">
              <a:lnSpc>
                <a:spcPct val="134000"/>
              </a:lnSpc>
            </a:pPr>
            <a:r>
              <a:rPr lang="en-US" sz="2100" dirty="0">
                <a:latin typeface="Open Sans"/>
                <a:ea typeface="Open Sans"/>
                <a:cs typeface="Open Sans"/>
              </a:rPr>
              <a:t>Interactions between visa and appointment dates are complicated; always reach out to ISO if you have questions about a specific case</a:t>
            </a:r>
          </a:p>
          <a:p>
            <a:pPr fontAlgn="base"/>
            <a:r>
              <a:rPr lang="en-US" sz="2400" dirty="0">
                <a:latin typeface="Open Sans"/>
                <a:ea typeface="Open Sans"/>
                <a:cs typeface="Open Sans"/>
              </a:rPr>
              <a:t>For Section 5: UW home department/program section</a:t>
            </a:r>
          </a:p>
          <a:p>
            <a:pPr lvl="1" fontAlgn="base"/>
            <a:r>
              <a:rPr lang="en-US" sz="2100" dirty="0">
                <a:latin typeface="Open Sans"/>
                <a:ea typeface="Open Sans"/>
                <a:cs typeface="Open Sans"/>
              </a:rPr>
              <a:t>Use academic unit name followed by division name</a:t>
            </a:r>
          </a:p>
          <a:p>
            <a:pPr lvl="2" fontAlgn="base"/>
            <a:r>
              <a:rPr lang="en-US" sz="1900" dirty="0">
                <a:latin typeface="Open Sans"/>
                <a:ea typeface="Open Sans"/>
                <a:cs typeface="Open Sans"/>
              </a:rPr>
              <a:t>Example:  Physics/Institute of Nuclear Theory</a:t>
            </a:r>
          </a:p>
          <a:p>
            <a:pPr lvl="2" fontAlgn="base"/>
            <a:r>
              <a:rPr lang="en-US" sz="1900" dirty="0">
                <a:latin typeface="Open Sans"/>
                <a:ea typeface="Open Sans"/>
                <a:cs typeface="Open Sans"/>
              </a:rPr>
              <a:t>Example: International Studies/Center for Korea Studies</a:t>
            </a:r>
          </a:p>
          <a:p>
            <a:pPr fontAlgn="base"/>
            <a:endParaRPr lang="en-US" dirty="0"/>
          </a:p>
          <a:p>
            <a:pPr lvl="1" fontAlgn="base"/>
            <a:endParaRPr lang="en-US" dirty="0"/>
          </a:p>
        </p:txBody>
      </p:sp>
    </p:spTree>
    <p:extLst>
      <p:ext uri="{BB962C8B-B14F-4D97-AF65-F5344CB8AC3E}">
        <p14:creationId xmlns:p14="http://schemas.microsoft.com/office/powerpoint/2010/main" val="32896287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Visa Request – Prior Visits</a:t>
            </a:r>
          </a:p>
        </p:txBody>
      </p:sp>
      <p:sp>
        <p:nvSpPr>
          <p:cNvPr id="3" name="Content Placeholder 2"/>
          <p:cNvSpPr>
            <a:spLocks noGrp="1"/>
          </p:cNvSpPr>
          <p:nvPr>
            <p:ph type="body" sz="quarter" idx="11"/>
          </p:nvPr>
        </p:nvSpPr>
        <p:spPr>
          <a:xfrm>
            <a:off x="756719" y="2041744"/>
            <a:ext cx="10912883" cy="4497280"/>
          </a:xfrm>
        </p:spPr>
        <p:txBody>
          <a:bodyPr vert="horz" lIns="0" tIns="45720" rIns="0" bIns="45720" rtlCol="0" anchor="t">
            <a:normAutofit fontScale="70000" lnSpcReduction="20000"/>
          </a:bodyPr>
          <a:lstStyle/>
          <a:p>
            <a:pPr fontAlgn="base">
              <a:lnSpc>
                <a:spcPct val="134000"/>
              </a:lnSpc>
            </a:pPr>
            <a:r>
              <a:rPr lang="en-US" b="1" dirty="0">
                <a:latin typeface="Open Sans"/>
                <a:ea typeface="Open Sans"/>
                <a:cs typeface="Open Sans"/>
              </a:rPr>
              <a:t>Visa request “Prior U.S. Visits” section: </a:t>
            </a:r>
          </a:p>
          <a:p>
            <a:pPr lvl="1" fontAlgn="base">
              <a:lnSpc>
                <a:spcPct val="134000"/>
              </a:lnSpc>
            </a:pPr>
            <a:r>
              <a:rPr lang="en-US" dirty="0">
                <a:latin typeface="Open Sans"/>
                <a:ea typeface="Open Sans"/>
                <a:cs typeface="Open Sans"/>
              </a:rPr>
              <a:t>Include scholar’s current status and current status start/end dates</a:t>
            </a:r>
          </a:p>
          <a:p>
            <a:pPr lvl="1" fontAlgn="base">
              <a:lnSpc>
                <a:spcPct val="134000"/>
              </a:lnSpc>
            </a:pPr>
            <a:r>
              <a:rPr lang="en-US" dirty="0">
                <a:solidFill>
                  <a:schemeClr val="tx1"/>
                </a:solidFill>
                <a:latin typeface="Open Sans"/>
                <a:ea typeface="Open Sans"/>
                <a:cs typeface="Open Sans"/>
              </a:rPr>
              <a:t>ISO is looking for time spent in each status (how long the scholar held their visa in total)</a:t>
            </a:r>
          </a:p>
          <a:p>
            <a:pPr lvl="1" fontAlgn="base">
              <a:lnSpc>
                <a:spcPct val="134000"/>
              </a:lnSpc>
            </a:pPr>
            <a:r>
              <a:rPr lang="en-US" dirty="0">
                <a:solidFill>
                  <a:schemeClr val="tx1"/>
                </a:solidFill>
                <a:latin typeface="Open Sans"/>
                <a:ea typeface="Open Sans"/>
                <a:cs typeface="Open Sans"/>
              </a:rPr>
              <a:t>NOT a list of every single entry/exit within a certain status or program</a:t>
            </a:r>
          </a:p>
          <a:p>
            <a:pPr marL="342392" fontAlgn="base">
              <a:lnSpc>
                <a:spcPct val="134000"/>
              </a:lnSpc>
            </a:pPr>
            <a:r>
              <a:rPr lang="en-US" b="1" dirty="0">
                <a:solidFill>
                  <a:schemeClr val="tx1"/>
                </a:solidFill>
                <a:latin typeface="Open Sans"/>
                <a:ea typeface="Open Sans"/>
                <a:cs typeface="Open Sans"/>
              </a:rPr>
              <a:t>Expiration dates:</a:t>
            </a:r>
          </a:p>
          <a:p>
            <a:pPr marL="875778" lvl="1" fontAlgn="base">
              <a:lnSpc>
                <a:spcPct val="134000"/>
              </a:lnSpc>
            </a:pPr>
            <a:r>
              <a:rPr lang="en-US" dirty="0">
                <a:solidFill>
                  <a:schemeClr val="tx1"/>
                </a:solidFill>
                <a:latin typeface="Open Sans"/>
                <a:ea typeface="Open Sans"/>
                <a:cs typeface="Open Sans"/>
              </a:rPr>
              <a:t>Avoid using End Date: “to present”</a:t>
            </a:r>
          </a:p>
          <a:p>
            <a:pPr marL="875778" lvl="1" fontAlgn="base">
              <a:lnSpc>
                <a:spcPct val="134000"/>
              </a:lnSpc>
            </a:pPr>
            <a:r>
              <a:rPr lang="en-US" dirty="0">
                <a:latin typeface="Open Sans"/>
                <a:ea typeface="Open Sans"/>
                <a:cs typeface="Open Sans"/>
              </a:rPr>
              <a:t>Use scholar’s current immigration documents for end date</a:t>
            </a:r>
          </a:p>
          <a:p>
            <a:pPr marL="875778" lvl="1" fontAlgn="base">
              <a:lnSpc>
                <a:spcPct val="134000"/>
              </a:lnSpc>
            </a:pPr>
            <a:r>
              <a:rPr lang="en-US" dirty="0">
                <a:solidFill>
                  <a:schemeClr val="tx1"/>
                </a:solidFill>
                <a:latin typeface="Open Sans"/>
                <a:ea typeface="Open Sans"/>
                <a:cs typeface="Open Sans"/>
              </a:rPr>
              <a:t>List start date on the visa request as the next day after the expiration date listed on the immigration document</a:t>
            </a:r>
          </a:p>
          <a:p>
            <a:pPr fontAlgn="base">
              <a:lnSpc>
                <a:spcPct val="134000"/>
              </a:lnSpc>
            </a:pPr>
            <a:r>
              <a:rPr lang="en-US" b="1" dirty="0">
                <a:latin typeface="Open Sans"/>
                <a:ea typeface="Open Sans"/>
                <a:cs typeface="Open Sans"/>
              </a:rPr>
              <a:t>Upload current and former visa documents to visa request when possible</a:t>
            </a:r>
            <a:endParaRPr lang="en-US" dirty="0"/>
          </a:p>
          <a:p>
            <a:pPr marL="875778" lvl="1" fontAlgn="base">
              <a:lnSpc>
                <a:spcPct val="134000"/>
              </a:lnSpc>
            </a:pPr>
            <a:r>
              <a:rPr lang="en-US" dirty="0">
                <a:solidFill>
                  <a:schemeClr val="tx1"/>
                </a:solidFill>
                <a:latin typeface="Open Sans"/>
                <a:ea typeface="Open Sans"/>
                <a:cs typeface="Open Sans"/>
              </a:rPr>
              <a:t>E.g., DS-2019, EAD card, I-797 Approval Notice</a:t>
            </a:r>
          </a:p>
          <a:p>
            <a:pPr marL="875778" lvl="1" fontAlgn="base">
              <a:lnSpc>
                <a:spcPct val="134000"/>
              </a:lnSpc>
            </a:pPr>
            <a:r>
              <a:rPr lang="en-US" dirty="0">
                <a:solidFill>
                  <a:schemeClr val="tx1"/>
                </a:solidFill>
                <a:latin typeface="Open Sans"/>
                <a:ea typeface="Open Sans"/>
                <a:cs typeface="Open Sans"/>
              </a:rPr>
              <a:t>Helps prevent unnecessary back and forth with departments and delays</a:t>
            </a:r>
          </a:p>
        </p:txBody>
      </p:sp>
    </p:spTree>
    <p:extLst>
      <p:ext uri="{BB962C8B-B14F-4D97-AF65-F5344CB8AC3E}">
        <p14:creationId xmlns:p14="http://schemas.microsoft.com/office/powerpoint/2010/main" val="42771179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Conditional Approval Tips </a:t>
            </a:r>
          </a:p>
        </p:txBody>
      </p:sp>
      <p:sp>
        <p:nvSpPr>
          <p:cNvPr id="3" name="Content Placeholder 2"/>
          <p:cNvSpPr>
            <a:spLocks noGrp="1"/>
          </p:cNvSpPr>
          <p:nvPr>
            <p:ph type="body" sz="quarter" idx="11"/>
          </p:nvPr>
        </p:nvSpPr>
        <p:spPr>
          <a:xfrm>
            <a:off x="765544" y="2137436"/>
            <a:ext cx="10366744" cy="4497280"/>
          </a:xfrm>
        </p:spPr>
        <p:txBody>
          <a:bodyPr vert="horz" lIns="0" tIns="45720" rIns="0" bIns="45720" rtlCol="0" anchor="t">
            <a:normAutofit fontScale="77500" lnSpcReduction="20000"/>
          </a:bodyPr>
          <a:lstStyle/>
          <a:p>
            <a:pPr fontAlgn="base">
              <a:lnSpc>
                <a:spcPct val="133000"/>
              </a:lnSpc>
              <a:spcBef>
                <a:spcPts val="300"/>
              </a:spcBef>
              <a:spcAft>
                <a:spcPts val="0"/>
              </a:spcAft>
            </a:pPr>
            <a:r>
              <a:rPr lang="en-US" dirty="0">
                <a:solidFill>
                  <a:schemeClr val="tx1"/>
                </a:solidFill>
                <a:latin typeface="Open Sans"/>
                <a:ea typeface="Open Sans"/>
                <a:cs typeface="Open Sans"/>
              </a:rPr>
              <a:t>If something on a visa request needs changing, reply to the visa request ticket by clicking "Reply All“</a:t>
            </a:r>
          </a:p>
          <a:p>
            <a:pPr lvl="1" fontAlgn="base">
              <a:lnSpc>
                <a:spcPct val="133000"/>
              </a:lnSpc>
              <a:spcBef>
                <a:spcPts val="300"/>
              </a:spcBef>
            </a:pPr>
            <a:r>
              <a:rPr lang="en-US" sz="2300" dirty="0">
                <a:solidFill>
                  <a:schemeClr val="tx1"/>
                </a:solidFill>
                <a:latin typeface="Open Sans"/>
                <a:ea typeface="Open Sans"/>
                <a:cs typeface="Open Sans"/>
              </a:rPr>
              <a:t>Example: change of title, duties/activities, address, name, dates, leaving early, changes in dependents, etc.</a:t>
            </a:r>
          </a:p>
          <a:p>
            <a:pPr lvl="1" fontAlgn="base">
              <a:lnSpc>
                <a:spcPct val="133000"/>
              </a:lnSpc>
              <a:spcBef>
                <a:spcPts val="300"/>
              </a:spcBef>
            </a:pPr>
            <a:r>
              <a:rPr lang="en-US" sz="2300" dirty="0">
                <a:solidFill>
                  <a:schemeClr val="tx1"/>
                </a:solidFill>
                <a:latin typeface="Open Sans"/>
                <a:ea typeface="Open Sans"/>
                <a:cs typeface="Open Sans"/>
              </a:rPr>
              <a:t>Conditional approval and billing are based on initial information; some changes WILL require a new visa request and/or new ISO fee</a:t>
            </a:r>
          </a:p>
          <a:p>
            <a:pPr fontAlgn="base">
              <a:lnSpc>
                <a:spcPct val="133000"/>
              </a:lnSpc>
              <a:spcBef>
                <a:spcPts val="300"/>
              </a:spcBef>
              <a:spcAft>
                <a:spcPts val="0"/>
              </a:spcAft>
            </a:pPr>
            <a:r>
              <a:rPr lang="en-US" dirty="0">
                <a:solidFill>
                  <a:schemeClr val="tx1"/>
                </a:solidFill>
                <a:latin typeface="Open Sans"/>
                <a:ea typeface="Open Sans"/>
                <a:cs typeface="Open Sans"/>
              </a:rPr>
              <a:t>ISO accepts electronic signatures and documents for almost everything.</a:t>
            </a:r>
          </a:p>
          <a:p>
            <a:pPr lvl="1" fontAlgn="base">
              <a:lnSpc>
                <a:spcPct val="133000"/>
              </a:lnSpc>
              <a:spcBef>
                <a:spcPts val="300"/>
              </a:spcBef>
            </a:pPr>
            <a:r>
              <a:rPr lang="en-US" sz="2300" dirty="0">
                <a:solidFill>
                  <a:schemeClr val="tx1"/>
                </a:solidFill>
                <a:latin typeface="Open Sans"/>
                <a:ea typeface="Open Sans"/>
                <a:cs typeface="Open Sans"/>
              </a:rPr>
              <a:t>Submit all required documents as one PDF document or portfolio</a:t>
            </a:r>
          </a:p>
          <a:p>
            <a:pPr lvl="1" fontAlgn="base">
              <a:lnSpc>
                <a:spcPct val="133000"/>
              </a:lnSpc>
              <a:spcBef>
                <a:spcPts val="300"/>
              </a:spcBef>
            </a:pPr>
            <a:r>
              <a:rPr lang="en-US" sz="2300" dirty="0">
                <a:solidFill>
                  <a:schemeClr val="tx1"/>
                </a:solidFill>
                <a:latin typeface="Open Sans"/>
                <a:ea typeface="Open Sans"/>
                <a:cs typeface="Open Sans"/>
              </a:rPr>
              <a:t>Convert documents to PDF rather than printing and scanning</a:t>
            </a:r>
            <a:endParaRPr lang="en-US" sz="3100" dirty="0">
              <a:solidFill>
                <a:schemeClr val="tx1"/>
              </a:solidFill>
              <a:latin typeface="Open Sans"/>
              <a:ea typeface="Open Sans"/>
              <a:cs typeface="Open Sans"/>
            </a:endParaRPr>
          </a:p>
          <a:p>
            <a:pPr lvl="1" fontAlgn="base">
              <a:lnSpc>
                <a:spcPct val="133000"/>
              </a:lnSpc>
              <a:spcBef>
                <a:spcPts val="300"/>
              </a:spcBef>
            </a:pPr>
            <a:r>
              <a:rPr lang="en-US" sz="2300" dirty="0">
                <a:solidFill>
                  <a:schemeClr val="tx1"/>
                </a:solidFill>
                <a:latin typeface="Open Sans"/>
                <a:ea typeface="Open Sans"/>
                <a:cs typeface="Open Sans"/>
              </a:rPr>
              <a:t>Limit email attachments to 20 MB or less</a:t>
            </a:r>
          </a:p>
          <a:p>
            <a:pPr lvl="1" fontAlgn="base">
              <a:lnSpc>
                <a:spcPct val="133000"/>
              </a:lnSpc>
              <a:spcBef>
                <a:spcPts val="300"/>
              </a:spcBef>
            </a:pPr>
            <a:r>
              <a:rPr lang="en-US" sz="2300" dirty="0">
                <a:solidFill>
                  <a:schemeClr val="tx1"/>
                </a:solidFill>
                <a:latin typeface="Open Sans"/>
                <a:ea typeface="Open Sans"/>
                <a:cs typeface="Open Sans"/>
              </a:rPr>
              <a:t>For files 20 MB and over, use the “Manage Files” function on </a:t>
            </a:r>
            <a:br>
              <a:rPr lang="en-US" sz="2300" dirty="0">
                <a:solidFill>
                  <a:schemeClr val="tx1"/>
                </a:solidFill>
                <a:latin typeface="Open Sans"/>
                <a:ea typeface="Open Sans"/>
                <a:cs typeface="Open Sans"/>
              </a:rPr>
            </a:br>
            <a:r>
              <a:rPr lang="en-US" sz="2300" dirty="0">
                <a:solidFill>
                  <a:schemeClr val="tx1"/>
                </a:solidFill>
                <a:latin typeface="Open Sans"/>
                <a:ea typeface="Open Sans"/>
                <a:cs typeface="Open Sans"/>
              </a:rPr>
              <a:t>the visa request form</a:t>
            </a:r>
          </a:p>
        </p:txBody>
      </p:sp>
    </p:spTree>
    <p:extLst>
      <p:ext uri="{BB962C8B-B14F-4D97-AF65-F5344CB8AC3E}">
        <p14:creationId xmlns:p14="http://schemas.microsoft.com/office/powerpoint/2010/main" val="4143167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Visa Request Changes</a:t>
            </a:r>
          </a:p>
        </p:txBody>
      </p:sp>
      <p:sp>
        <p:nvSpPr>
          <p:cNvPr id="3" name="Content Placeholder 2"/>
          <p:cNvSpPr>
            <a:spLocks noGrp="1"/>
          </p:cNvSpPr>
          <p:nvPr>
            <p:ph type="body" sz="quarter" idx="11"/>
          </p:nvPr>
        </p:nvSpPr>
        <p:spPr/>
        <p:txBody>
          <a:bodyPr>
            <a:normAutofit fontScale="92500"/>
          </a:bodyPr>
          <a:lstStyle/>
          <a:p>
            <a:r>
              <a:rPr lang="en-US" dirty="0"/>
              <a:t>Minor changes to the J and H visa request forms</a:t>
            </a:r>
          </a:p>
          <a:p>
            <a:pPr lvl="1"/>
            <a:r>
              <a:rPr lang="en-US" dirty="0"/>
              <a:t>Self-determination language added to conditional approvals</a:t>
            </a:r>
          </a:p>
          <a:p>
            <a:pPr lvl="1"/>
            <a:r>
              <a:rPr lang="en-US" dirty="0"/>
              <a:t>Better support for staff titles</a:t>
            </a:r>
          </a:p>
          <a:p>
            <a:pPr lvl="1"/>
            <a:r>
              <a:rPr lang="en-US" dirty="0"/>
              <a:t>Addition of Clinical Practice track</a:t>
            </a:r>
          </a:p>
          <a:p>
            <a:r>
              <a:rPr lang="en-US" dirty="0"/>
              <a:t>Changes to visa request review</a:t>
            </a:r>
          </a:p>
          <a:p>
            <a:pPr lvl="1"/>
            <a:r>
              <a:rPr lang="en-US" dirty="0"/>
              <a:t>ISO now reviews for both visa and appointment eligibility</a:t>
            </a:r>
          </a:p>
          <a:p>
            <a:pPr lvl="1"/>
            <a:r>
              <a:rPr lang="en-US" dirty="0"/>
              <a:t>This means shorter review time and quicker conditional approval!</a:t>
            </a:r>
          </a:p>
        </p:txBody>
      </p:sp>
    </p:spTree>
    <p:extLst>
      <p:ext uri="{BB962C8B-B14F-4D97-AF65-F5344CB8AC3E}">
        <p14:creationId xmlns:p14="http://schemas.microsoft.com/office/powerpoint/2010/main" val="20442328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Workday Administrative Tips</a:t>
            </a:r>
          </a:p>
        </p:txBody>
      </p:sp>
      <p:sp>
        <p:nvSpPr>
          <p:cNvPr id="3" name="Content Placeholder 2"/>
          <p:cNvSpPr>
            <a:spLocks noGrp="1"/>
          </p:cNvSpPr>
          <p:nvPr>
            <p:ph type="body" sz="quarter" idx="11"/>
          </p:nvPr>
        </p:nvSpPr>
        <p:spPr>
          <a:xfrm>
            <a:off x="788617" y="2020478"/>
            <a:ext cx="9801411" cy="4614238"/>
          </a:xfrm>
        </p:spPr>
        <p:txBody>
          <a:bodyPr vert="horz" lIns="0" tIns="45720" rIns="0" bIns="45720" rtlCol="0" anchor="t">
            <a:noAutofit/>
          </a:bodyPr>
          <a:lstStyle/>
          <a:p>
            <a:pPr fontAlgn="base">
              <a:lnSpc>
                <a:spcPct val="134000"/>
              </a:lnSpc>
            </a:pPr>
            <a:r>
              <a:rPr lang="en-US" sz="2800" dirty="0">
                <a:latin typeface="Open Sans"/>
                <a:ea typeface="Open Sans"/>
                <a:cs typeface="Open Sans"/>
              </a:rPr>
              <a:t>Ensure all scholars, including courtesy appointments such as visiting scholars, </a:t>
            </a:r>
            <a:r>
              <a:rPr lang="en-US" sz="2800" b="1" dirty="0">
                <a:latin typeface="Open Sans"/>
                <a:ea typeface="Open Sans"/>
                <a:cs typeface="Open Sans"/>
              </a:rPr>
              <a:t>are entered in Workday </a:t>
            </a:r>
            <a:endParaRPr lang="en-US" sz="2800" dirty="0"/>
          </a:p>
          <a:p>
            <a:pPr lvl="1" fontAlgn="base">
              <a:lnSpc>
                <a:spcPct val="134000"/>
              </a:lnSpc>
            </a:pPr>
            <a:r>
              <a:rPr lang="en-US" sz="2233" dirty="0">
                <a:latin typeface="Open Sans"/>
                <a:ea typeface="Open Sans"/>
                <a:cs typeface="Open Sans"/>
              </a:rPr>
              <a:t>Supports keeping UW academic personnel records complete </a:t>
            </a:r>
          </a:p>
          <a:p>
            <a:pPr marL="342392" fontAlgn="base">
              <a:lnSpc>
                <a:spcPct val="134000"/>
              </a:lnSpc>
            </a:pPr>
            <a:r>
              <a:rPr lang="en-US" sz="2900" dirty="0">
                <a:latin typeface="Open Sans"/>
                <a:ea typeface="Open Sans"/>
                <a:cs typeface="Open Sans"/>
              </a:rPr>
              <a:t>Use R0040 to identify upcoming visa expirations so you can start the extension process</a:t>
            </a:r>
          </a:p>
          <a:p>
            <a:pPr marL="875778" lvl="1" fontAlgn="base">
              <a:lnSpc>
                <a:spcPct val="134000"/>
              </a:lnSpc>
            </a:pPr>
            <a:r>
              <a:rPr lang="en-US" sz="2233" dirty="0">
                <a:latin typeface="Open Sans"/>
                <a:ea typeface="Open Sans"/>
                <a:cs typeface="Open Sans"/>
              </a:rPr>
              <a:t>But note that this report will include people whose visas weren’t issued by ISO, or by UW</a:t>
            </a:r>
            <a:endParaRPr lang="en-US" sz="2233" dirty="0"/>
          </a:p>
        </p:txBody>
      </p:sp>
    </p:spTree>
    <p:extLst>
      <p:ext uri="{BB962C8B-B14F-4D97-AF65-F5344CB8AC3E}">
        <p14:creationId xmlns:p14="http://schemas.microsoft.com/office/powerpoint/2010/main" val="4166679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500" dirty="0"/>
              <a:t>Contacting ISO: </a:t>
            </a:r>
            <a:br>
              <a:rPr lang="en-US" sz="4500" dirty="0"/>
            </a:br>
            <a:r>
              <a:rPr lang="en-US" sz="4500" dirty="0"/>
              <a:t>General Questions</a:t>
            </a:r>
          </a:p>
        </p:txBody>
      </p:sp>
      <p:sp>
        <p:nvSpPr>
          <p:cNvPr id="3" name="Content Placeholder 2"/>
          <p:cNvSpPr>
            <a:spLocks noGrp="1"/>
          </p:cNvSpPr>
          <p:nvPr>
            <p:ph type="body" sz="quarter" idx="11"/>
          </p:nvPr>
        </p:nvSpPr>
        <p:spPr/>
        <p:txBody>
          <a:bodyPr vert="horz" lIns="0" tIns="45720" rIns="0" bIns="45720" rtlCol="0" anchor="t">
            <a:normAutofit/>
          </a:bodyPr>
          <a:lstStyle/>
          <a:p>
            <a:pPr marL="383540" lvl="1" fontAlgn="base"/>
            <a:r>
              <a:rPr lang="en-US" dirty="0">
                <a:latin typeface="Open Sans"/>
                <a:ea typeface="Open Sans"/>
                <a:cs typeface="Open Sans"/>
              </a:rPr>
              <a:t>Emai</a:t>
            </a:r>
            <a:r>
              <a:rPr lang="en-US" dirty="0">
                <a:solidFill>
                  <a:schemeClr val="tx1"/>
                </a:solidFill>
                <a:latin typeface="Open Sans"/>
                <a:ea typeface="Open Sans"/>
                <a:cs typeface="Open Sans"/>
              </a:rPr>
              <a:t>l </a:t>
            </a:r>
            <a:r>
              <a:rPr lang="en-US" dirty="0">
                <a:solidFill>
                  <a:srgbClr val="C00000"/>
                </a:solidFill>
                <a:latin typeface="Open Sans"/>
                <a:ea typeface="Open Sans"/>
                <a:cs typeface="Open Sans"/>
                <a:hlinkClick r:id="rId3"/>
              </a:rPr>
              <a:t>acadvisa@uw.edu</a:t>
            </a:r>
            <a:r>
              <a:rPr lang="en-US" dirty="0">
                <a:solidFill>
                  <a:srgbClr val="C00000"/>
                </a:solidFill>
                <a:latin typeface="Open Sans"/>
                <a:ea typeface="Open Sans"/>
                <a:cs typeface="Open Sans"/>
              </a:rPr>
              <a:t> </a:t>
            </a:r>
            <a:endParaRPr lang="en-US" dirty="0">
              <a:solidFill>
                <a:schemeClr val="tx1"/>
              </a:solidFill>
            </a:endParaRPr>
          </a:p>
          <a:p>
            <a:pPr marL="566420" lvl="2" fontAlgn="base"/>
            <a:r>
              <a:rPr lang="en-US" dirty="0">
                <a:latin typeface="Open Sans"/>
                <a:ea typeface="Open Sans"/>
                <a:cs typeface="Open Sans"/>
              </a:rPr>
              <a:t>uses a ticketing system with a shared inbox (any ISO team member can respond)</a:t>
            </a:r>
            <a:endParaRPr lang="en-US" dirty="0"/>
          </a:p>
          <a:p>
            <a:pPr marL="566420" lvl="2" fontAlgn="base"/>
            <a:r>
              <a:rPr lang="en-US" dirty="0">
                <a:latin typeface="Open Sans"/>
                <a:ea typeface="Open Sans"/>
                <a:cs typeface="Open Sans"/>
              </a:rPr>
              <a:t>Anyone in ISO can see the whole email thread; keeps records cleaner</a:t>
            </a:r>
          </a:p>
          <a:p>
            <a:pPr marL="566420" lvl="2" fontAlgn="base"/>
            <a:r>
              <a:rPr lang="en-US" dirty="0">
                <a:latin typeface="Open Sans"/>
                <a:ea typeface="Open Sans"/>
                <a:cs typeface="Open Sans"/>
              </a:rPr>
              <a:t>If working with a specific advisor, include their name in the greeting or email body</a:t>
            </a:r>
          </a:p>
          <a:p>
            <a:pPr marL="383540" lvl="1" fontAlgn="base"/>
            <a:r>
              <a:rPr lang="en-US" dirty="0">
                <a:latin typeface="Open Sans"/>
                <a:ea typeface="Open Sans"/>
                <a:cs typeface="Open Sans"/>
              </a:rPr>
              <a:t>Let ISO know your availability (work hours/location) if you have requested an immediate response</a:t>
            </a:r>
          </a:p>
        </p:txBody>
      </p:sp>
    </p:spTree>
    <p:extLst>
      <p:ext uri="{BB962C8B-B14F-4D97-AF65-F5344CB8AC3E}">
        <p14:creationId xmlns:p14="http://schemas.microsoft.com/office/powerpoint/2010/main" val="2276356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Agenda</a:t>
            </a:r>
          </a:p>
        </p:txBody>
      </p:sp>
      <p:sp>
        <p:nvSpPr>
          <p:cNvPr id="3" name="Content Placeholder 2"/>
          <p:cNvSpPr>
            <a:spLocks noGrp="1"/>
          </p:cNvSpPr>
          <p:nvPr>
            <p:ph type="body" sz="quarter" idx="11"/>
          </p:nvPr>
        </p:nvSpPr>
        <p:spPr>
          <a:xfrm>
            <a:off x="605531" y="2222497"/>
            <a:ext cx="10929485" cy="3154535"/>
          </a:xfrm>
        </p:spPr>
        <p:txBody>
          <a:bodyPr>
            <a:normAutofit/>
          </a:bodyPr>
          <a:lstStyle/>
          <a:p>
            <a:pPr>
              <a:lnSpc>
                <a:spcPct val="133000"/>
              </a:lnSpc>
            </a:pPr>
            <a:r>
              <a:rPr lang="en-US" dirty="0"/>
              <a:t>J-1 Visas </a:t>
            </a:r>
          </a:p>
          <a:p>
            <a:pPr>
              <a:lnSpc>
                <a:spcPct val="133000"/>
              </a:lnSpc>
            </a:pPr>
            <a:r>
              <a:rPr lang="en-US" dirty="0"/>
              <a:t>H-1B Visas</a:t>
            </a:r>
          </a:p>
          <a:p>
            <a:pPr>
              <a:lnSpc>
                <a:spcPct val="133000"/>
              </a:lnSpc>
            </a:pPr>
            <a:r>
              <a:rPr lang="en-US" dirty="0"/>
              <a:t>Administrative/General</a:t>
            </a:r>
          </a:p>
        </p:txBody>
      </p:sp>
    </p:spTree>
    <p:extLst>
      <p:ext uri="{BB962C8B-B14F-4D97-AF65-F5344CB8AC3E}">
        <p14:creationId xmlns:p14="http://schemas.microsoft.com/office/powerpoint/2010/main" val="5458797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Contacting ISO: </a:t>
            </a:r>
            <a:br>
              <a:rPr lang="en-US" dirty="0"/>
            </a:br>
            <a:r>
              <a:rPr lang="en-US" dirty="0"/>
              <a:t>Specific Visa Requests</a:t>
            </a:r>
          </a:p>
        </p:txBody>
      </p:sp>
      <p:sp>
        <p:nvSpPr>
          <p:cNvPr id="3" name="Content Placeholder 2"/>
          <p:cNvSpPr>
            <a:spLocks noGrp="1"/>
          </p:cNvSpPr>
          <p:nvPr>
            <p:ph type="body" sz="quarter" idx="11"/>
          </p:nvPr>
        </p:nvSpPr>
        <p:spPr>
          <a:xfrm>
            <a:off x="691116" y="2307557"/>
            <a:ext cx="10835600" cy="3154535"/>
          </a:xfrm>
        </p:spPr>
        <p:txBody>
          <a:bodyPr vert="horz" lIns="0" tIns="45720" rIns="0" bIns="45720" rtlCol="0" anchor="t">
            <a:normAutofit fontScale="85000" lnSpcReduction="20000"/>
          </a:bodyPr>
          <a:lstStyle/>
          <a:p>
            <a:pPr marL="383540" lvl="1" fontAlgn="base">
              <a:lnSpc>
                <a:spcPct val="123000"/>
              </a:lnSpc>
            </a:pPr>
            <a:r>
              <a:rPr lang="en-US" dirty="0">
                <a:latin typeface="Open Sans"/>
                <a:ea typeface="Open Sans"/>
                <a:cs typeface="Open Sans"/>
              </a:rPr>
              <a:t>Each visa request generates a ticket in ISO’s ticketing system</a:t>
            </a:r>
          </a:p>
          <a:p>
            <a:pPr marL="566420" lvl="2" fontAlgn="base">
              <a:lnSpc>
                <a:spcPct val="123000"/>
              </a:lnSpc>
            </a:pPr>
            <a:r>
              <a:rPr lang="en-US" dirty="0">
                <a:latin typeface="Open Sans"/>
                <a:ea typeface="Open Sans"/>
                <a:cs typeface="Open Sans"/>
              </a:rPr>
              <a:t>Subject line will include a ticket number (</a:t>
            </a:r>
            <a:r>
              <a:rPr lang="en-US" u="sng" dirty="0">
                <a:solidFill>
                  <a:schemeClr val="tx1"/>
                </a:solidFill>
                <a:latin typeface="Open Sans"/>
                <a:ea typeface="Open Sans"/>
                <a:cs typeface="Open Sans"/>
              </a:rPr>
              <a:t>“[UW-AP #XXXXX]”)</a:t>
            </a:r>
            <a:r>
              <a:rPr lang="en-US" dirty="0">
                <a:latin typeface="Open Sans"/>
                <a:ea typeface="Open Sans"/>
                <a:cs typeface="Open Sans"/>
              </a:rPr>
              <a:t> </a:t>
            </a:r>
          </a:p>
          <a:p>
            <a:pPr marL="566420" lvl="2" fontAlgn="base">
              <a:lnSpc>
                <a:spcPct val="123000"/>
              </a:lnSpc>
            </a:pPr>
            <a:r>
              <a:rPr lang="en-US" dirty="0">
                <a:latin typeface="Open Sans"/>
                <a:ea typeface="Open Sans"/>
                <a:cs typeface="Open Sans"/>
              </a:rPr>
              <a:t>Reply to ticketing emails with this ticket number in the subject line</a:t>
            </a:r>
          </a:p>
          <a:p>
            <a:pPr marL="566420" lvl="2" fontAlgn="base">
              <a:lnSpc>
                <a:spcPct val="123000"/>
              </a:lnSpc>
            </a:pPr>
            <a:r>
              <a:rPr lang="en-US" dirty="0">
                <a:latin typeface="Open Sans"/>
                <a:ea typeface="Open Sans"/>
                <a:cs typeface="Open Sans"/>
              </a:rPr>
              <a:t>Best used for active, unresolved cases</a:t>
            </a:r>
          </a:p>
          <a:p>
            <a:pPr marL="383540" lvl="1" fontAlgn="base">
              <a:lnSpc>
                <a:spcPct val="123000"/>
              </a:lnSpc>
            </a:pPr>
            <a:r>
              <a:rPr lang="en-US" dirty="0">
                <a:solidFill>
                  <a:schemeClr val="tx1"/>
                </a:solidFill>
                <a:latin typeface="Open Sans"/>
                <a:ea typeface="Open Sans"/>
                <a:cs typeface="Open Sans"/>
              </a:rPr>
              <a:t>If you send an email to acadvisa@uw.edu without a ticket number in the subject line, it will create a new ticket that has to be manually assigned to an advisor (and delay ISO’s response!)</a:t>
            </a:r>
          </a:p>
          <a:p>
            <a:pPr marL="383540" lvl="1" fontAlgn="base">
              <a:lnSpc>
                <a:spcPct val="123000"/>
              </a:lnSpc>
            </a:pPr>
            <a:r>
              <a:rPr lang="en-US" dirty="0">
                <a:latin typeface="Open Sans"/>
                <a:ea typeface="Open Sans"/>
                <a:cs typeface="Open Sans"/>
              </a:rPr>
              <a:t>Include a screenshot or reference a particular web page excerpt you don’t understand when emailing ISO for clarification</a:t>
            </a:r>
          </a:p>
        </p:txBody>
      </p:sp>
    </p:spTree>
    <p:extLst>
      <p:ext uri="{BB962C8B-B14F-4D97-AF65-F5344CB8AC3E}">
        <p14:creationId xmlns:p14="http://schemas.microsoft.com/office/powerpoint/2010/main" val="22981557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Where to Send Visa Questions</a:t>
            </a:r>
          </a:p>
        </p:txBody>
      </p:sp>
      <p:graphicFrame>
        <p:nvGraphicFramePr>
          <p:cNvPr id="4" name="Content Placeholder 3"/>
          <p:cNvGraphicFramePr>
            <a:graphicFrameLocks noGrp="1"/>
          </p:cNvGraphicFramePr>
          <p:nvPr>
            <p:ph type="chart" sz="quarter" idx="12"/>
            <p:extLst>
              <p:ext uri="{D42A27DB-BD31-4B8C-83A1-F6EECF244321}">
                <p14:modId xmlns:p14="http://schemas.microsoft.com/office/powerpoint/2010/main" val="3534676650"/>
              </p:ext>
            </p:extLst>
          </p:nvPr>
        </p:nvGraphicFramePr>
        <p:xfrm>
          <a:off x="767022" y="2114593"/>
          <a:ext cx="11088280" cy="4477595"/>
        </p:xfrm>
        <a:graphic>
          <a:graphicData uri="http://schemas.openxmlformats.org/drawingml/2006/table">
            <a:tbl>
              <a:tblPr firstRow="1" firstCol="1" bandRow="1">
                <a:tableStyleId>{5C22544A-7EE6-4342-B048-85BDC9FD1C3A}</a:tableStyleId>
              </a:tblPr>
              <a:tblGrid>
                <a:gridCol w="1891118">
                  <a:extLst>
                    <a:ext uri="{9D8B030D-6E8A-4147-A177-3AD203B41FA5}">
                      <a16:colId xmlns:a16="http://schemas.microsoft.com/office/drawing/2014/main" val="1235692778"/>
                    </a:ext>
                  </a:extLst>
                </a:gridCol>
                <a:gridCol w="2583711">
                  <a:extLst>
                    <a:ext uri="{9D8B030D-6E8A-4147-A177-3AD203B41FA5}">
                      <a16:colId xmlns:a16="http://schemas.microsoft.com/office/drawing/2014/main" val="501594900"/>
                    </a:ext>
                  </a:extLst>
                </a:gridCol>
                <a:gridCol w="6613451">
                  <a:extLst>
                    <a:ext uri="{9D8B030D-6E8A-4147-A177-3AD203B41FA5}">
                      <a16:colId xmlns:a16="http://schemas.microsoft.com/office/drawing/2014/main" val="2539485706"/>
                    </a:ext>
                  </a:extLst>
                </a:gridCol>
              </a:tblGrid>
              <a:tr h="314891">
                <a:tc>
                  <a:txBody>
                    <a:bodyPr/>
                    <a:lstStyle/>
                    <a:p>
                      <a:pPr marL="0" marR="0" algn="l">
                        <a:lnSpc>
                          <a:spcPct val="114000"/>
                        </a:lnSpc>
                        <a:spcBef>
                          <a:spcPts val="0"/>
                        </a:spcBef>
                        <a:spcAft>
                          <a:spcPts val="0"/>
                        </a:spcAft>
                      </a:pPr>
                      <a:r>
                        <a:rPr lang="en-US" sz="1600" dirty="0">
                          <a:effectLst/>
                          <a:latin typeface="Open Sans" panose="020B0606030504020204" pitchFamily="34" charset="0"/>
                          <a:ea typeface="Open Sans" panose="020B0606030504020204" pitchFamily="34" charset="0"/>
                          <a:cs typeface="Open Sans" panose="020B0606030504020204" pitchFamily="34" charset="0"/>
                        </a:rPr>
                        <a:t>Visa type</a:t>
                      </a:r>
                    </a:p>
                  </a:txBody>
                  <a:tcPr marL="65524" marR="65524" marT="0" marB="0"/>
                </a:tc>
                <a:tc>
                  <a:txBody>
                    <a:bodyPr/>
                    <a:lstStyle/>
                    <a:p>
                      <a:pPr marL="0" marR="0" algn="l">
                        <a:lnSpc>
                          <a:spcPct val="114000"/>
                        </a:lnSpc>
                        <a:spcBef>
                          <a:spcPts val="0"/>
                        </a:spcBef>
                        <a:spcAft>
                          <a:spcPts val="0"/>
                        </a:spcAft>
                      </a:pPr>
                      <a:r>
                        <a:rPr lang="en-US" sz="1600">
                          <a:effectLst/>
                          <a:latin typeface="Open Sans" panose="020B0606030504020204" pitchFamily="34" charset="0"/>
                          <a:ea typeface="Open Sans" panose="020B0606030504020204" pitchFamily="34" charset="0"/>
                          <a:cs typeface="Open Sans" panose="020B0606030504020204" pitchFamily="34" charset="0"/>
                        </a:rPr>
                        <a:t>Where to look</a:t>
                      </a:r>
                    </a:p>
                  </a:txBody>
                  <a:tcPr marL="65524" marR="65524" marT="0" marB="0"/>
                </a:tc>
                <a:tc>
                  <a:txBody>
                    <a:bodyPr/>
                    <a:lstStyle/>
                    <a:p>
                      <a:pPr marL="0" marR="0" algn="l">
                        <a:lnSpc>
                          <a:spcPct val="114000"/>
                        </a:lnSpc>
                        <a:spcBef>
                          <a:spcPts val="0"/>
                        </a:spcBef>
                        <a:spcAft>
                          <a:spcPts val="0"/>
                        </a:spcAft>
                      </a:pPr>
                      <a:r>
                        <a:rPr lang="en-US" sz="1600" dirty="0">
                          <a:effectLst/>
                          <a:latin typeface="Open Sans" panose="020B0606030504020204" pitchFamily="34" charset="0"/>
                          <a:ea typeface="Open Sans" panose="020B0606030504020204" pitchFamily="34" charset="0"/>
                          <a:cs typeface="Open Sans" panose="020B0606030504020204" pitchFamily="34" charset="0"/>
                        </a:rPr>
                        <a:t>Who to contact</a:t>
                      </a:r>
                    </a:p>
                  </a:txBody>
                  <a:tcPr marL="65524" marR="65524" marT="0" marB="0"/>
                </a:tc>
                <a:extLst>
                  <a:ext uri="{0D108BD9-81ED-4DB2-BD59-A6C34878D82A}">
                    <a16:rowId xmlns:a16="http://schemas.microsoft.com/office/drawing/2014/main" val="461708591"/>
                  </a:ext>
                </a:extLst>
              </a:tr>
              <a:tr h="1338848">
                <a:tc rowSpan="4">
                  <a:txBody>
                    <a:bodyPr/>
                    <a:lstStyle/>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J-1 or J-1 Academic Training</a:t>
                      </a:r>
                    </a:p>
                  </a:txBody>
                  <a:tcPr marL="65524" marR="65524" marT="0" marB="0"/>
                </a:tc>
                <a:tc rowSpan="4">
                  <a:txBody>
                    <a:bodyPr/>
                    <a:lstStyle/>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Most recent DS-2019 </a:t>
                      </a:r>
                    </a:p>
                    <a:p>
                      <a:pPr marL="0" marR="0" algn="l">
                        <a:lnSpc>
                          <a:spcPct val="114000"/>
                        </a:lnSpc>
                        <a:spcBef>
                          <a:spcPts val="0"/>
                        </a:spcBef>
                        <a:spcAft>
                          <a:spcPts val="0"/>
                        </a:spcAft>
                      </a:pPr>
                      <a:endParaRPr lang="en-US" sz="14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algn="l">
                        <a:lnSpc>
                          <a:spcPct val="114000"/>
                        </a:lnSpc>
                        <a:spcBef>
                          <a:spcPts val="0"/>
                        </a:spcBef>
                        <a:spcAft>
                          <a:spcPts val="0"/>
                        </a:spcAft>
                      </a:pPr>
                      <a:r>
                        <a:rPr lang="en-US" sz="14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#2 Program Sponsor AND </a:t>
                      </a:r>
                    </a:p>
                    <a:p>
                      <a:pPr marL="0" marR="0" algn="l">
                        <a:lnSpc>
                          <a:spcPct val="114000"/>
                        </a:lnSpc>
                        <a:spcBef>
                          <a:spcPts val="0"/>
                        </a:spcBef>
                        <a:spcAft>
                          <a:spcPts val="0"/>
                        </a:spcAft>
                      </a:pPr>
                      <a:r>
                        <a:rPr lang="en-US" sz="14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#4 Exchange Visitor Category</a:t>
                      </a:r>
                    </a:p>
                  </a:txBody>
                  <a:tcPr marL="65524" marR="65524" marT="0" marB="0"/>
                </a:tc>
                <a:tc>
                  <a:txBody>
                    <a:bodyPr/>
                    <a:lstStyle/>
                    <a:p>
                      <a:pPr marL="0" marR="0" algn="l">
                        <a:lnSpc>
                          <a:spcPct val="114000"/>
                        </a:lnSpc>
                        <a:spcBef>
                          <a:spcPts val="0"/>
                        </a:spcBef>
                        <a:spcAft>
                          <a:spcPts val="0"/>
                        </a:spcAft>
                      </a:pPr>
                      <a:r>
                        <a:rPr lang="en-US" sz="1400">
                          <a:effectLst/>
                          <a:latin typeface="Open Sans" panose="020B0606030504020204" pitchFamily="34" charset="0"/>
                          <a:ea typeface="Open Sans" panose="020B0606030504020204" pitchFamily="34" charset="0"/>
                          <a:cs typeface="Open Sans" panose="020B0606030504020204" pitchFamily="34" charset="0"/>
                        </a:rPr>
                        <a:t>If program sponsor is UW </a:t>
                      </a:r>
                    </a:p>
                    <a:p>
                      <a:pPr marL="0" marR="0" algn="l">
                        <a:lnSpc>
                          <a:spcPct val="114000"/>
                        </a:lnSpc>
                        <a:spcBef>
                          <a:spcPts val="0"/>
                        </a:spcBef>
                        <a:spcAft>
                          <a:spcPts val="0"/>
                        </a:spcAft>
                      </a:pPr>
                      <a:r>
                        <a:rPr lang="en-US" sz="1400">
                          <a:effectLst/>
                          <a:latin typeface="Open Sans" panose="020B0606030504020204" pitchFamily="34" charset="0"/>
                          <a:ea typeface="Open Sans" panose="020B0606030504020204" pitchFamily="34" charset="0"/>
                          <a:cs typeface="Open Sans" panose="020B0606030504020204" pitchFamily="34" charset="0"/>
                        </a:rPr>
                        <a:t>AND exchange visitor category is Short-Term Scholar, Research Scholar, Professor, or Specialist </a:t>
                      </a:r>
                    </a:p>
                    <a:p>
                      <a:pPr marL="0" marR="0" algn="l">
                        <a:lnSpc>
                          <a:spcPct val="114000"/>
                        </a:lnSpc>
                        <a:spcBef>
                          <a:spcPts val="0"/>
                        </a:spcBef>
                        <a:spcAft>
                          <a:spcPts val="0"/>
                        </a:spcAft>
                      </a:pPr>
                      <a:endParaRPr lang="en-US" sz="1400">
                        <a:effectLst/>
                        <a:latin typeface="Open Sans" panose="020B0606030504020204" pitchFamily="34" charset="0"/>
                        <a:ea typeface="Open Sans" panose="020B0606030504020204" pitchFamily="34" charset="0"/>
                        <a:cs typeface="Open Sans" panose="020B0606030504020204" pitchFamily="34" charset="0"/>
                      </a:endParaRPr>
                    </a:p>
                    <a:p>
                      <a:pPr marL="0" marR="0" algn="l">
                        <a:lnSpc>
                          <a:spcPct val="114000"/>
                        </a:lnSpc>
                        <a:spcBef>
                          <a:spcPts val="0"/>
                        </a:spcBef>
                        <a:spcAft>
                          <a:spcPts val="0"/>
                        </a:spcAft>
                      </a:pPr>
                      <a:r>
                        <a:rPr lang="en-US" sz="1400">
                          <a:effectLst/>
                          <a:latin typeface="Open Sans" panose="020B0606030504020204" pitchFamily="34" charset="0"/>
                          <a:ea typeface="Open Sans" panose="020B0606030504020204" pitchFamily="34" charset="0"/>
                          <a:cs typeface="Open Sans" panose="020B0606030504020204" pitchFamily="34" charset="0"/>
                        </a:rPr>
                        <a:t>Contact: UW ISO (</a:t>
                      </a:r>
                      <a:r>
                        <a:rPr lang="en-US" sz="1400" u="sng">
                          <a:effectLst/>
                          <a:latin typeface="Open Sans" panose="020B0606030504020204" pitchFamily="34" charset="0"/>
                          <a:ea typeface="Open Sans" panose="020B0606030504020204" pitchFamily="34" charset="0"/>
                          <a:cs typeface="Open Sans" panose="020B0606030504020204" pitchFamily="34" charset="0"/>
                          <a:hlinkClick r:id="rId3"/>
                        </a:rPr>
                        <a:t>acadvisa@uw.edu</a:t>
                      </a:r>
                      <a:r>
                        <a:rPr lang="en-US" sz="1400">
                          <a:effectLst/>
                          <a:latin typeface="Open Sans" panose="020B0606030504020204" pitchFamily="34" charset="0"/>
                          <a:ea typeface="Open Sans" panose="020B0606030504020204" pitchFamily="34" charset="0"/>
                          <a:cs typeface="Open Sans" panose="020B0606030504020204" pitchFamily="34" charset="0"/>
                        </a:rPr>
                        <a:t>)</a:t>
                      </a:r>
                    </a:p>
                  </a:txBody>
                  <a:tcPr marL="65524" marR="65524" marT="0" marB="0"/>
                </a:tc>
                <a:extLst>
                  <a:ext uri="{0D108BD9-81ED-4DB2-BD59-A6C34878D82A}">
                    <a16:rowId xmlns:a16="http://schemas.microsoft.com/office/drawing/2014/main" val="1030119367"/>
                  </a:ext>
                </a:extLst>
              </a:tr>
              <a:tr h="1067985">
                <a:tc vMerge="1">
                  <a:txBody>
                    <a:bodyPr/>
                    <a:lstStyle/>
                    <a:p>
                      <a:endParaRPr lang="en-US"/>
                    </a:p>
                  </a:txBody>
                  <a:tcPr/>
                </a:tc>
                <a:tc vMerge="1">
                  <a:txBody>
                    <a:bodyPr/>
                    <a:lstStyle/>
                    <a:p>
                      <a:endParaRPr lang="en-US"/>
                    </a:p>
                  </a:txBody>
                  <a:tcPr/>
                </a:tc>
                <a:tc>
                  <a:txBody>
                    <a:bodyPr/>
                    <a:lstStyle/>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If program sponsor is UW </a:t>
                      </a:r>
                    </a:p>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AND exchange visitor category is Student</a:t>
                      </a:r>
                    </a:p>
                    <a:p>
                      <a:pPr marL="0" marR="0" algn="l">
                        <a:lnSpc>
                          <a:spcPct val="114000"/>
                        </a:lnSpc>
                        <a:spcBef>
                          <a:spcPts val="0"/>
                        </a:spcBef>
                        <a:spcAft>
                          <a:spcPts val="0"/>
                        </a:spcAft>
                      </a:pP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Contact: UW ISS (</a:t>
                      </a:r>
                      <a:r>
                        <a:rPr lang="en-US" sz="1400" u="sng" dirty="0">
                          <a:effectLst/>
                          <a:latin typeface="Open Sans" panose="020B0606030504020204" pitchFamily="34" charset="0"/>
                          <a:ea typeface="Open Sans" panose="020B0606030504020204" pitchFamily="34" charset="0"/>
                          <a:cs typeface="Open Sans" panose="020B0606030504020204" pitchFamily="34" charset="0"/>
                          <a:hlinkClick r:id="rId4"/>
                        </a:rPr>
                        <a:t>uwiss@uw.edu</a:t>
                      </a:r>
                      <a:r>
                        <a:rPr lang="en-US" sz="1400" dirty="0">
                          <a:effectLst/>
                          <a:latin typeface="Open Sans" panose="020B0606030504020204" pitchFamily="34" charset="0"/>
                          <a:ea typeface="Open Sans" panose="020B0606030504020204" pitchFamily="34" charset="0"/>
                          <a:cs typeface="Open Sans" panose="020B0606030504020204" pitchFamily="34" charset="0"/>
                        </a:rPr>
                        <a:t>)</a:t>
                      </a:r>
                    </a:p>
                  </a:txBody>
                  <a:tcPr marL="65524" marR="65524" marT="0" marB="0"/>
                </a:tc>
                <a:extLst>
                  <a:ext uri="{0D108BD9-81ED-4DB2-BD59-A6C34878D82A}">
                    <a16:rowId xmlns:a16="http://schemas.microsoft.com/office/drawing/2014/main" val="2305861399"/>
                  </a:ext>
                </a:extLst>
              </a:tr>
              <a:tr h="1229612">
                <a:tc vMerge="1">
                  <a:txBody>
                    <a:bodyPr/>
                    <a:lstStyle/>
                    <a:p>
                      <a:endParaRPr lang="en-US"/>
                    </a:p>
                  </a:txBody>
                  <a:tcPr/>
                </a:tc>
                <a:tc vMerge="1">
                  <a:txBody>
                    <a:bodyPr/>
                    <a:lstStyle/>
                    <a:p>
                      <a:endParaRPr lang="en-US"/>
                    </a:p>
                  </a:txBody>
                  <a:tcPr/>
                </a:tc>
                <a:tc>
                  <a:txBody>
                    <a:bodyPr/>
                    <a:lstStyle/>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If program sponsor is UW </a:t>
                      </a:r>
                    </a:p>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AND exchange visitor category is Student Intern or Student Non-Degree</a:t>
                      </a:r>
                    </a:p>
                    <a:p>
                      <a:pPr marL="0" marR="0" algn="l">
                        <a:lnSpc>
                          <a:spcPct val="114000"/>
                        </a:lnSpc>
                        <a:spcBef>
                          <a:spcPts val="0"/>
                        </a:spcBef>
                        <a:spcAft>
                          <a:spcPts val="0"/>
                        </a:spcAft>
                      </a:pP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Contact: UW IELP VISIT/VISER program (</a:t>
                      </a:r>
                      <a:r>
                        <a:rPr lang="en-US" sz="1400" u="sng" dirty="0">
                          <a:effectLst/>
                          <a:latin typeface="Open Sans" panose="020B0606030504020204" pitchFamily="34" charset="0"/>
                          <a:ea typeface="Open Sans" panose="020B0606030504020204" pitchFamily="34" charset="0"/>
                          <a:cs typeface="Open Sans" panose="020B0606030504020204" pitchFamily="34" charset="0"/>
                          <a:hlinkClick r:id="rId5"/>
                        </a:rPr>
                        <a:t>uwvisit@uw.edu</a:t>
                      </a: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txBody>
                  <a:tcPr marL="65524" marR="65524" marT="0" marB="0"/>
                </a:tc>
                <a:extLst>
                  <a:ext uri="{0D108BD9-81ED-4DB2-BD59-A6C34878D82A}">
                    <a16:rowId xmlns:a16="http://schemas.microsoft.com/office/drawing/2014/main" val="1568330143"/>
                  </a:ext>
                </a:extLst>
              </a:tr>
              <a:tr h="526259">
                <a:tc vMerge="1">
                  <a:txBody>
                    <a:bodyPr/>
                    <a:lstStyle/>
                    <a:p>
                      <a:endParaRPr lang="en-US"/>
                    </a:p>
                  </a:txBody>
                  <a:tcPr/>
                </a:tc>
                <a:tc vMerge="1">
                  <a:txBody>
                    <a:bodyPr/>
                    <a:lstStyle/>
                    <a:p>
                      <a:endParaRPr lang="en-US"/>
                    </a:p>
                  </a:txBody>
                  <a:tcPr/>
                </a:tc>
                <a:tc>
                  <a:txBody>
                    <a:bodyPr/>
                    <a:lstStyle/>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If program sponsor is not UW, scholar should ask the program that issued the DS-2019</a:t>
                      </a:r>
                    </a:p>
                  </a:txBody>
                  <a:tcPr marL="65524" marR="65524" marT="0" marB="0"/>
                </a:tc>
                <a:extLst>
                  <a:ext uri="{0D108BD9-81ED-4DB2-BD59-A6C34878D82A}">
                    <a16:rowId xmlns:a16="http://schemas.microsoft.com/office/drawing/2014/main" val="2189114102"/>
                  </a:ext>
                </a:extLst>
              </a:tr>
            </a:tbl>
          </a:graphicData>
        </a:graphic>
      </p:graphicFrame>
    </p:spTree>
    <p:extLst>
      <p:ext uri="{BB962C8B-B14F-4D97-AF65-F5344CB8AC3E}">
        <p14:creationId xmlns:p14="http://schemas.microsoft.com/office/powerpoint/2010/main" val="9747993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4400" dirty="0"/>
              <a:t>Where to Send Visa Questions</a:t>
            </a:r>
          </a:p>
        </p:txBody>
      </p:sp>
      <p:graphicFrame>
        <p:nvGraphicFramePr>
          <p:cNvPr id="4" name="Content Placeholder 3"/>
          <p:cNvGraphicFramePr>
            <a:graphicFrameLocks noGrp="1"/>
          </p:cNvGraphicFramePr>
          <p:nvPr>
            <p:ph type="chart" sz="quarter" idx="12"/>
            <p:extLst>
              <p:ext uri="{D42A27DB-BD31-4B8C-83A1-F6EECF244321}">
                <p14:modId xmlns:p14="http://schemas.microsoft.com/office/powerpoint/2010/main" val="266311655"/>
              </p:ext>
            </p:extLst>
          </p:nvPr>
        </p:nvGraphicFramePr>
        <p:xfrm>
          <a:off x="735123" y="2140800"/>
          <a:ext cx="10912473" cy="3830367"/>
        </p:xfrm>
        <a:graphic>
          <a:graphicData uri="http://schemas.openxmlformats.org/drawingml/2006/table">
            <a:tbl>
              <a:tblPr firstRow="1" bandRow="1">
                <a:tableStyleId>{5C22544A-7EE6-4342-B048-85BDC9FD1C3A}</a:tableStyleId>
              </a:tblPr>
              <a:tblGrid>
                <a:gridCol w="2374456">
                  <a:extLst>
                    <a:ext uri="{9D8B030D-6E8A-4147-A177-3AD203B41FA5}">
                      <a16:colId xmlns:a16="http://schemas.microsoft.com/office/drawing/2014/main" val="2731063866"/>
                    </a:ext>
                  </a:extLst>
                </a:gridCol>
                <a:gridCol w="2916585">
                  <a:extLst>
                    <a:ext uri="{9D8B030D-6E8A-4147-A177-3AD203B41FA5}">
                      <a16:colId xmlns:a16="http://schemas.microsoft.com/office/drawing/2014/main" val="2208526871"/>
                    </a:ext>
                  </a:extLst>
                </a:gridCol>
                <a:gridCol w="5621432">
                  <a:extLst>
                    <a:ext uri="{9D8B030D-6E8A-4147-A177-3AD203B41FA5}">
                      <a16:colId xmlns:a16="http://schemas.microsoft.com/office/drawing/2014/main" val="3526566225"/>
                    </a:ext>
                  </a:extLst>
                </a:gridCol>
              </a:tblGrid>
              <a:tr h="426710">
                <a:tc>
                  <a:txBody>
                    <a:bodyPr/>
                    <a:lstStyle/>
                    <a:p>
                      <a:pPr marL="0" marR="0" algn="l">
                        <a:lnSpc>
                          <a:spcPct val="107000"/>
                        </a:lnSpc>
                        <a:spcBef>
                          <a:spcPts val="0"/>
                        </a:spcBef>
                        <a:spcAft>
                          <a:spcPts val="0"/>
                        </a:spcAft>
                      </a:pPr>
                      <a:r>
                        <a:rPr lang="en-US" sz="1600" dirty="0">
                          <a:effectLst/>
                          <a:latin typeface="Open Sans" panose="020B0606030504020204" pitchFamily="34" charset="0"/>
                          <a:ea typeface="Open Sans" panose="020B0606030504020204" pitchFamily="34" charset="0"/>
                          <a:cs typeface="Open Sans" panose="020B0606030504020204" pitchFamily="34" charset="0"/>
                        </a:rPr>
                        <a:t>Visa type</a:t>
                      </a:r>
                    </a:p>
                  </a:txBody>
                  <a:tcPr marL="65524" marR="65524" marT="0" marB="0"/>
                </a:tc>
                <a:tc>
                  <a:txBody>
                    <a:bodyPr/>
                    <a:lstStyle/>
                    <a:p>
                      <a:pPr marL="0" marR="0" algn="l">
                        <a:lnSpc>
                          <a:spcPct val="107000"/>
                        </a:lnSpc>
                        <a:spcBef>
                          <a:spcPts val="0"/>
                        </a:spcBef>
                        <a:spcAft>
                          <a:spcPts val="0"/>
                        </a:spcAft>
                      </a:pPr>
                      <a:r>
                        <a:rPr lang="en-US" sz="1600">
                          <a:effectLst/>
                          <a:latin typeface="Open Sans" panose="020B0606030504020204" pitchFamily="34" charset="0"/>
                          <a:ea typeface="Open Sans" panose="020B0606030504020204" pitchFamily="34" charset="0"/>
                          <a:cs typeface="Open Sans" panose="020B0606030504020204" pitchFamily="34" charset="0"/>
                        </a:rPr>
                        <a:t>Where to look</a:t>
                      </a:r>
                    </a:p>
                  </a:txBody>
                  <a:tcPr marL="65524" marR="65524" marT="0" marB="0"/>
                </a:tc>
                <a:tc>
                  <a:txBody>
                    <a:bodyPr/>
                    <a:lstStyle/>
                    <a:p>
                      <a:pPr marL="0" marR="0" algn="l">
                        <a:lnSpc>
                          <a:spcPct val="107000"/>
                        </a:lnSpc>
                        <a:spcBef>
                          <a:spcPts val="0"/>
                        </a:spcBef>
                        <a:spcAft>
                          <a:spcPts val="0"/>
                        </a:spcAft>
                      </a:pPr>
                      <a:r>
                        <a:rPr lang="en-US" sz="1600">
                          <a:effectLst/>
                          <a:latin typeface="Open Sans" panose="020B0606030504020204" pitchFamily="34" charset="0"/>
                          <a:ea typeface="Open Sans" panose="020B0606030504020204" pitchFamily="34" charset="0"/>
                          <a:cs typeface="Open Sans" panose="020B0606030504020204" pitchFamily="34" charset="0"/>
                        </a:rPr>
                        <a:t>Who to contact</a:t>
                      </a:r>
                    </a:p>
                  </a:txBody>
                  <a:tcPr marL="65524" marR="65524" marT="0" marB="0"/>
                </a:tc>
                <a:extLst>
                  <a:ext uri="{0D108BD9-81ED-4DB2-BD59-A6C34878D82A}">
                    <a16:rowId xmlns:a16="http://schemas.microsoft.com/office/drawing/2014/main" val="226289835"/>
                  </a:ext>
                </a:extLst>
              </a:tr>
              <a:tr h="719708">
                <a:tc rowSpan="2">
                  <a:txBody>
                    <a:bodyPr/>
                    <a:lstStyle/>
                    <a:p>
                      <a:pPr marL="0" marR="0" algn="l">
                        <a:lnSpc>
                          <a:spcPct val="114000"/>
                        </a:lnSpc>
                        <a:spcBef>
                          <a:spcPts val="0"/>
                        </a:spcBef>
                        <a:spcAft>
                          <a:spcPts val="0"/>
                        </a:spcAft>
                      </a:pPr>
                      <a:r>
                        <a:rPr lang="en-US" sz="1400">
                          <a:effectLst/>
                          <a:latin typeface="Open Sans" panose="020B0606030504020204" pitchFamily="34" charset="0"/>
                          <a:ea typeface="Open Sans" panose="020B0606030504020204" pitchFamily="34" charset="0"/>
                          <a:cs typeface="Open Sans" panose="020B0606030504020204" pitchFamily="34" charset="0"/>
                        </a:rPr>
                        <a:t>H-1B, TN, E-3, or O-1 sponsored through UW ISO</a:t>
                      </a:r>
                    </a:p>
                  </a:txBody>
                  <a:tcPr marL="65524" marR="65524" marT="0" marB="0"/>
                </a:tc>
                <a:tc rowSpan="2">
                  <a:txBody>
                    <a:bodyPr/>
                    <a:lstStyle/>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Most recent I-797 upper right-hand corner “Petitioner”</a:t>
                      </a:r>
                    </a:p>
                  </a:txBody>
                  <a:tcPr marL="65524" marR="65524" marT="0" marB="0"/>
                </a:tc>
                <a:tc>
                  <a:txBody>
                    <a:bodyPr/>
                    <a:lstStyle/>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If petitioner is UW/UW ISO  </a:t>
                      </a:r>
                    </a:p>
                    <a:p>
                      <a:pPr marL="0" marR="0" algn="l">
                        <a:lnSpc>
                          <a:spcPct val="114000"/>
                        </a:lnSpc>
                        <a:spcBef>
                          <a:spcPts val="0"/>
                        </a:spcBef>
                        <a:spcAft>
                          <a:spcPts val="0"/>
                        </a:spcAft>
                      </a:pP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Contact: ISO </a:t>
                      </a:r>
                      <a:r>
                        <a:rPr lang="en-US" sz="1400" u="sng" dirty="0">
                          <a:effectLst/>
                          <a:latin typeface="Open Sans" panose="020B0606030504020204" pitchFamily="34" charset="0"/>
                          <a:ea typeface="Open Sans" panose="020B0606030504020204" pitchFamily="34" charset="0"/>
                          <a:cs typeface="Open Sans" panose="020B0606030504020204" pitchFamily="34" charset="0"/>
                          <a:hlinkClick r:id="rId3"/>
                        </a:rPr>
                        <a:t>acadvisa@uw.edu</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65524" marR="65524" marT="0" marB="0"/>
                </a:tc>
                <a:extLst>
                  <a:ext uri="{0D108BD9-81ED-4DB2-BD59-A6C34878D82A}">
                    <a16:rowId xmlns:a16="http://schemas.microsoft.com/office/drawing/2014/main" val="1402932637"/>
                  </a:ext>
                </a:extLst>
              </a:tr>
              <a:tr h="674253">
                <a:tc vMerge="1">
                  <a:txBody>
                    <a:bodyPr/>
                    <a:lstStyle/>
                    <a:p>
                      <a:endParaRPr lang="en-US"/>
                    </a:p>
                  </a:txBody>
                  <a:tcPr/>
                </a:tc>
                <a:tc vMerge="1">
                  <a:txBody>
                    <a:bodyPr/>
                    <a:lstStyle/>
                    <a:p>
                      <a:endParaRPr lang="en-US"/>
                    </a:p>
                  </a:txBody>
                  <a:tcPr/>
                </a:tc>
                <a:tc>
                  <a:txBody>
                    <a:bodyPr/>
                    <a:lstStyle/>
                    <a:p>
                      <a:pPr marL="0" marR="0" algn="l">
                        <a:lnSpc>
                          <a:spcPct val="114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If petitioner is other entity, scholar should contact</a:t>
                      </a:r>
                      <a:r>
                        <a:rPr lang="en-US" sz="1400" baseline="0" dirty="0">
                          <a:effectLst/>
                          <a:latin typeface="Open Sans" panose="020B0606030504020204" pitchFamily="34" charset="0"/>
                          <a:ea typeface="Open Sans" panose="020B0606030504020204" pitchFamily="34" charset="0"/>
                          <a:cs typeface="Open Sans" panose="020B0606030504020204" pitchFamily="34" charset="0"/>
                        </a:rPr>
                        <a:t> </a:t>
                      </a:r>
                      <a:r>
                        <a:rPr lang="en-US" sz="1400" dirty="0">
                          <a:effectLst/>
                          <a:latin typeface="Open Sans" panose="020B0606030504020204" pitchFamily="34" charset="0"/>
                          <a:ea typeface="Open Sans" panose="020B0606030504020204" pitchFamily="34" charset="0"/>
                          <a:cs typeface="Open Sans" panose="020B0606030504020204" pitchFamily="34" charset="0"/>
                        </a:rPr>
                        <a:t>that entity</a:t>
                      </a:r>
                    </a:p>
                  </a:txBody>
                  <a:tcPr marL="65524" marR="65524" marT="0" marB="0"/>
                </a:tc>
                <a:extLst>
                  <a:ext uri="{0D108BD9-81ED-4DB2-BD59-A6C34878D82A}">
                    <a16:rowId xmlns:a16="http://schemas.microsoft.com/office/drawing/2014/main" val="2974751628"/>
                  </a:ext>
                </a:extLst>
              </a:tr>
              <a:tr h="600463">
                <a:tc rowSpan="2">
                  <a:txBody>
                    <a:bodyPr/>
                    <a:lstStyle/>
                    <a:p>
                      <a:r>
                        <a:rPr lang="en-US" sz="1400">
                          <a:latin typeface="Open Sans" panose="020B0606030504020204" pitchFamily="34" charset="0"/>
                          <a:ea typeface="Open Sans" panose="020B0606030504020204" pitchFamily="34" charset="0"/>
                          <a:cs typeface="Open Sans" panose="020B0606030504020204" pitchFamily="34" charset="0"/>
                        </a:rPr>
                        <a:t>F-1 or F-1 OPT</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effectLst/>
                          <a:latin typeface="Open Sans" panose="020B0606030504020204" pitchFamily="34" charset="0"/>
                          <a:ea typeface="Open Sans" panose="020B0606030504020204" pitchFamily="34" charset="0"/>
                          <a:cs typeface="Open Sans" panose="020B0606030504020204" pitchFamily="34" charset="0"/>
                        </a:rPr>
                        <a:t>Most recent I-20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a:effectLst/>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a:effectLst/>
                          <a:latin typeface="Open Sans" panose="020B0606030504020204" pitchFamily="34" charset="0"/>
                          <a:ea typeface="Open Sans" panose="020B0606030504020204" pitchFamily="34" charset="0"/>
                          <a:cs typeface="Open Sans" panose="020B0606030504020204" pitchFamily="34" charset="0"/>
                        </a:rPr>
                        <a:t>School Information: School Name</a:t>
                      </a:r>
                    </a:p>
                    <a:p>
                      <a:endParaRPr lang="en-US" sz="14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dirty="0">
                          <a:effectLst/>
                          <a:latin typeface="Open Sans" panose="020B0606030504020204" pitchFamily="34" charset="0"/>
                          <a:ea typeface="Open Sans" panose="020B0606030504020204" pitchFamily="34" charset="0"/>
                          <a:cs typeface="Open Sans" panose="020B0606030504020204" pitchFamily="34" charset="0"/>
                        </a:rPr>
                        <a:t>If school name is UW</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US" sz="1400" dirty="0">
                          <a:effectLst/>
                          <a:latin typeface="Open Sans" panose="020B0606030504020204" pitchFamily="34" charset="0"/>
                          <a:ea typeface="Open Sans" panose="020B0606030504020204" pitchFamily="34" charset="0"/>
                          <a:cs typeface="Open Sans" panose="020B0606030504020204" pitchFamily="34" charset="0"/>
                        </a:rPr>
                        <a:t>Contact: UW ISS (</a:t>
                      </a:r>
                      <a:r>
                        <a:rPr lang="en-US" sz="1400" u="sng" dirty="0">
                          <a:effectLst/>
                          <a:latin typeface="Open Sans" panose="020B0606030504020204" pitchFamily="34" charset="0"/>
                          <a:ea typeface="Open Sans" panose="020B0606030504020204" pitchFamily="34" charset="0"/>
                          <a:cs typeface="Open Sans" panose="020B0606030504020204" pitchFamily="34" charset="0"/>
                          <a:hlinkClick r:id="rId4"/>
                        </a:rPr>
                        <a:t>uwiss@uw.edu</a:t>
                      </a:r>
                      <a:r>
                        <a:rPr lang="en-US" sz="1400" dirty="0">
                          <a:effectLst/>
                          <a:latin typeface="Open Sans" panose="020B0606030504020204" pitchFamily="34" charset="0"/>
                          <a:ea typeface="Open Sans" panose="020B0606030504020204" pitchFamily="34" charset="0"/>
                          <a:cs typeface="Open Sans" panose="020B0606030504020204" pitchFamily="34" charset="0"/>
                        </a:rPr>
                        <a:t>)</a:t>
                      </a:r>
                    </a:p>
                  </a:txBody>
                  <a:tcPr marL="65524" marR="65524" marT="0" marB="0"/>
                </a:tc>
                <a:extLst>
                  <a:ext uri="{0D108BD9-81ED-4DB2-BD59-A6C34878D82A}">
                    <a16:rowId xmlns:a16="http://schemas.microsoft.com/office/drawing/2014/main" val="893675410"/>
                  </a:ext>
                </a:extLst>
              </a:tr>
              <a:tr h="674949">
                <a:tc vMerge="1">
                  <a:txBody>
                    <a:bodyPr/>
                    <a:lstStyle/>
                    <a:p>
                      <a:endParaRPr lang="en-US"/>
                    </a:p>
                  </a:txBody>
                  <a:tcPr/>
                </a:tc>
                <a:tc vMerge="1">
                  <a:txBody>
                    <a:bodyPr/>
                    <a:lstStyle/>
                    <a:p>
                      <a:endParaRPr lang="en-US"/>
                    </a:p>
                  </a:txBody>
                  <a:tcPr/>
                </a:tc>
                <a:tc>
                  <a:txBody>
                    <a:bodyPr/>
                    <a:lstStyle/>
                    <a:p>
                      <a:pPr marL="0" marR="0" algn="l">
                        <a:lnSpc>
                          <a:spcPct val="107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If School Name is not UW: scholar should ask the school that issued the I-20</a:t>
                      </a:r>
                    </a:p>
                  </a:txBody>
                  <a:tcPr marL="65524" marR="65524" marT="0" marB="0"/>
                </a:tc>
                <a:extLst>
                  <a:ext uri="{0D108BD9-81ED-4DB2-BD59-A6C34878D82A}">
                    <a16:rowId xmlns:a16="http://schemas.microsoft.com/office/drawing/2014/main" val="826536647"/>
                  </a:ext>
                </a:extLst>
              </a:tr>
              <a:tr h="661012">
                <a:tc>
                  <a:txBody>
                    <a:bodyPr/>
                    <a:lstStyle/>
                    <a:p>
                      <a:pPr marL="0" marR="0" algn="l">
                        <a:lnSpc>
                          <a:spcPct val="107000"/>
                        </a:lnSpc>
                        <a:spcBef>
                          <a:spcPts val="0"/>
                        </a:spcBef>
                        <a:spcAft>
                          <a:spcPts val="0"/>
                        </a:spcAft>
                      </a:pPr>
                      <a:r>
                        <a:rPr lang="en-US" sz="1400">
                          <a:effectLst/>
                          <a:latin typeface="Open Sans" panose="020B0606030504020204" pitchFamily="34" charset="0"/>
                          <a:ea typeface="Open Sans" panose="020B0606030504020204" pitchFamily="34" charset="0"/>
                          <a:cs typeface="Open Sans" panose="020B0606030504020204" pitchFamily="34" charset="0"/>
                        </a:rPr>
                        <a:t>Other status</a:t>
                      </a:r>
                    </a:p>
                  </a:txBody>
                  <a:tcPr marL="65524" marR="65524" marT="0" marB="0"/>
                </a:tc>
                <a:tc>
                  <a:txBody>
                    <a:bodyPr/>
                    <a:lstStyle/>
                    <a:p>
                      <a:pPr marL="0" marR="0" algn="l">
                        <a:lnSpc>
                          <a:spcPct val="107000"/>
                        </a:lnSpc>
                        <a:spcBef>
                          <a:spcPts val="0"/>
                        </a:spcBef>
                        <a:spcAft>
                          <a:spcPts val="0"/>
                        </a:spcAft>
                      </a:pPr>
                      <a:r>
                        <a:rPr lang="en-US" sz="1400">
                          <a:effectLst/>
                          <a:latin typeface="Open Sans" panose="020B0606030504020204" pitchFamily="34" charset="0"/>
                          <a:ea typeface="Open Sans" panose="020B0606030504020204" pitchFamily="34" charset="0"/>
                          <a:cs typeface="Open Sans" panose="020B0606030504020204" pitchFamily="34" charset="0"/>
                        </a:rPr>
                        <a:t> </a:t>
                      </a:r>
                    </a:p>
                  </a:txBody>
                  <a:tcPr marL="65524" marR="65524" marT="0" marB="0"/>
                </a:tc>
                <a:tc>
                  <a:txBody>
                    <a:bodyPr/>
                    <a:lstStyle/>
                    <a:p>
                      <a:pPr marL="0" marR="0" algn="l">
                        <a:lnSpc>
                          <a:spcPct val="107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Scholar</a:t>
                      </a:r>
                      <a:r>
                        <a:rPr lang="en-US" sz="1400" baseline="0" dirty="0">
                          <a:effectLst/>
                          <a:latin typeface="Open Sans" panose="020B0606030504020204" pitchFamily="34" charset="0"/>
                          <a:ea typeface="Open Sans" panose="020B0606030504020204" pitchFamily="34" charset="0"/>
                          <a:cs typeface="Open Sans" panose="020B0606030504020204" pitchFamily="34" charset="0"/>
                        </a:rPr>
                        <a:t> should ask </a:t>
                      </a:r>
                      <a:r>
                        <a:rPr lang="en-US" sz="1400" dirty="0">
                          <a:effectLst/>
                          <a:latin typeface="Open Sans" panose="020B0606030504020204" pitchFamily="34" charset="0"/>
                          <a:ea typeface="Open Sans" panose="020B0606030504020204" pitchFamily="34" charset="0"/>
                          <a:cs typeface="Open Sans" panose="020B0606030504020204" pitchFamily="34" charset="0"/>
                        </a:rPr>
                        <a:t>private immigration attorney: </a:t>
                      </a:r>
                      <a:r>
                        <a:rPr lang="en-US" sz="1400" u="sng" dirty="0">
                          <a:effectLst/>
                          <a:latin typeface="Open Sans" panose="020B0606030504020204" pitchFamily="34" charset="0"/>
                          <a:ea typeface="Open Sans" panose="020B0606030504020204" pitchFamily="34" charset="0"/>
                          <a:cs typeface="Open Sans" panose="020B0606030504020204" pitchFamily="34" charset="0"/>
                          <a:hlinkClick r:id="rId5"/>
                        </a:rPr>
                        <a:t>www.ailalawyer.com</a:t>
                      </a: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txBody>
                  <a:tcPr marL="65524" marR="65524" marT="0" marB="0"/>
                </a:tc>
                <a:extLst>
                  <a:ext uri="{0D108BD9-81ED-4DB2-BD59-A6C34878D82A}">
                    <a16:rowId xmlns:a16="http://schemas.microsoft.com/office/drawing/2014/main" val="2080316355"/>
                  </a:ext>
                </a:extLst>
              </a:tr>
            </a:tbl>
          </a:graphicData>
        </a:graphic>
      </p:graphicFrame>
    </p:spTree>
    <p:extLst>
      <p:ext uri="{BB962C8B-B14F-4D97-AF65-F5344CB8AC3E}">
        <p14:creationId xmlns:p14="http://schemas.microsoft.com/office/powerpoint/2010/main" val="29444009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Worktag</a:t>
            </a:r>
            <a:r>
              <a:rPr lang="en-US" dirty="0"/>
              <a:t> Tips</a:t>
            </a:r>
          </a:p>
        </p:txBody>
      </p:sp>
      <p:sp>
        <p:nvSpPr>
          <p:cNvPr id="3" name="Content Placeholder 2"/>
          <p:cNvSpPr>
            <a:spLocks noGrp="1"/>
          </p:cNvSpPr>
          <p:nvPr>
            <p:ph type="body" sz="quarter" idx="11"/>
          </p:nvPr>
        </p:nvSpPr>
        <p:spPr>
          <a:xfrm>
            <a:off x="741425" y="2041743"/>
            <a:ext cx="10018724" cy="4529178"/>
          </a:xfrm>
        </p:spPr>
        <p:txBody>
          <a:bodyPr>
            <a:normAutofit fontScale="85000" lnSpcReduction="20000"/>
          </a:bodyPr>
          <a:lstStyle/>
          <a:p>
            <a:pPr fontAlgn="base">
              <a:lnSpc>
                <a:spcPct val="133000"/>
              </a:lnSpc>
            </a:pPr>
            <a:r>
              <a:rPr lang="en-US" dirty="0"/>
              <a:t>Double check </a:t>
            </a:r>
            <a:r>
              <a:rPr lang="en-US" dirty="0" err="1"/>
              <a:t>worktag</a:t>
            </a:r>
            <a:r>
              <a:rPr lang="en-US" dirty="0"/>
              <a:t> information and name of budget contact on visa requests (saves time in reconciliation and billing later)</a:t>
            </a:r>
          </a:p>
          <a:p>
            <a:pPr lvl="1" fontAlgn="base">
              <a:lnSpc>
                <a:spcPct val="133000"/>
              </a:lnSpc>
              <a:spcBef>
                <a:spcPts val="1200"/>
              </a:spcBef>
            </a:pPr>
            <a:r>
              <a:rPr lang="en-US" dirty="0"/>
              <a:t>Ensure </a:t>
            </a:r>
            <a:r>
              <a:rPr lang="en-US" dirty="0" err="1"/>
              <a:t>worktags</a:t>
            </a:r>
            <a:r>
              <a:rPr lang="en-US" dirty="0"/>
              <a:t> are active before entering them on the visa request</a:t>
            </a:r>
          </a:p>
          <a:p>
            <a:pPr lvl="1" fontAlgn="base">
              <a:lnSpc>
                <a:spcPct val="133000"/>
              </a:lnSpc>
              <a:spcBef>
                <a:spcPts val="1200"/>
              </a:spcBef>
            </a:pPr>
            <a:r>
              <a:rPr lang="en-US" dirty="0"/>
              <a:t>Email </a:t>
            </a:r>
            <a:r>
              <a:rPr lang="en-US" u="sng" dirty="0">
                <a:hlinkClick r:id="rId3"/>
              </a:rPr>
              <a:t>acadvisa@uw.edu</a:t>
            </a:r>
            <a:r>
              <a:rPr lang="en-US" u="sng" dirty="0"/>
              <a:t> </a:t>
            </a:r>
            <a:r>
              <a:rPr lang="en-US" dirty="0"/>
              <a:t>to change </a:t>
            </a:r>
            <a:r>
              <a:rPr lang="en-US" dirty="0" err="1"/>
              <a:t>worktags</a:t>
            </a:r>
            <a:r>
              <a:rPr lang="en-US" dirty="0"/>
              <a:t> once visa request is submitted</a:t>
            </a:r>
          </a:p>
          <a:p>
            <a:pPr fontAlgn="base">
              <a:lnSpc>
                <a:spcPct val="133000"/>
              </a:lnSpc>
            </a:pPr>
            <a:r>
              <a:rPr lang="en-US" dirty="0"/>
              <a:t>ISO </a:t>
            </a:r>
            <a:r>
              <a:rPr lang="en-US" b="1" dirty="0"/>
              <a:t>cannot split visa fees </a:t>
            </a:r>
            <a:r>
              <a:rPr lang="en-US" dirty="0"/>
              <a:t>between </a:t>
            </a:r>
            <a:r>
              <a:rPr lang="en-US" dirty="0" err="1"/>
              <a:t>worktags</a:t>
            </a:r>
            <a:r>
              <a:rPr lang="en-US" dirty="0"/>
              <a:t> </a:t>
            </a:r>
          </a:p>
          <a:p>
            <a:pPr fontAlgn="base">
              <a:lnSpc>
                <a:spcPct val="133000"/>
              </a:lnSpc>
            </a:pPr>
            <a:r>
              <a:rPr lang="en-US" dirty="0"/>
              <a:t>Invoicing system automatically generates and emails invoices after conditional approval</a:t>
            </a:r>
          </a:p>
          <a:p>
            <a:pPr lvl="1" fontAlgn="base">
              <a:lnSpc>
                <a:spcPct val="133000"/>
              </a:lnSpc>
              <a:spcBef>
                <a:spcPts val="1200"/>
              </a:spcBef>
            </a:pPr>
            <a:r>
              <a:rPr lang="en-US" dirty="0"/>
              <a:t>Email </a:t>
            </a:r>
            <a:r>
              <a:rPr lang="en-US" u="sng" dirty="0">
                <a:hlinkClick r:id="rId3"/>
              </a:rPr>
              <a:t>acadvisa@uw.edu</a:t>
            </a:r>
            <a:r>
              <a:rPr lang="en-US" dirty="0"/>
              <a:t> to request invoices if you didn’t </a:t>
            </a:r>
            <a:br>
              <a:rPr lang="en-US" dirty="0"/>
            </a:br>
            <a:r>
              <a:rPr lang="en-US" dirty="0"/>
              <a:t>receive them</a:t>
            </a:r>
          </a:p>
          <a:p>
            <a:pPr lvl="1" fontAlgn="base">
              <a:lnSpc>
                <a:spcPct val="134000"/>
              </a:lnSpc>
            </a:pPr>
            <a:endParaRPr lang="en-US" dirty="0"/>
          </a:p>
        </p:txBody>
      </p:sp>
    </p:spTree>
    <p:extLst>
      <p:ext uri="{BB962C8B-B14F-4D97-AF65-F5344CB8AC3E}">
        <p14:creationId xmlns:p14="http://schemas.microsoft.com/office/powerpoint/2010/main" val="30860953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4C296-3DD8-6239-6C6F-2986017C6B5F}"/>
              </a:ext>
            </a:extLst>
          </p:cNvPr>
          <p:cNvSpPr>
            <a:spLocks noGrp="1"/>
          </p:cNvSpPr>
          <p:nvPr>
            <p:ph type="title"/>
          </p:nvPr>
        </p:nvSpPr>
        <p:spPr/>
        <p:txBody>
          <a:bodyPr/>
          <a:lstStyle/>
          <a:p>
            <a:r>
              <a:rPr lang="en-US" dirty="0"/>
              <a:t>Additional </a:t>
            </a:r>
            <a:r>
              <a:rPr lang="en-US" dirty="0" err="1"/>
              <a:t>Worktag</a:t>
            </a:r>
            <a:r>
              <a:rPr lang="en-US" dirty="0"/>
              <a:t> Tips</a:t>
            </a:r>
          </a:p>
        </p:txBody>
      </p:sp>
      <p:sp>
        <p:nvSpPr>
          <p:cNvPr id="3" name="Content Placeholder 2">
            <a:extLst>
              <a:ext uri="{FF2B5EF4-FFF2-40B4-BE49-F238E27FC236}">
                <a16:creationId xmlns:a16="http://schemas.microsoft.com/office/drawing/2014/main" id="{F9D1B4B0-28EC-42B5-7B74-53A6ACADA0DE}"/>
              </a:ext>
            </a:extLst>
          </p:cNvPr>
          <p:cNvSpPr>
            <a:spLocks noGrp="1"/>
          </p:cNvSpPr>
          <p:nvPr>
            <p:ph type="body" sz="quarter" idx="11"/>
          </p:nvPr>
        </p:nvSpPr>
        <p:spPr>
          <a:xfrm>
            <a:off x="744280" y="2185533"/>
            <a:ext cx="9803218" cy="4178303"/>
          </a:xfrm>
        </p:spPr>
        <p:txBody>
          <a:bodyPr>
            <a:normAutofit/>
          </a:bodyPr>
          <a:lstStyle/>
          <a:p>
            <a:pPr marR="0" lvl="0" fontAlgn="base">
              <a:lnSpc>
                <a:spcPct val="113000"/>
              </a:lnSpc>
              <a:spcAft>
                <a:spcPts val="0"/>
              </a:spcAft>
              <a:buSzPct val="100000"/>
              <a:buFont typeface="Open Sans" panose="020B0606030504020204" pitchFamily="34" charset="0"/>
              <a:buChar char="&gt;"/>
              <a:tabLst>
                <a:tab pos="457200" algn="l"/>
              </a:tabLst>
            </a:pPr>
            <a:r>
              <a:rPr lang="en-US" sz="2400" dirty="0">
                <a:solidFill>
                  <a:schemeClr val="tx1"/>
                </a:solidFill>
                <a:latin typeface="Open Sans" panose="020B0606030504020204" pitchFamily="34" charset="0"/>
                <a:ea typeface="Open Sans" panose="020B0606030504020204" pitchFamily="34" charset="0"/>
                <a:cs typeface="Open Sans" panose="020B0606030504020204" pitchFamily="34" charset="0"/>
              </a:rPr>
              <a:t>The Company field is required for all visa requests</a:t>
            </a:r>
          </a:p>
          <a:p>
            <a:pPr marR="0" lvl="0" fontAlgn="base">
              <a:lnSpc>
                <a:spcPct val="113000"/>
              </a:lnSpc>
              <a:spcAft>
                <a:spcPts val="0"/>
              </a:spcAft>
              <a:buSzPct val="100000"/>
              <a:buFont typeface="Open Sans" panose="020B0606030504020204" pitchFamily="34" charset="0"/>
              <a:buChar char="&gt;"/>
              <a:tabLst>
                <a:tab pos="457200" algn="l"/>
              </a:tabLst>
            </a:pPr>
            <a:r>
              <a:rPr lang="en-US" sz="2400" dirty="0">
                <a:solidFill>
                  <a:schemeClr val="tx1"/>
                </a:solidFill>
                <a:latin typeface="Open Sans" panose="020B0606030504020204" pitchFamily="34" charset="0"/>
                <a:ea typeface="Open Sans" panose="020B0606030504020204" pitchFamily="34" charset="0"/>
                <a:cs typeface="Open Sans" panose="020B0606030504020204" pitchFamily="34" charset="0"/>
              </a:rPr>
              <a:t>For the School of Medicine:</a:t>
            </a:r>
          </a:p>
          <a:p>
            <a:pPr lvl="1" fontAlgn="base">
              <a:lnSpc>
                <a:spcPct val="113000"/>
              </a:lnSpc>
              <a:buSzPct val="100000"/>
              <a:buFont typeface="Open Sans" panose="020B0606030504020204" pitchFamily="34" charset="0"/>
              <a:buChar char="-"/>
              <a:tabLst>
                <a:tab pos="457200" algn="l"/>
              </a:tabLst>
            </a:pPr>
            <a:r>
              <a:rPr lang="en-US" sz="18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If a Cost Center is provided, please also provide a Fund </a:t>
            </a:r>
            <a:r>
              <a:rPr lang="en-US" sz="1800" dirty="0" err="1">
                <a:solidFill>
                  <a:schemeClr val="tx1"/>
                </a:solidFill>
                <a:effectLst/>
                <a:latin typeface="Open Sans" panose="020B0606030504020204" pitchFamily="34" charset="0"/>
                <a:ea typeface="Open Sans" panose="020B0606030504020204" pitchFamily="34" charset="0"/>
                <a:cs typeface="Open Sans" panose="020B0606030504020204" pitchFamily="34" charset="0"/>
              </a:rPr>
              <a:t>worktag</a:t>
            </a:r>
            <a:endParaRPr lang="en-US" sz="18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lvl="1" fontAlgn="base">
              <a:lnSpc>
                <a:spcPct val="113000"/>
              </a:lnSpc>
              <a:buSzPct val="100000"/>
              <a:buFont typeface="Open Sans" panose="020B0606030504020204" pitchFamily="34" charset="0"/>
              <a:buChar char="-"/>
              <a:tabLst>
                <a:tab pos="457200" algn="l"/>
              </a:tabLst>
            </a:pPr>
            <a:r>
              <a:rPr lang="en-US" sz="18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 Resource </a:t>
            </a:r>
            <a:r>
              <a:rPr lang="en-US" sz="1800" dirty="0" err="1">
                <a:solidFill>
                  <a:schemeClr val="tx1"/>
                </a:solidFill>
                <a:effectLst/>
                <a:latin typeface="Open Sans" panose="020B0606030504020204" pitchFamily="34" charset="0"/>
                <a:ea typeface="Open Sans" panose="020B0606030504020204" pitchFamily="34" charset="0"/>
                <a:cs typeface="Open Sans" panose="020B0606030504020204" pitchFamily="34" charset="0"/>
              </a:rPr>
              <a:t>worktag</a:t>
            </a:r>
            <a:r>
              <a:rPr lang="en-US" sz="18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is required when using FD108</a:t>
            </a:r>
            <a:r>
              <a:rPr lang="en-US" sz="1800" i="1"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&amp; </a:t>
            </a:r>
            <a:r>
              <a:rPr lang="en-US" sz="18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FD101</a:t>
            </a:r>
          </a:p>
          <a:p>
            <a:pPr fontAlgn="base">
              <a:lnSpc>
                <a:spcPct val="113000"/>
              </a:lnSpc>
              <a:buSzPct val="100000"/>
              <a:buFont typeface="Open Sans" panose="020B0606030504020204" pitchFamily="34" charset="0"/>
              <a:buChar char="&gt;"/>
              <a:tabLst>
                <a:tab pos="457200" algn="l"/>
              </a:tabLst>
            </a:pPr>
            <a:r>
              <a:rPr lang="en-US" sz="2400" dirty="0">
                <a:solidFill>
                  <a:schemeClr val="tx1"/>
                </a:solidFill>
                <a:latin typeface="Open Sans" panose="020B0606030504020204" pitchFamily="34" charset="0"/>
                <a:ea typeface="Open Sans" panose="020B0606030504020204" pitchFamily="34" charset="0"/>
                <a:cs typeface="Open Sans" panose="020B0606030504020204" pitchFamily="34" charset="0"/>
              </a:rPr>
              <a:t>For all Grant </a:t>
            </a:r>
            <a:r>
              <a:rPr lang="en-US" sz="2400" dirty="0" err="1">
                <a:solidFill>
                  <a:schemeClr val="tx1"/>
                </a:solidFill>
                <a:latin typeface="Open Sans" panose="020B0606030504020204" pitchFamily="34" charset="0"/>
                <a:ea typeface="Open Sans" panose="020B0606030504020204" pitchFamily="34" charset="0"/>
                <a:cs typeface="Open Sans" panose="020B0606030504020204" pitchFamily="34" charset="0"/>
              </a:rPr>
              <a:t>worktags</a:t>
            </a:r>
            <a:r>
              <a:rPr lang="en-US" sz="2400" dirty="0">
                <a:solidFill>
                  <a:schemeClr val="tx1"/>
                </a:solidFill>
                <a:latin typeface="Open Sans" panose="020B0606030504020204" pitchFamily="34" charset="0"/>
                <a:ea typeface="Open Sans" panose="020B0606030504020204" pitchFamily="34" charset="0"/>
                <a:cs typeface="Open Sans" panose="020B0606030504020204" pitchFamily="34" charset="0"/>
              </a:rPr>
              <a:t>, please confirm whether it can be applied to spend category: SC2116</a:t>
            </a:r>
          </a:p>
          <a:p>
            <a:pPr lvl="1" fontAlgn="base">
              <a:lnSpc>
                <a:spcPct val="113000"/>
              </a:lnSpc>
              <a:buSzPct val="100000"/>
              <a:buFont typeface="Open Sans" panose="020B0606030504020204" pitchFamily="34" charset="0"/>
              <a:buChar char="-"/>
              <a:tabLst>
                <a:tab pos="457200" algn="l"/>
              </a:tabLst>
            </a:pPr>
            <a:r>
              <a:rPr lang="en-US" sz="18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Please be sure that the accompanying </a:t>
            </a:r>
            <a:r>
              <a:rPr lang="en-US" sz="1800" dirty="0" err="1">
                <a:solidFill>
                  <a:schemeClr val="tx1"/>
                </a:solidFill>
                <a:effectLst/>
                <a:latin typeface="Open Sans" panose="020B0606030504020204" pitchFamily="34" charset="0"/>
                <a:ea typeface="Open Sans" panose="020B0606030504020204" pitchFamily="34" charset="0"/>
                <a:cs typeface="Open Sans" panose="020B0606030504020204" pitchFamily="34" charset="0"/>
              </a:rPr>
              <a:t>worktags</a:t>
            </a:r>
            <a:r>
              <a:rPr lang="en-US" sz="18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br>
              <a:rPr lang="en-US" sz="18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br>
            <a:r>
              <a:rPr lang="en-US" sz="18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(to a grant) match the grant</a:t>
            </a:r>
          </a:p>
        </p:txBody>
      </p:sp>
    </p:spTree>
    <p:extLst>
      <p:ext uri="{BB962C8B-B14F-4D97-AF65-F5344CB8AC3E}">
        <p14:creationId xmlns:p14="http://schemas.microsoft.com/office/powerpoint/2010/main" val="27587741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4A9C3-78C8-3421-8CC9-EA8F6C489F15}"/>
              </a:ext>
            </a:extLst>
          </p:cNvPr>
          <p:cNvSpPr>
            <a:spLocks noGrp="1"/>
          </p:cNvSpPr>
          <p:nvPr>
            <p:ph type="title"/>
          </p:nvPr>
        </p:nvSpPr>
        <p:spPr/>
        <p:txBody>
          <a:bodyPr/>
          <a:lstStyle/>
          <a:p>
            <a:r>
              <a:rPr lang="en-US" dirty="0"/>
              <a:t>More </a:t>
            </a:r>
            <a:r>
              <a:rPr lang="en-US" dirty="0" err="1"/>
              <a:t>Worktag</a:t>
            </a:r>
            <a:r>
              <a:rPr lang="en-US" dirty="0"/>
              <a:t> Tips</a:t>
            </a:r>
          </a:p>
        </p:txBody>
      </p:sp>
      <p:sp>
        <p:nvSpPr>
          <p:cNvPr id="3" name="Content Placeholder 2">
            <a:extLst>
              <a:ext uri="{FF2B5EF4-FFF2-40B4-BE49-F238E27FC236}">
                <a16:creationId xmlns:a16="http://schemas.microsoft.com/office/drawing/2014/main" id="{86D8C685-6F41-0EA7-2341-9B1ED6229E20}"/>
              </a:ext>
            </a:extLst>
          </p:cNvPr>
          <p:cNvSpPr>
            <a:spLocks noGrp="1"/>
          </p:cNvSpPr>
          <p:nvPr>
            <p:ph type="body" sz="quarter" idx="11"/>
          </p:nvPr>
        </p:nvSpPr>
        <p:spPr>
          <a:xfrm>
            <a:off x="786809" y="2211864"/>
            <a:ext cx="10739907" cy="3154535"/>
          </a:xfrm>
        </p:spPr>
        <p:txBody>
          <a:bodyPr>
            <a:normAutofit fontScale="92500"/>
          </a:bodyPr>
          <a:lstStyle/>
          <a:p>
            <a:pPr marR="0" lvl="0">
              <a:spcBef>
                <a:spcPts val="0"/>
              </a:spcBef>
              <a:spcAft>
                <a:spcPts val="0"/>
              </a:spcAft>
              <a:buSzPct val="100000"/>
              <a:buFont typeface="Open Sans" panose="020B0606030504020204" pitchFamily="34" charset="0"/>
              <a:buChar char="&gt;"/>
              <a:tabLst>
                <a:tab pos="457200" algn="l"/>
              </a:tabLst>
            </a:pPr>
            <a:r>
              <a:rPr lang="en-US" sz="24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For Company </a:t>
            </a:r>
            <a:r>
              <a:rPr lang="en-US" sz="2400" dirty="0" err="1">
                <a:solidFill>
                  <a:schemeClr val="tx1"/>
                </a:solidFill>
                <a:effectLst/>
                <a:latin typeface="Open Sans" panose="020B0606030504020204" pitchFamily="34" charset="0"/>
                <a:ea typeface="Open Sans" panose="020B0606030504020204" pitchFamily="34" charset="0"/>
                <a:cs typeface="Open Sans" panose="020B0606030504020204" pitchFamily="34" charset="0"/>
              </a:rPr>
              <a:t>worktag</a:t>
            </a:r>
            <a:r>
              <a:rPr lang="en-US" sz="24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UW1861, funding can be a combination of the following: </a:t>
            </a:r>
          </a:p>
          <a:p>
            <a:pPr marL="800100" marR="0" lvl="1" indent="-342900">
              <a:spcBef>
                <a:spcPts val="0"/>
              </a:spcBef>
              <a:spcAft>
                <a:spcPts val="0"/>
              </a:spcAft>
              <a:buSzPct val="100000"/>
              <a:buFont typeface="Open Sans" panose="020B0606030504020204" pitchFamily="34" charset="0"/>
              <a:buChar char="-"/>
              <a:tabLst>
                <a:tab pos="914400" algn="l"/>
              </a:tabLst>
            </a:pPr>
            <a:r>
              <a:rPr lang="en-US" sz="1900" b="1"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Cost Center + Resource</a:t>
            </a:r>
            <a:r>
              <a:rPr lang="en-US" sz="19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(NOT a Cost </a:t>
            </a:r>
            <a:r>
              <a:rPr lang="en-US" sz="1900" dirty="0">
                <a:solidFill>
                  <a:schemeClr val="tx1"/>
                </a:solidFill>
                <a:latin typeface="Open Sans" panose="020B0606030504020204" pitchFamily="34" charset="0"/>
                <a:ea typeface="Open Sans" panose="020B0606030504020204" pitchFamily="34" charset="0"/>
                <a:cs typeface="Open Sans" panose="020B0606030504020204" pitchFamily="34" charset="0"/>
              </a:rPr>
              <a:t>C</a:t>
            </a:r>
            <a:r>
              <a:rPr lang="en-US" sz="19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enter + Fund &amp; Function - this is not an acceptable combination)</a:t>
            </a:r>
            <a:endParaRPr lang="en-US" sz="19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1333487" lvl="2" indent="-342900">
              <a:spcBef>
                <a:spcPts val="0"/>
              </a:spcBef>
              <a:buFont typeface="Open Sans" panose="020B0606030504020204" pitchFamily="34" charset="0"/>
              <a:buChar char="&gt;"/>
              <a:tabLst>
                <a:tab pos="914400" algn="l"/>
              </a:tabLst>
            </a:pPr>
            <a:r>
              <a:rPr lang="en-US" sz="1900" b="1"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Project</a:t>
            </a:r>
          </a:p>
          <a:p>
            <a:pPr marL="1333487" lvl="2" indent="-342900">
              <a:spcBef>
                <a:spcPts val="0"/>
              </a:spcBef>
              <a:buFont typeface="Open Sans" panose="020B0606030504020204" pitchFamily="34" charset="0"/>
              <a:buChar char="&gt;"/>
              <a:tabLst>
                <a:tab pos="914400" algn="l"/>
              </a:tabLst>
            </a:pPr>
            <a:r>
              <a:rPr lang="en-US" sz="1900" b="1"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Grant</a:t>
            </a:r>
          </a:p>
          <a:p>
            <a:pPr marL="1333487" lvl="2" indent="-342900">
              <a:spcBef>
                <a:spcPts val="0"/>
              </a:spcBef>
              <a:buFont typeface="Open Sans" panose="020B0606030504020204" pitchFamily="34" charset="0"/>
              <a:buChar char="&gt;"/>
              <a:tabLst>
                <a:tab pos="914400" algn="l"/>
              </a:tabLst>
            </a:pPr>
            <a:r>
              <a:rPr lang="en-US" sz="1900" b="1"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Gift </a:t>
            </a:r>
          </a:p>
          <a:p>
            <a:pPr marL="1333487" lvl="2" indent="-342900">
              <a:spcBef>
                <a:spcPts val="0"/>
              </a:spcBef>
              <a:buFont typeface="Open Sans" panose="020B0606030504020204" pitchFamily="34" charset="0"/>
              <a:buChar char="&gt;"/>
              <a:tabLst>
                <a:tab pos="914400" algn="l"/>
              </a:tabLst>
            </a:pPr>
            <a:r>
              <a:rPr lang="en-US" sz="1900" b="1"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Program</a:t>
            </a:r>
            <a:endParaRPr lang="en-US" sz="19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R="0" lvl="0">
              <a:spcBef>
                <a:spcPts val="0"/>
              </a:spcBef>
              <a:spcAft>
                <a:spcPts val="0"/>
              </a:spcAft>
              <a:buSzPct val="100000"/>
              <a:buFont typeface="Open Sans" panose="020B0606030504020204" pitchFamily="34" charset="0"/>
              <a:buChar char="&gt;"/>
              <a:tabLst>
                <a:tab pos="457200" algn="l"/>
              </a:tabLst>
            </a:pPr>
            <a:r>
              <a:rPr lang="en-US" sz="24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Please verify that what is being provided is what is outlined in the Foundation Data M</a:t>
            </a:r>
            <a:r>
              <a:rPr lang="en-US" sz="2400" dirty="0">
                <a:solidFill>
                  <a:schemeClr val="tx1"/>
                </a:solidFill>
                <a:latin typeface="Open Sans" panose="020B0606030504020204" pitchFamily="34" charset="0"/>
                <a:ea typeface="Open Sans" panose="020B0606030504020204" pitchFamily="34" charset="0"/>
                <a:cs typeface="Open Sans" panose="020B0606030504020204" pitchFamily="34" charset="0"/>
              </a:rPr>
              <a:t>odel/FDM</a:t>
            </a:r>
            <a:r>
              <a:rPr lang="en-US" sz="24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(this applies to both SOM and UW1861)</a:t>
            </a:r>
          </a:p>
          <a:p>
            <a:pPr>
              <a:buSzPct val="100000"/>
              <a:buFont typeface="Open Sans" panose="020B0606030504020204" pitchFamily="34" charset="0"/>
              <a:buChar char="&gt;"/>
            </a:pP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7953701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2CCB4-31FD-2BAA-10D9-84FFFC0DDC0D}"/>
              </a:ext>
            </a:extLst>
          </p:cNvPr>
          <p:cNvSpPr>
            <a:spLocks noGrp="1"/>
          </p:cNvSpPr>
          <p:nvPr>
            <p:ph type="title"/>
          </p:nvPr>
        </p:nvSpPr>
        <p:spPr/>
        <p:txBody>
          <a:bodyPr/>
          <a:lstStyle/>
          <a:p>
            <a:r>
              <a:rPr lang="en-US" dirty="0"/>
              <a:t>Filing Fee Changes</a:t>
            </a:r>
          </a:p>
        </p:txBody>
      </p:sp>
      <p:sp>
        <p:nvSpPr>
          <p:cNvPr id="3" name="Content Placeholder 2">
            <a:extLst>
              <a:ext uri="{FF2B5EF4-FFF2-40B4-BE49-F238E27FC236}">
                <a16:creationId xmlns:a16="http://schemas.microsoft.com/office/drawing/2014/main" id="{A2CC598C-C5D5-1DDD-5BDE-A35C07EE7033}"/>
              </a:ext>
            </a:extLst>
          </p:cNvPr>
          <p:cNvSpPr>
            <a:spLocks noGrp="1"/>
          </p:cNvSpPr>
          <p:nvPr>
            <p:ph type="body" sz="quarter" idx="11"/>
          </p:nvPr>
        </p:nvSpPr>
        <p:spPr>
          <a:xfrm>
            <a:off x="714189" y="2190599"/>
            <a:ext cx="9960899" cy="3699838"/>
          </a:xfrm>
        </p:spPr>
        <p:txBody>
          <a:bodyPr>
            <a:normAutofit fontScale="85000" lnSpcReduction="10000"/>
          </a:bodyPr>
          <a:lstStyle/>
          <a:p>
            <a:r>
              <a:rPr lang="en-US" b="1" dirty="0"/>
              <a:t>USCIS Premium Processing</a:t>
            </a:r>
          </a:p>
          <a:p>
            <a:pPr lvl="1"/>
            <a:r>
              <a:rPr lang="en-US" dirty="0"/>
              <a:t>Filing fee went up from $2500 to $2805 on 03/01/2024</a:t>
            </a:r>
          </a:p>
          <a:p>
            <a:pPr lvl="1"/>
            <a:r>
              <a:rPr lang="en-US" dirty="0"/>
              <a:t>Processing period went up from 15 calendar days to 15 business days</a:t>
            </a:r>
          </a:p>
          <a:p>
            <a:r>
              <a:rPr lang="en-US" b="1" dirty="0"/>
              <a:t>April 1 filing fee changes</a:t>
            </a:r>
          </a:p>
          <a:p>
            <a:pPr lvl="1"/>
            <a:r>
              <a:rPr lang="en-US" dirty="0"/>
              <a:t>Different fees for different visa types (H-1B, TN, E-3, O-1) using the same form I-129 – see Slide 39</a:t>
            </a:r>
          </a:p>
          <a:p>
            <a:pPr lvl="1"/>
            <a:r>
              <a:rPr lang="en-US" dirty="0"/>
              <a:t>I-140 Immigrant Petition filing fee went up from $700 to $715 on 04/01/2024</a:t>
            </a:r>
          </a:p>
          <a:p>
            <a:r>
              <a:rPr lang="en-US" b="1" dirty="0"/>
              <a:t>ISO now accepts credit card payment for USCIS fees</a:t>
            </a:r>
          </a:p>
          <a:p>
            <a:pPr lvl="1"/>
            <a:r>
              <a:rPr lang="en-US" dirty="0"/>
              <a:t>See our </a:t>
            </a:r>
            <a:r>
              <a:rPr lang="en-US" dirty="0">
                <a:hlinkClick r:id="rId2"/>
              </a:rPr>
              <a:t>Visa Fees </a:t>
            </a:r>
            <a:r>
              <a:rPr lang="en-US" dirty="0"/>
              <a:t>page for information on how to pay using </a:t>
            </a:r>
            <a:br>
              <a:rPr lang="en-US" dirty="0"/>
            </a:br>
            <a:r>
              <a:rPr lang="en-US" dirty="0"/>
              <a:t>credit cards and USCIS Form G-1450</a:t>
            </a:r>
          </a:p>
        </p:txBody>
      </p:sp>
    </p:spTree>
    <p:extLst>
      <p:ext uri="{BB962C8B-B14F-4D97-AF65-F5344CB8AC3E}">
        <p14:creationId xmlns:p14="http://schemas.microsoft.com/office/powerpoint/2010/main" val="22061738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8F6E4D-2A77-ACCA-AFE5-A30DE4FC3618}"/>
              </a:ext>
            </a:extLst>
          </p:cNvPr>
          <p:cNvSpPr>
            <a:spLocks noGrp="1"/>
          </p:cNvSpPr>
          <p:nvPr>
            <p:ph type="title"/>
          </p:nvPr>
        </p:nvSpPr>
        <p:spPr/>
        <p:txBody>
          <a:bodyPr/>
          <a:lstStyle/>
          <a:p>
            <a:r>
              <a:rPr lang="en-US" dirty="0"/>
              <a:t>Reference Materials</a:t>
            </a:r>
          </a:p>
        </p:txBody>
      </p:sp>
    </p:spTree>
    <p:extLst>
      <p:ext uri="{BB962C8B-B14F-4D97-AF65-F5344CB8AC3E}">
        <p14:creationId xmlns:p14="http://schemas.microsoft.com/office/powerpoint/2010/main" val="23166299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7F023EE-C83E-5D49-5002-05BE493E174F}"/>
              </a:ext>
            </a:extLst>
          </p:cNvPr>
          <p:cNvSpPr>
            <a:spLocks noGrp="1"/>
          </p:cNvSpPr>
          <p:nvPr>
            <p:ph type="title"/>
          </p:nvPr>
        </p:nvSpPr>
        <p:spPr>
          <a:xfrm>
            <a:off x="613834" y="492099"/>
            <a:ext cx="10896280" cy="1325033"/>
          </a:xfrm>
        </p:spPr>
        <p:txBody>
          <a:bodyPr/>
          <a:lstStyle/>
          <a:p>
            <a:r>
              <a:rPr lang="en-US" dirty="0"/>
              <a:t>ISO Fees </a:t>
            </a:r>
            <a:br>
              <a:rPr lang="en-US" dirty="0"/>
            </a:br>
            <a:r>
              <a:rPr lang="en-US" dirty="0"/>
              <a:t>(as of 05/22/2024)</a:t>
            </a:r>
          </a:p>
        </p:txBody>
      </p:sp>
      <p:graphicFrame>
        <p:nvGraphicFramePr>
          <p:cNvPr id="6" name="Table 5"/>
          <p:cNvGraphicFramePr>
            <a:graphicFrameLocks noGrp="1"/>
          </p:cNvGraphicFramePr>
          <p:nvPr>
            <p:extLst>
              <p:ext uri="{D42A27DB-BD31-4B8C-83A1-F6EECF244321}">
                <p14:modId xmlns:p14="http://schemas.microsoft.com/office/powerpoint/2010/main" val="1094045272"/>
              </p:ext>
            </p:extLst>
          </p:nvPr>
        </p:nvGraphicFramePr>
        <p:xfrm>
          <a:off x="769654" y="2297938"/>
          <a:ext cx="10554020" cy="3492598"/>
        </p:xfrm>
        <a:graphic>
          <a:graphicData uri="http://schemas.openxmlformats.org/drawingml/2006/table">
            <a:tbl>
              <a:tblPr firstRow="1" bandRow="1">
                <a:tableStyleId>{5C22544A-7EE6-4342-B048-85BDC9FD1C3A}</a:tableStyleId>
              </a:tblPr>
              <a:tblGrid>
                <a:gridCol w="2558551">
                  <a:extLst>
                    <a:ext uri="{9D8B030D-6E8A-4147-A177-3AD203B41FA5}">
                      <a16:colId xmlns:a16="http://schemas.microsoft.com/office/drawing/2014/main" val="20000"/>
                    </a:ext>
                  </a:extLst>
                </a:gridCol>
                <a:gridCol w="3530305">
                  <a:extLst>
                    <a:ext uri="{9D8B030D-6E8A-4147-A177-3AD203B41FA5}">
                      <a16:colId xmlns:a16="http://schemas.microsoft.com/office/drawing/2014/main" val="20001"/>
                    </a:ext>
                  </a:extLst>
                </a:gridCol>
                <a:gridCol w="1014810">
                  <a:extLst>
                    <a:ext uri="{9D8B030D-6E8A-4147-A177-3AD203B41FA5}">
                      <a16:colId xmlns:a16="http://schemas.microsoft.com/office/drawing/2014/main" val="20002"/>
                    </a:ext>
                  </a:extLst>
                </a:gridCol>
                <a:gridCol w="3450354">
                  <a:extLst>
                    <a:ext uri="{9D8B030D-6E8A-4147-A177-3AD203B41FA5}">
                      <a16:colId xmlns:a16="http://schemas.microsoft.com/office/drawing/2014/main" val="20003"/>
                    </a:ext>
                  </a:extLst>
                </a:gridCol>
              </a:tblGrid>
              <a:tr h="423997">
                <a:tc>
                  <a:txBody>
                    <a:bodyPr/>
                    <a:lstStyle/>
                    <a:p>
                      <a:pPr marL="0" marR="0" algn="ctr">
                        <a:lnSpc>
                          <a:spcPct val="115000"/>
                        </a:lnSpc>
                        <a:spcBef>
                          <a:spcPts val="0"/>
                        </a:spcBef>
                        <a:spcAft>
                          <a:spcPts val="0"/>
                        </a:spcAft>
                      </a:pPr>
                      <a:r>
                        <a:rPr lang="en-US" sz="1400" kern="1200">
                          <a:effectLst/>
                          <a:latin typeface="Open Sans" panose="020B0606030504020204" pitchFamily="34" charset="0"/>
                          <a:ea typeface="Open Sans" panose="020B0606030504020204" pitchFamily="34" charset="0"/>
                          <a:cs typeface="Open Sans" panose="020B0606030504020204" pitchFamily="34" charset="0"/>
                        </a:rPr>
                        <a:t>Visa</a:t>
                      </a:r>
                      <a:endParaRPr lang="en-US" sz="6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gn="ctr">
                        <a:lnSpc>
                          <a:spcPct val="115000"/>
                        </a:lnSpc>
                        <a:spcBef>
                          <a:spcPts val="0"/>
                        </a:spcBef>
                        <a:spcAft>
                          <a:spcPts val="0"/>
                        </a:spcAft>
                      </a:pPr>
                      <a:r>
                        <a:rPr lang="en-US" sz="1400" kern="1200">
                          <a:effectLst/>
                          <a:latin typeface="Open Sans" panose="020B0606030504020204" pitchFamily="34" charset="0"/>
                          <a:ea typeface="Open Sans" panose="020B0606030504020204" pitchFamily="34" charset="0"/>
                          <a:cs typeface="Open Sans" panose="020B0606030504020204" pitchFamily="34" charset="0"/>
                        </a:rPr>
                        <a:t>Expense</a:t>
                      </a:r>
                      <a:endParaRPr lang="en-US" sz="6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gn="ctr">
                        <a:lnSpc>
                          <a:spcPct val="115000"/>
                        </a:lnSpc>
                        <a:spcBef>
                          <a:spcPts val="0"/>
                        </a:spcBef>
                        <a:spcAft>
                          <a:spcPts val="0"/>
                        </a:spcAft>
                      </a:pPr>
                      <a:r>
                        <a:rPr lang="en-US" sz="1400" kern="1200">
                          <a:effectLst/>
                          <a:latin typeface="Open Sans" panose="020B0606030504020204" pitchFamily="34" charset="0"/>
                          <a:ea typeface="Open Sans" panose="020B0606030504020204" pitchFamily="34" charset="0"/>
                          <a:cs typeface="Open Sans" panose="020B0606030504020204" pitchFamily="34" charset="0"/>
                        </a:rPr>
                        <a:t>Fee</a:t>
                      </a:r>
                      <a:endParaRPr lang="en-US" sz="6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gn="ctr">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Payee</a:t>
                      </a:r>
                      <a:endParaRPr lang="en-US" sz="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extLst>
                  <a:ext uri="{0D108BD9-81ED-4DB2-BD59-A6C34878D82A}">
                    <a16:rowId xmlns:a16="http://schemas.microsoft.com/office/drawing/2014/main" val="10000"/>
                  </a:ext>
                </a:extLst>
              </a:tr>
              <a:tr h="457612">
                <a:tc>
                  <a:txBody>
                    <a:bodyPr/>
                    <a:lstStyle/>
                    <a:p>
                      <a:pPr marL="0" marR="0">
                        <a:lnSpc>
                          <a:spcPct val="115000"/>
                        </a:lnSpc>
                        <a:spcBef>
                          <a:spcPts val="0"/>
                        </a:spcBef>
                        <a:spcAft>
                          <a:spcPts val="0"/>
                        </a:spcAft>
                      </a:pPr>
                      <a:r>
                        <a:rPr lang="en-US" sz="1400" kern="1200">
                          <a:effectLst/>
                          <a:latin typeface="Open Sans" panose="020B0606030504020204" pitchFamily="34" charset="0"/>
                          <a:ea typeface="Open Sans" panose="020B0606030504020204" pitchFamily="34" charset="0"/>
                          <a:cs typeface="Open Sans" panose="020B0606030504020204" pitchFamily="34" charset="0"/>
                        </a:rPr>
                        <a:t>J-1 New or extension </a:t>
                      </a:r>
                      <a:endParaRPr lang="en-US" sz="14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a:lnSpc>
                          <a:spcPct val="115000"/>
                        </a:lnSpc>
                      </a:pP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$562</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400" kern="1200">
                          <a:effectLst/>
                          <a:latin typeface="Open Sans" panose="020B0606030504020204" pitchFamily="34" charset="0"/>
                          <a:ea typeface="Open Sans" panose="020B0606030504020204" pitchFamily="34" charset="0"/>
                          <a:cs typeface="Open Sans" panose="020B0606030504020204" pitchFamily="34" charset="0"/>
                        </a:rPr>
                        <a:t>ISO</a:t>
                      </a:r>
                      <a:endParaRPr lang="en-US" sz="14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extLst>
                  <a:ext uri="{0D108BD9-81ED-4DB2-BD59-A6C34878D82A}">
                    <a16:rowId xmlns:a16="http://schemas.microsoft.com/office/drawing/2014/main" val="10001"/>
                  </a:ext>
                </a:extLst>
              </a:tr>
              <a:tr h="404830">
                <a:tc>
                  <a:txBody>
                    <a:bodyPr/>
                    <a:lstStyle/>
                    <a:p>
                      <a:pPr marL="0" marR="0">
                        <a:lnSpc>
                          <a:spcPct val="115000"/>
                        </a:lnSpc>
                        <a:spcBef>
                          <a:spcPts val="0"/>
                        </a:spcBef>
                        <a:spcAft>
                          <a:spcPts val="0"/>
                        </a:spcAft>
                      </a:pPr>
                      <a:r>
                        <a:rPr lang="en-US" sz="1400" kern="1200">
                          <a:effectLst/>
                          <a:latin typeface="Open Sans" panose="020B0606030504020204" pitchFamily="34" charset="0"/>
                          <a:ea typeface="Open Sans" panose="020B0606030504020204" pitchFamily="34" charset="0"/>
                          <a:cs typeface="Open Sans" panose="020B0606030504020204" pitchFamily="34" charset="0"/>
                        </a:rPr>
                        <a:t>J-2 New or extension</a:t>
                      </a:r>
                      <a:endParaRPr lang="en-US" sz="14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a:lnSpc>
                          <a:spcPct val="115000"/>
                        </a:lnSpc>
                      </a:pPr>
                      <a:endParaRPr lang="en-US" sz="14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$562</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ISO</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extLst>
                  <a:ext uri="{0D108BD9-81ED-4DB2-BD59-A6C34878D82A}">
                    <a16:rowId xmlns:a16="http://schemas.microsoft.com/office/drawing/2014/main" val="10002"/>
                  </a:ext>
                </a:extLst>
              </a:tr>
              <a:tr h="409869">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J-1 </a:t>
                      </a:r>
                      <a:r>
                        <a:rPr lang="en-US" sz="1400" kern="1200" dirty="0" err="1">
                          <a:effectLst/>
                          <a:latin typeface="Open Sans" panose="020B0606030504020204" pitchFamily="34" charset="0"/>
                          <a:ea typeface="Open Sans" panose="020B0606030504020204" pitchFamily="34" charset="0"/>
                          <a:cs typeface="Open Sans" panose="020B0606030504020204" pitchFamily="34" charset="0"/>
                        </a:rPr>
                        <a:t>Add’l</a:t>
                      </a:r>
                      <a:r>
                        <a:rPr lang="en-US" sz="1400" kern="1200" dirty="0">
                          <a:effectLst/>
                          <a:latin typeface="Open Sans" panose="020B0606030504020204" pitchFamily="34" charset="0"/>
                          <a:ea typeface="Open Sans" panose="020B0606030504020204" pitchFamily="34" charset="0"/>
                          <a:cs typeface="Open Sans" panose="020B0606030504020204" pitchFamily="34" charset="0"/>
                        </a:rPr>
                        <a:t> Year</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a:lnSpc>
                          <a:spcPct val="115000"/>
                        </a:lnSpc>
                      </a:pPr>
                      <a:endParaRPr lang="en-US" sz="140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40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$562</a:t>
                      </a:r>
                    </a:p>
                  </a:txBody>
                  <a:tcPr marL="56506" marR="56506" marT="28253" marB="28253"/>
                </a:tc>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ISO</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extLst>
                  <a:ext uri="{0D108BD9-81ED-4DB2-BD59-A6C34878D82A}">
                    <a16:rowId xmlns:a16="http://schemas.microsoft.com/office/drawing/2014/main" val="10003"/>
                  </a:ext>
                </a:extLst>
              </a:tr>
              <a:tr h="409869">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J-2 </a:t>
                      </a:r>
                      <a:r>
                        <a:rPr lang="en-US" sz="1400" kern="1200" dirty="0" err="1">
                          <a:effectLst/>
                          <a:latin typeface="Open Sans" panose="020B0606030504020204" pitchFamily="34" charset="0"/>
                          <a:ea typeface="Open Sans" panose="020B0606030504020204" pitchFamily="34" charset="0"/>
                          <a:cs typeface="Open Sans" panose="020B0606030504020204" pitchFamily="34" charset="0"/>
                        </a:rPr>
                        <a:t>Add’l</a:t>
                      </a:r>
                      <a:r>
                        <a:rPr lang="en-US" sz="1400" kern="1200" dirty="0">
                          <a:effectLst/>
                          <a:latin typeface="Open Sans" panose="020B0606030504020204" pitchFamily="34" charset="0"/>
                          <a:ea typeface="Open Sans" panose="020B0606030504020204" pitchFamily="34" charset="0"/>
                          <a:cs typeface="Open Sans" panose="020B0606030504020204" pitchFamily="34" charset="0"/>
                        </a:rPr>
                        <a:t> Year</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a:lnSpc>
                          <a:spcPct val="115000"/>
                        </a:lnSpc>
                      </a:pPr>
                      <a:endParaRPr lang="en-US" sz="140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40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$562</a:t>
                      </a:r>
                    </a:p>
                  </a:txBody>
                  <a:tcPr marL="56506" marR="56506" marT="28253" marB="28253"/>
                </a:tc>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ISO</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extLst>
                  <a:ext uri="{0D108BD9-81ED-4DB2-BD59-A6C34878D82A}">
                    <a16:rowId xmlns:a16="http://schemas.microsoft.com/office/drawing/2014/main" val="10004"/>
                  </a:ext>
                </a:extLst>
              </a:tr>
              <a:tr h="448505">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DS-2019 Reissue</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txBody>
                  <a:tcPr marL="56506" marR="56506" marT="28253" marB="28253"/>
                </a:tc>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$105</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ISO</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extLst>
                  <a:ext uri="{0D108BD9-81ED-4DB2-BD59-A6C34878D82A}">
                    <a16:rowId xmlns:a16="http://schemas.microsoft.com/office/drawing/2014/main" val="10005"/>
                  </a:ext>
                </a:extLst>
              </a:tr>
              <a:tr h="448505">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H-1B/TN/E-3 New</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txBody>
                  <a:tcPr marL="56506" marR="56506" marT="28253" marB="28253"/>
                </a:tc>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$562</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ISO</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extLst>
                  <a:ext uri="{0D108BD9-81ED-4DB2-BD59-A6C34878D82A}">
                    <a16:rowId xmlns:a16="http://schemas.microsoft.com/office/drawing/2014/main" val="10006"/>
                  </a:ext>
                </a:extLst>
              </a:tr>
              <a:tr h="489411">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H-1B/TN/E-3 extension</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txBody>
                  <a:tcPr marL="56506" marR="56506" marT="28253" marB="28253"/>
                </a:tc>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$562</a:t>
                      </a:r>
                    </a:p>
                  </a:txBody>
                  <a:tcPr marL="56506" marR="56506" marT="28253" marB="28253"/>
                </a:tc>
                <a:tc>
                  <a:txBody>
                    <a:bodyPr/>
                    <a:lstStyle/>
                    <a:p>
                      <a:pPr marL="0" marR="0">
                        <a:lnSpc>
                          <a:spcPct val="115000"/>
                        </a:lnSpc>
                        <a:spcBef>
                          <a:spcPts val="0"/>
                        </a:spcBef>
                        <a:spcAft>
                          <a:spcPts val="0"/>
                        </a:spcAft>
                      </a:pPr>
                      <a:r>
                        <a:rPr lang="en-US" sz="1400" kern="1200" dirty="0">
                          <a:effectLst/>
                          <a:latin typeface="Open Sans" panose="020B0606030504020204" pitchFamily="34" charset="0"/>
                          <a:ea typeface="Open Sans" panose="020B0606030504020204" pitchFamily="34" charset="0"/>
                          <a:cs typeface="Open Sans" panose="020B0606030504020204" pitchFamily="34" charset="0"/>
                        </a:rPr>
                        <a:t>ISO</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extLst>
                  <a:ext uri="{0D108BD9-81ED-4DB2-BD59-A6C34878D82A}">
                    <a16:rowId xmlns:a16="http://schemas.microsoft.com/office/drawing/2014/main" val="10007"/>
                  </a:ext>
                </a:extLst>
              </a:tr>
            </a:tbl>
          </a:graphicData>
        </a:graphic>
      </p:graphicFrame>
      <p:sp>
        <p:nvSpPr>
          <p:cNvPr id="2" name="TextBox 1">
            <a:extLst>
              <a:ext uri="{FF2B5EF4-FFF2-40B4-BE49-F238E27FC236}">
                <a16:creationId xmlns:a16="http://schemas.microsoft.com/office/drawing/2014/main" id="{934CE337-F89E-DE18-3E50-A86E9C7057FB}"/>
              </a:ext>
            </a:extLst>
          </p:cNvPr>
          <p:cNvSpPr txBox="1"/>
          <p:nvPr/>
        </p:nvSpPr>
        <p:spPr>
          <a:xfrm>
            <a:off x="854714" y="5965791"/>
            <a:ext cx="5511124" cy="400110"/>
          </a:xfrm>
          <a:prstGeom prst="rect">
            <a:avLst/>
          </a:prstGeom>
          <a:noFill/>
        </p:spPr>
        <p:txBody>
          <a:bodyPr wrap="none" rtlCol="0">
            <a:spAutoFit/>
          </a:bodyPr>
          <a:lstStyle/>
          <a:p>
            <a:r>
              <a:rPr lang="en-US" sz="2000" dirty="0">
                <a:latin typeface="Open Sans" panose="020B0606030504020204" pitchFamily="34" charset="0"/>
                <a:ea typeface="Open Sans" panose="020B0606030504020204" pitchFamily="34" charset="0"/>
                <a:cs typeface="Open Sans" panose="020B0606030504020204" pitchFamily="34" charset="0"/>
              </a:rPr>
              <a:t>See our </a:t>
            </a:r>
            <a:r>
              <a:rPr lang="en-US" sz="2000" dirty="0">
                <a:latin typeface="Open Sans" panose="020B0606030504020204" pitchFamily="34" charset="0"/>
                <a:ea typeface="Open Sans" panose="020B0606030504020204" pitchFamily="34" charset="0"/>
                <a:cs typeface="Open Sans" panose="020B0606030504020204" pitchFamily="34" charset="0"/>
                <a:hlinkClick r:id="rId3"/>
              </a:rPr>
              <a:t>Visa Fees </a:t>
            </a:r>
            <a:r>
              <a:rPr lang="en-US" sz="2000" dirty="0">
                <a:latin typeface="Open Sans" panose="020B0606030504020204" pitchFamily="34" charset="0"/>
                <a:ea typeface="Open Sans" panose="020B0606030504020204" pitchFamily="34" charset="0"/>
                <a:cs typeface="Open Sans" panose="020B0606030504020204" pitchFamily="34" charset="0"/>
              </a:rPr>
              <a:t>page for more information</a:t>
            </a:r>
          </a:p>
        </p:txBody>
      </p:sp>
    </p:spTree>
    <p:extLst>
      <p:ext uri="{BB962C8B-B14F-4D97-AF65-F5344CB8AC3E}">
        <p14:creationId xmlns:p14="http://schemas.microsoft.com/office/powerpoint/2010/main" val="19095092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7173E3-543F-96F9-B281-0C59020B7491}"/>
              </a:ext>
            </a:extLst>
          </p:cNvPr>
          <p:cNvSpPr>
            <a:spLocks noGrp="1"/>
          </p:cNvSpPr>
          <p:nvPr>
            <p:ph type="title"/>
          </p:nvPr>
        </p:nvSpPr>
        <p:spPr>
          <a:xfrm>
            <a:off x="780286" y="389211"/>
            <a:ext cx="10896280" cy="1325033"/>
          </a:xfrm>
        </p:spPr>
        <p:txBody>
          <a:bodyPr/>
          <a:lstStyle/>
          <a:p>
            <a:r>
              <a:rPr lang="en-US" dirty="0"/>
              <a:t>USCIS Fees </a:t>
            </a:r>
            <a:br>
              <a:rPr lang="en-US" dirty="0"/>
            </a:br>
            <a:r>
              <a:rPr lang="en-US" dirty="0"/>
              <a:t>(as of 05/22/2024)</a:t>
            </a:r>
          </a:p>
        </p:txBody>
      </p:sp>
      <p:graphicFrame>
        <p:nvGraphicFramePr>
          <p:cNvPr id="6" name="Table 5"/>
          <p:cNvGraphicFramePr>
            <a:graphicFrameLocks noGrp="1"/>
          </p:cNvGraphicFramePr>
          <p:nvPr>
            <p:extLst>
              <p:ext uri="{D42A27DB-BD31-4B8C-83A1-F6EECF244321}">
                <p14:modId xmlns:p14="http://schemas.microsoft.com/office/powerpoint/2010/main" val="7850477"/>
              </p:ext>
            </p:extLst>
          </p:nvPr>
        </p:nvGraphicFramePr>
        <p:xfrm>
          <a:off x="780286" y="2313861"/>
          <a:ext cx="10063670" cy="2987639"/>
        </p:xfrm>
        <a:graphic>
          <a:graphicData uri="http://schemas.openxmlformats.org/drawingml/2006/table">
            <a:tbl>
              <a:tblPr firstRow="1" bandRow="1">
                <a:tableStyleId>{5C22544A-7EE6-4342-B048-85BDC9FD1C3A}</a:tableStyleId>
              </a:tblPr>
              <a:tblGrid>
                <a:gridCol w="2439678">
                  <a:extLst>
                    <a:ext uri="{9D8B030D-6E8A-4147-A177-3AD203B41FA5}">
                      <a16:colId xmlns:a16="http://schemas.microsoft.com/office/drawing/2014/main" val="20000"/>
                    </a:ext>
                  </a:extLst>
                </a:gridCol>
                <a:gridCol w="3366284">
                  <a:extLst>
                    <a:ext uri="{9D8B030D-6E8A-4147-A177-3AD203B41FA5}">
                      <a16:colId xmlns:a16="http://schemas.microsoft.com/office/drawing/2014/main" val="20001"/>
                    </a:ext>
                  </a:extLst>
                </a:gridCol>
                <a:gridCol w="967661">
                  <a:extLst>
                    <a:ext uri="{9D8B030D-6E8A-4147-A177-3AD203B41FA5}">
                      <a16:colId xmlns:a16="http://schemas.microsoft.com/office/drawing/2014/main" val="20002"/>
                    </a:ext>
                  </a:extLst>
                </a:gridCol>
                <a:gridCol w="3290047">
                  <a:extLst>
                    <a:ext uri="{9D8B030D-6E8A-4147-A177-3AD203B41FA5}">
                      <a16:colId xmlns:a16="http://schemas.microsoft.com/office/drawing/2014/main" val="20003"/>
                    </a:ext>
                  </a:extLst>
                </a:gridCol>
              </a:tblGrid>
              <a:tr h="0">
                <a:tc>
                  <a:txBody>
                    <a:bodyPr/>
                    <a:lstStyle/>
                    <a:p>
                      <a:pPr marL="0" marR="0" algn="ctr">
                        <a:lnSpc>
                          <a:spcPct val="115000"/>
                        </a:lnSpc>
                        <a:spcBef>
                          <a:spcPts val="0"/>
                        </a:spcBef>
                        <a:spcAft>
                          <a:spcPts val="0"/>
                        </a:spcAft>
                      </a:pPr>
                      <a:r>
                        <a:rPr lang="en-US" sz="1500" kern="1200">
                          <a:effectLst/>
                          <a:latin typeface="Open Sans" panose="020B0606030504020204" pitchFamily="34" charset="0"/>
                          <a:ea typeface="Open Sans" panose="020B0606030504020204" pitchFamily="34" charset="0"/>
                          <a:cs typeface="Open Sans" panose="020B0606030504020204" pitchFamily="34" charset="0"/>
                        </a:rPr>
                        <a:t>Visa</a:t>
                      </a:r>
                      <a:endParaRPr lang="en-US" sz="7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gn="ctr">
                        <a:lnSpc>
                          <a:spcPct val="115000"/>
                        </a:lnSpc>
                        <a:spcBef>
                          <a:spcPts val="0"/>
                        </a:spcBef>
                        <a:spcAft>
                          <a:spcPts val="0"/>
                        </a:spcAft>
                      </a:pPr>
                      <a:r>
                        <a:rPr lang="en-US" sz="1500" kern="1200">
                          <a:effectLst/>
                          <a:latin typeface="Open Sans" panose="020B0606030504020204" pitchFamily="34" charset="0"/>
                          <a:ea typeface="Open Sans" panose="020B0606030504020204" pitchFamily="34" charset="0"/>
                          <a:cs typeface="Open Sans" panose="020B0606030504020204" pitchFamily="34" charset="0"/>
                        </a:rPr>
                        <a:t>Expense</a:t>
                      </a:r>
                      <a:endParaRPr lang="en-US" sz="7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gn="ctr">
                        <a:lnSpc>
                          <a:spcPct val="115000"/>
                        </a:lnSpc>
                        <a:spcBef>
                          <a:spcPts val="0"/>
                        </a:spcBef>
                        <a:spcAft>
                          <a:spcPts val="0"/>
                        </a:spcAft>
                      </a:pPr>
                      <a:r>
                        <a:rPr lang="en-US" sz="1500" kern="1200">
                          <a:effectLst/>
                          <a:latin typeface="Open Sans" panose="020B0606030504020204" pitchFamily="34" charset="0"/>
                          <a:ea typeface="Open Sans" panose="020B0606030504020204" pitchFamily="34" charset="0"/>
                          <a:cs typeface="Open Sans" panose="020B0606030504020204" pitchFamily="34" charset="0"/>
                        </a:rPr>
                        <a:t>Fee</a:t>
                      </a:r>
                      <a:endParaRPr lang="en-US" sz="7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gn="ctr">
                        <a:lnSpc>
                          <a:spcPct val="115000"/>
                        </a:lnSpc>
                        <a:spcBef>
                          <a:spcPts val="0"/>
                        </a:spcBef>
                        <a:spcAft>
                          <a:spcPts val="0"/>
                        </a:spcAft>
                      </a:pPr>
                      <a:r>
                        <a:rPr lang="en-US" sz="1500" kern="1200">
                          <a:effectLst/>
                          <a:latin typeface="Open Sans" panose="020B0606030504020204" pitchFamily="34" charset="0"/>
                          <a:ea typeface="Open Sans" panose="020B0606030504020204" pitchFamily="34" charset="0"/>
                          <a:cs typeface="Open Sans" panose="020B0606030504020204" pitchFamily="34" charset="0"/>
                        </a:rPr>
                        <a:t>Payable</a:t>
                      </a:r>
                      <a:endParaRPr lang="en-US" sz="7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extLst>
                  <a:ext uri="{0D108BD9-81ED-4DB2-BD59-A6C34878D82A}">
                    <a16:rowId xmlns:a16="http://schemas.microsoft.com/office/drawing/2014/main" val="10000"/>
                  </a:ext>
                </a:extLst>
              </a:tr>
              <a:tr h="342136">
                <a:tc>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H-1B</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I-129 Fee</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$460</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rowSpan="7">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US Department of Homeland Security</a:t>
                      </a:r>
                    </a:p>
                  </a:txBody>
                  <a:tcPr marL="56506" marR="56506" marT="28253" marB="28253"/>
                </a:tc>
                <a:extLst>
                  <a:ext uri="{0D108BD9-81ED-4DB2-BD59-A6C34878D82A}">
                    <a16:rowId xmlns:a16="http://schemas.microsoft.com/office/drawing/2014/main" val="10008"/>
                  </a:ext>
                </a:extLst>
              </a:tr>
              <a:tr h="342136">
                <a:tc>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H-1B</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Fraud Prevention Fee </a:t>
                      </a:r>
                      <a:br>
                        <a:rPr lang="en-US" sz="1600" kern="1200" dirty="0">
                          <a:effectLst/>
                          <a:latin typeface="Open Sans" panose="020B0606030504020204" pitchFamily="34" charset="0"/>
                          <a:ea typeface="Open Sans" panose="020B0606030504020204" pitchFamily="34" charset="0"/>
                          <a:cs typeface="Open Sans" panose="020B0606030504020204" pitchFamily="34" charset="0"/>
                        </a:rPr>
                      </a:br>
                      <a:r>
                        <a:rPr lang="en-US" sz="1600" kern="1200" dirty="0">
                          <a:effectLst/>
                          <a:latin typeface="Open Sans" panose="020B0606030504020204" pitchFamily="34" charset="0"/>
                          <a:ea typeface="Open Sans" panose="020B0606030504020204" pitchFamily="34" charset="0"/>
                          <a:cs typeface="Open Sans" panose="020B0606030504020204" pitchFamily="34" charset="0"/>
                        </a:rPr>
                        <a:t>(new app or transfer)</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$500</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vMerge="1">
                  <a:txBody>
                    <a:bodyPr/>
                    <a:lstStyle/>
                    <a:p>
                      <a:endParaRPr/>
                    </a:p>
                  </a:txBody>
                  <a:tcPr marL="56506" marR="56506" marT="28253" marB="28253"/>
                </a:tc>
                <a:extLst>
                  <a:ext uri="{0D108BD9-81ED-4DB2-BD59-A6C34878D82A}">
                    <a16:rowId xmlns:a16="http://schemas.microsoft.com/office/drawing/2014/main" val="10009"/>
                  </a:ext>
                </a:extLst>
              </a:tr>
              <a:tr h="374387">
                <a:tc>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H-1B/TN/E-3</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Premium Processing</a:t>
                      </a:r>
                      <a:r>
                        <a:rPr lang="en-US" sz="1600" dirty="0">
                          <a:effectLst/>
                          <a:latin typeface="Open Sans" panose="020B0606030504020204" pitchFamily="34" charset="0"/>
                          <a:ea typeface="Open Sans" panose="020B0606030504020204" pitchFamily="34" charset="0"/>
                          <a:cs typeface="Open Sans" panose="020B0606030504020204" pitchFamily="34" charset="0"/>
                        </a:rPr>
                        <a:t> </a:t>
                      </a:r>
                      <a:r>
                        <a:rPr lang="en-US" sz="1600" kern="1200" dirty="0">
                          <a:effectLst/>
                          <a:latin typeface="Open Sans" panose="020B0606030504020204" pitchFamily="34" charset="0"/>
                          <a:ea typeface="Open Sans" panose="020B0606030504020204" pitchFamily="34" charset="0"/>
                          <a:cs typeface="Open Sans" panose="020B0606030504020204" pitchFamily="34" charset="0"/>
                        </a:rPr>
                        <a:t>(optional)</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$2,805</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vMerge="1">
                  <a:txBody>
                    <a:bodyPr/>
                    <a:lstStyle/>
                    <a:p>
                      <a:endParaRPr/>
                    </a:p>
                  </a:txBody>
                  <a:tcPr marL="56506" marR="56506" marT="28253" marB="28253"/>
                </a:tc>
                <a:extLst>
                  <a:ext uri="{0D108BD9-81ED-4DB2-BD59-A6C34878D82A}">
                    <a16:rowId xmlns:a16="http://schemas.microsoft.com/office/drawing/2014/main" val="10010"/>
                  </a:ext>
                </a:extLst>
              </a:tr>
              <a:tr h="342136">
                <a:tc>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H-4/TD/E-3S</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600" kern="1200">
                          <a:effectLst/>
                          <a:latin typeface="Open Sans" panose="020B0606030504020204" pitchFamily="34" charset="0"/>
                          <a:ea typeface="Open Sans" panose="020B0606030504020204" pitchFamily="34" charset="0"/>
                          <a:cs typeface="Open Sans" panose="020B0606030504020204" pitchFamily="34" charset="0"/>
                        </a:rPr>
                        <a:t>I-539 Dependent Filing</a:t>
                      </a:r>
                      <a:endParaRPr lang="en-US" sz="160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a:lnSpc>
                          <a:spcPct val="115000"/>
                        </a:lnSpc>
                        <a:spcBef>
                          <a:spcPts val="0"/>
                        </a:spcBef>
                        <a:spcAft>
                          <a:spcPts val="0"/>
                        </a:spcAft>
                      </a:pPr>
                      <a:r>
                        <a:rPr lang="en-US" sz="1600" kern="1200" dirty="0">
                          <a:effectLst/>
                          <a:latin typeface="Open Sans" panose="020B0606030504020204" pitchFamily="34" charset="0"/>
                          <a:ea typeface="Open Sans" panose="020B0606030504020204" pitchFamily="34" charset="0"/>
                          <a:cs typeface="Open Sans" panose="020B0606030504020204" pitchFamily="34" charset="0"/>
                        </a:rPr>
                        <a:t>$470</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vMerge="1">
                  <a:txBody>
                    <a:bodyPr/>
                    <a:lstStyle/>
                    <a:p>
                      <a:endParaRPr/>
                    </a:p>
                  </a:txBody>
                  <a:tcPr marL="56506" marR="56506" marT="28253" marB="28253"/>
                </a:tc>
                <a:extLst>
                  <a:ext uri="{0D108BD9-81ED-4DB2-BD59-A6C34878D82A}">
                    <a16:rowId xmlns:a16="http://schemas.microsoft.com/office/drawing/2014/main" val="10011"/>
                  </a:ext>
                </a:extLst>
              </a:tr>
              <a:tr h="342136">
                <a:tc>
                  <a:txBody>
                    <a:bodyPr/>
                    <a:lstStyle/>
                    <a:p>
                      <a:pPr marL="0" marR="0">
                        <a:lnSpc>
                          <a:spcPct val="115000"/>
                        </a:lnSpc>
                        <a:spcBef>
                          <a:spcPts val="0"/>
                        </a:spcBef>
                        <a:spcAft>
                          <a:spcPts val="0"/>
                        </a:spcAft>
                      </a:pPr>
                      <a:r>
                        <a:rPr lang="en-US" sz="160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TN/E-3</a:t>
                      </a:r>
                      <a:endParaRPr lang="en-US" sz="1600" dirty="0">
                        <a:effectLst/>
                        <a:latin typeface="Open Sans" panose="020B0606030504020204" pitchFamily="34" charset="0"/>
                        <a:ea typeface="Open Sans" panose="020B0606030504020204" pitchFamily="34" charset="0"/>
                        <a:cs typeface="Open Sans" panose="020B0606030504020204" pitchFamily="34" charset="0"/>
                      </a:endParaRPr>
                    </a:p>
                  </a:txBody>
                  <a:tcPr marL="56506" marR="56506" marT="28253" marB="28253"/>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60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I-129 Fee</a:t>
                      </a:r>
                    </a:p>
                  </a:txBody>
                  <a:tcPr marL="56506" marR="56506" marT="28253" marB="28253"/>
                </a:tc>
                <a:tc>
                  <a:txBody>
                    <a:bodyPr/>
                    <a:lstStyle/>
                    <a:p>
                      <a:pPr marL="0" marR="0">
                        <a:lnSpc>
                          <a:spcPct val="115000"/>
                        </a:lnSpc>
                        <a:spcBef>
                          <a:spcPts val="0"/>
                        </a:spcBef>
                        <a:spcAft>
                          <a:spcPts val="0"/>
                        </a:spcAft>
                      </a:pPr>
                      <a:r>
                        <a:rPr lang="en-US" sz="1600" dirty="0">
                          <a:effectLst/>
                          <a:latin typeface="Open Sans" panose="020B0606030504020204" pitchFamily="34" charset="0"/>
                          <a:ea typeface="Open Sans" panose="020B0606030504020204" pitchFamily="34" charset="0"/>
                          <a:cs typeface="Open Sans" panose="020B0606030504020204" pitchFamily="34" charset="0"/>
                        </a:rPr>
                        <a:t>$510</a:t>
                      </a:r>
                    </a:p>
                  </a:txBody>
                  <a:tcPr marL="56506" marR="56506" marT="28253" marB="28253"/>
                </a:tc>
                <a:tc vMerge="1">
                  <a:txBody>
                    <a:bodyPr/>
                    <a:lstStyle/>
                    <a:p>
                      <a:endParaRPr/>
                    </a:p>
                  </a:txBody>
                  <a:tcPr marL="56506" marR="56506" marT="28253" marB="28253"/>
                </a:tc>
                <a:extLst>
                  <a:ext uri="{0D108BD9-81ED-4DB2-BD59-A6C34878D82A}">
                    <a16:rowId xmlns:a16="http://schemas.microsoft.com/office/drawing/2014/main" val="4095328020"/>
                  </a:ext>
                </a:extLst>
              </a:tr>
              <a:tr h="342136">
                <a:tc>
                  <a:txBody>
                    <a:bodyPr/>
                    <a:lstStyle/>
                    <a:p>
                      <a:pPr marL="0" marR="0">
                        <a:lnSpc>
                          <a:spcPct val="115000"/>
                        </a:lnSpc>
                        <a:spcBef>
                          <a:spcPts val="0"/>
                        </a:spcBef>
                        <a:spcAft>
                          <a:spcPts val="0"/>
                        </a:spcAft>
                      </a:pPr>
                      <a:r>
                        <a:rPr lang="en-US" sz="1600" dirty="0">
                          <a:effectLst/>
                          <a:latin typeface="Open Sans" panose="020B0606030504020204" pitchFamily="34" charset="0"/>
                          <a:ea typeface="Open Sans" panose="020B0606030504020204" pitchFamily="34" charset="0"/>
                          <a:cs typeface="Open Sans" panose="020B0606030504020204" pitchFamily="34" charset="0"/>
                        </a:rPr>
                        <a:t>O-1</a:t>
                      </a:r>
                    </a:p>
                  </a:txBody>
                  <a:tcPr marL="56506" marR="56506" marT="28253" marB="28253"/>
                </a:tc>
                <a:tc>
                  <a:txBody>
                    <a:bodyPr/>
                    <a:lstStyle/>
                    <a:p>
                      <a:pPr marL="0" marR="0">
                        <a:lnSpc>
                          <a:spcPct val="115000"/>
                        </a:lnSpc>
                        <a:spcBef>
                          <a:spcPts val="0"/>
                        </a:spcBef>
                        <a:spcAft>
                          <a:spcPts val="0"/>
                        </a:spcAft>
                      </a:pPr>
                      <a:r>
                        <a:rPr lang="en-US" sz="1600" dirty="0">
                          <a:effectLst/>
                          <a:latin typeface="Open Sans" panose="020B0606030504020204" pitchFamily="34" charset="0"/>
                          <a:ea typeface="Open Sans" panose="020B0606030504020204" pitchFamily="34" charset="0"/>
                          <a:cs typeface="Open Sans" panose="020B0606030504020204" pitchFamily="34" charset="0"/>
                        </a:rPr>
                        <a:t>I-129 Fee</a:t>
                      </a:r>
                    </a:p>
                  </a:txBody>
                  <a:tcPr marL="56506" marR="56506" marT="28253" marB="28253"/>
                </a:tc>
                <a:tc>
                  <a:txBody>
                    <a:bodyPr/>
                    <a:lstStyle/>
                    <a:p>
                      <a:pPr marL="0" marR="0">
                        <a:lnSpc>
                          <a:spcPct val="115000"/>
                        </a:lnSpc>
                        <a:spcBef>
                          <a:spcPts val="0"/>
                        </a:spcBef>
                        <a:spcAft>
                          <a:spcPts val="0"/>
                        </a:spcAft>
                      </a:pPr>
                      <a:r>
                        <a:rPr lang="en-US" sz="1600" dirty="0">
                          <a:effectLst/>
                          <a:latin typeface="Open Sans" panose="020B0606030504020204" pitchFamily="34" charset="0"/>
                          <a:ea typeface="Open Sans" panose="020B0606030504020204" pitchFamily="34" charset="0"/>
                          <a:cs typeface="Open Sans" panose="020B0606030504020204" pitchFamily="34" charset="0"/>
                        </a:rPr>
                        <a:t>$530</a:t>
                      </a:r>
                    </a:p>
                  </a:txBody>
                  <a:tcPr marL="56506" marR="56506" marT="28253" marB="28253"/>
                </a:tc>
                <a:tc vMerge="1">
                  <a:txBody>
                    <a:bodyPr/>
                    <a:lstStyle/>
                    <a:p>
                      <a:endParaRPr/>
                    </a:p>
                  </a:txBody>
                  <a:tcPr marL="56506" marR="56506" marT="28253" marB="28253"/>
                </a:tc>
                <a:extLst>
                  <a:ext uri="{0D108BD9-81ED-4DB2-BD59-A6C34878D82A}">
                    <a16:rowId xmlns:a16="http://schemas.microsoft.com/office/drawing/2014/main" val="3605392618"/>
                  </a:ext>
                </a:extLst>
              </a:tr>
              <a:tr h="342136">
                <a:tc>
                  <a:txBody>
                    <a:bodyPr/>
                    <a:lstStyle/>
                    <a:p>
                      <a:pPr marL="0" marR="0">
                        <a:lnSpc>
                          <a:spcPct val="115000"/>
                        </a:lnSpc>
                        <a:spcBef>
                          <a:spcPts val="0"/>
                        </a:spcBef>
                        <a:spcAft>
                          <a:spcPts val="0"/>
                        </a:spcAft>
                      </a:pPr>
                      <a:r>
                        <a:rPr lang="en-US" sz="1600" dirty="0">
                          <a:effectLst/>
                          <a:latin typeface="Open Sans" panose="020B0606030504020204" pitchFamily="34" charset="0"/>
                          <a:ea typeface="Open Sans" panose="020B0606030504020204" pitchFamily="34" charset="0"/>
                          <a:cs typeface="Open Sans" panose="020B0606030504020204" pitchFamily="34" charset="0"/>
                        </a:rPr>
                        <a:t>Permanent residence</a:t>
                      </a:r>
                    </a:p>
                  </a:txBody>
                  <a:tcPr marL="56506" marR="56506" marT="28253" marB="28253"/>
                </a:tc>
                <a:tc>
                  <a:txBody>
                    <a:bodyPr/>
                    <a:lstStyle/>
                    <a:p>
                      <a:pPr marL="0" marR="0">
                        <a:lnSpc>
                          <a:spcPct val="115000"/>
                        </a:lnSpc>
                        <a:spcBef>
                          <a:spcPts val="0"/>
                        </a:spcBef>
                        <a:spcAft>
                          <a:spcPts val="0"/>
                        </a:spcAft>
                      </a:pPr>
                      <a:r>
                        <a:rPr lang="en-US" sz="1600" dirty="0">
                          <a:effectLst/>
                          <a:latin typeface="Open Sans" panose="020B0606030504020204" pitchFamily="34" charset="0"/>
                          <a:ea typeface="Open Sans" panose="020B0606030504020204" pitchFamily="34" charset="0"/>
                          <a:cs typeface="Open Sans" panose="020B0606030504020204" pitchFamily="34" charset="0"/>
                        </a:rPr>
                        <a:t>I-140 Immigrant Petition</a:t>
                      </a:r>
                    </a:p>
                  </a:txBody>
                  <a:tcPr marL="56506" marR="56506" marT="28253" marB="28253"/>
                </a:tc>
                <a:tc>
                  <a:txBody>
                    <a:bodyPr/>
                    <a:lstStyle/>
                    <a:p>
                      <a:pPr marL="0" marR="0">
                        <a:lnSpc>
                          <a:spcPct val="115000"/>
                        </a:lnSpc>
                        <a:spcBef>
                          <a:spcPts val="0"/>
                        </a:spcBef>
                        <a:spcAft>
                          <a:spcPts val="0"/>
                        </a:spcAft>
                      </a:pPr>
                      <a:r>
                        <a:rPr lang="en-US" sz="1600" dirty="0">
                          <a:effectLst/>
                          <a:latin typeface="Open Sans" panose="020B0606030504020204" pitchFamily="34" charset="0"/>
                          <a:ea typeface="Open Sans" panose="020B0606030504020204" pitchFamily="34" charset="0"/>
                          <a:cs typeface="Open Sans" panose="020B0606030504020204" pitchFamily="34" charset="0"/>
                        </a:rPr>
                        <a:t>$715</a:t>
                      </a:r>
                    </a:p>
                  </a:txBody>
                  <a:tcPr marL="56506" marR="56506" marT="28253" marB="28253"/>
                </a:tc>
                <a:tc vMerge="1">
                  <a:txBody>
                    <a:bodyPr/>
                    <a:lstStyle/>
                    <a:p>
                      <a:endParaRPr dirty="0"/>
                    </a:p>
                  </a:txBody>
                  <a:tcPr marL="56506" marR="56506" marT="28253" marB="28253"/>
                </a:tc>
                <a:extLst>
                  <a:ext uri="{0D108BD9-81ED-4DB2-BD59-A6C34878D82A}">
                    <a16:rowId xmlns:a16="http://schemas.microsoft.com/office/drawing/2014/main" val="1869602101"/>
                  </a:ext>
                </a:extLst>
              </a:tr>
            </a:tbl>
          </a:graphicData>
        </a:graphic>
      </p:graphicFrame>
      <p:sp>
        <p:nvSpPr>
          <p:cNvPr id="2" name="TextBox 1">
            <a:extLst>
              <a:ext uri="{FF2B5EF4-FFF2-40B4-BE49-F238E27FC236}">
                <a16:creationId xmlns:a16="http://schemas.microsoft.com/office/drawing/2014/main" id="{48112AFA-1123-7A04-DD63-4C01A5765C25}"/>
              </a:ext>
            </a:extLst>
          </p:cNvPr>
          <p:cNvSpPr txBox="1"/>
          <p:nvPr/>
        </p:nvSpPr>
        <p:spPr>
          <a:xfrm>
            <a:off x="861101" y="5964912"/>
            <a:ext cx="5511124" cy="400110"/>
          </a:xfrm>
          <a:prstGeom prst="rect">
            <a:avLst/>
          </a:prstGeom>
          <a:noFill/>
        </p:spPr>
        <p:txBody>
          <a:bodyPr wrap="none" rtlCol="0">
            <a:spAutoFit/>
          </a:bodyPr>
          <a:lstStyle/>
          <a:p>
            <a:r>
              <a:rPr lang="en-US" sz="2000" dirty="0">
                <a:latin typeface="Open Sans" panose="020B0606030504020204" pitchFamily="34" charset="0"/>
                <a:ea typeface="Open Sans" panose="020B0606030504020204" pitchFamily="34" charset="0"/>
                <a:cs typeface="Open Sans" panose="020B0606030504020204" pitchFamily="34" charset="0"/>
              </a:rPr>
              <a:t>See our </a:t>
            </a:r>
            <a:r>
              <a:rPr lang="en-US" sz="2000" dirty="0">
                <a:latin typeface="Open Sans" panose="020B0606030504020204" pitchFamily="34" charset="0"/>
                <a:ea typeface="Open Sans" panose="020B0606030504020204" pitchFamily="34" charset="0"/>
                <a:cs typeface="Open Sans" panose="020B0606030504020204" pitchFamily="34" charset="0"/>
                <a:hlinkClick r:id="rId3"/>
              </a:rPr>
              <a:t>Visa Fees </a:t>
            </a:r>
            <a:r>
              <a:rPr lang="en-US" sz="2000" dirty="0">
                <a:latin typeface="Open Sans" panose="020B0606030504020204" pitchFamily="34" charset="0"/>
                <a:ea typeface="Open Sans" panose="020B0606030504020204" pitchFamily="34" charset="0"/>
                <a:cs typeface="Open Sans" panose="020B0606030504020204" pitchFamily="34" charset="0"/>
              </a:rPr>
              <a:t>page for more information</a:t>
            </a:r>
          </a:p>
        </p:txBody>
      </p:sp>
    </p:spTree>
    <p:extLst>
      <p:ext uri="{BB962C8B-B14F-4D97-AF65-F5344CB8AC3E}">
        <p14:creationId xmlns:p14="http://schemas.microsoft.com/office/powerpoint/2010/main" val="2563957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J-1 Visas</a:t>
            </a:r>
          </a:p>
        </p:txBody>
      </p:sp>
    </p:spTree>
    <p:extLst>
      <p:ext uri="{BB962C8B-B14F-4D97-AF65-F5344CB8AC3E}">
        <p14:creationId xmlns:p14="http://schemas.microsoft.com/office/powerpoint/2010/main" val="13385284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J-1 &amp; H-1B Resources</a:t>
            </a:r>
          </a:p>
        </p:txBody>
      </p:sp>
      <p:sp>
        <p:nvSpPr>
          <p:cNvPr id="4" name="Content Placeholder 3"/>
          <p:cNvSpPr>
            <a:spLocks noGrp="1"/>
          </p:cNvSpPr>
          <p:nvPr>
            <p:ph sz="half" idx="4294967295"/>
          </p:nvPr>
        </p:nvSpPr>
        <p:spPr>
          <a:xfrm>
            <a:off x="776177" y="2003241"/>
            <a:ext cx="5121275" cy="4513262"/>
          </a:xfrm>
          <a:prstGeom prst="rect">
            <a:avLst/>
          </a:prstGeom>
        </p:spPr>
        <p:txBody>
          <a:bodyPr vert="horz" lIns="0" tIns="45720" rIns="0" bIns="45720" rtlCol="0" anchor="t">
            <a:noAutofit/>
          </a:bodyPr>
          <a:lstStyle/>
          <a:p>
            <a:pPr marL="0" indent="0">
              <a:buNone/>
            </a:pPr>
            <a:r>
              <a:rPr lang="en-US" sz="2400" b="1" dirty="0">
                <a:latin typeface="Open Sans"/>
                <a:ea typeface="Open Sans"/>
                <a:cs typeface="Open Sans"/>
              </a:rPr>
              <a:t>J-1 Resources</a:t>
            </a: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3">
                  <a:extLst>
                    <a:ext uri="{A12FA001-AC4F-418D-AE19-62706E023703}">
                      <ahyp:hlinkClr xmlns:ahyp="http://schemas.microsoft.com/office/drawing/2018/hyperlinkcolor" val="tx"/>
                    </a:ext>
                  </a:extLst>
                </a:hlinkClick>
              </a:rPr>
              <a:t>How to Sponsor a J-1 Visa</a:t>
            </a:r>
            <a:endParaRPr lang="en-US" sz="2200" dirty="0">
              <a:latin typeface="Open Sans" panose="020B0606030504020204" pitchFamily="34"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endParaRP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5">
                  <a:extLst>
                    <a:ext uri="{A12FA001-AC4F-418D-AE19-62706E023703}">
                      <ahyp:hlinkClr xmlns:ahyp="http://schemas.microsoft.com/office/drawing/2018/hyperlinkcolor" val="tx"/>
                    </a:ext>
                  </a:extLst>
                </a:hlinkClick>
              </a:rPr>
              <a:t>J-1 Visa Intake Form</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J-1 Checklist</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7">
                  <a:extLst>
                    <a:ext uri="{A12FA001-AC4F-418D-AE19-62706E023703}">
                      <ahyp:hlinkClr xmlns:ahyp="http://schemas.microsoft.com/office/drawing/2018/hyperlinkcolor" val="tx"/>
                    </a:ext>
                  </a:extLst>
                </a:hlinkClick>
              </a:rPr>
              <a:t>J Visa Request Form</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8">
                  <a:extLst>
                    <a:ext uri="{A12FA001-AC4F-418D-AE19-62706E023703}">
                      <ahyp:hlinkClr xmlns:ahyp="http://schemas.microsoft.com/office/drawing/2018/hyperlinkcolor" val="tx"/>
                    </a:ext>
                  </a:extLst>
                </a:hlinkClick>
              </a:rPr>
              <a:t>J-1 Amendment Form</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9">
                  <a:extLst>
                    <a:ext uri="{A12FA001-AC4F-418D-AE19-62706E023703}">
                      <ahyp:hlinkClr xmlns:ahyp="http://schemas.microsoft.com/office/drawing/2018/hyperlinkcolor" val="tx"/>
                    </a:ext>
                  </a:extLst>
                </a:hlinkClick>
              </a:rPr>
              <a:t>J-1 Check-In Information</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10">
                  <a:extLst>
                    <a:ext uri="{A12FA001-AC4F-418D-AE19-62706E023703}">
                      <ahyp:hlinkClr xmlns:ahyp="http://schemas.microsoft.com/office/drawing/2018/hyperlinkcolor" val="tx"/>
                    </a:ext>
                  </a:extLst>
                </a:hlinkClick>
              </a:rPr>
              <a:t>Statement of Compliance for Insurance</a:t>
            </a:r>
            <a:endParaRPr lang="en-US" sz="2200" dirty="0">
              <a:latin typeface="Open Sans" panose="020B0606030504020204" pitchFamily="34" charset="0"/>
              <a:ea typeface="Open Sans" panose="020B0606030504020204" pitchFamily="34" charset="0"/>
              <a:cs typeface="Open Sans" panose="020B0606030504020204" pitchFamily="34" charset="0"/>
              <a:hlinkClick r:id="rId11">
                <a:extLst>
                  <a:ext uri="{A12FA001-AC4F-418D-AE19-62706E023703}">
                    <ahyp:hlinkClr xmlns:ahyp="http://schemas.microsoft.com/office/drawing/2018/hyperlinkcolor" val="tx"/>
                  </a:ext>
                </a:extLst>
              </a:hlinkClick>
            </a:endParaRP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12">
                  <a:extLst>
                    <a:ext uri="{A12FA001-AC4F-418D-AE19-62706E023703}">
                      <ahyp:hlinkClr xmlns:ahyp="http://schemas.microsoft.com/office/drawing/2018/hyperlinkcolor" val="tx"/>
                    </a:ext>
                  </a:extLst>
                </a:hlinkClick>
              </a:rPr>
              <a:t>Out of Country Request Form</a:t>
            </a: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13">
                  <a:extLst>
                    <a:ext uri="{A12FA001-AC4F-418D-AE19-62706E023703}">
                      <ahyp:hlinkClr xmlns:ahyp="http://schemas.microsoft.com/office/drawing/2018/hyperlinkcolor" val="tx"/>
                    </a:ext>
                  </a:extLst>
                </a:hlinkClick>
              </a:rPr>
              <a:t>Add J-2 Dependent Form</a:t>
            </a:r>
            <a:endParaRPr lang="en-US"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Content Placeholder 4"/>
          <p:cNvSpPr>
            <a:spLocks noGrp="1"/>
          </p:cNvSpPr>
          <p:nvPr>
            <p:ph sz="half" idx="4294967295"/>
          </p:nvPr>
        </p:nvSpPr>
        <p:spPr>
          <a:xfrm>
            <a:off x="6149126" y="2003241"/>
            <a:ext cx="5360987" cy="4595812"/>
          </a:xfrm>
          <a:prstGeom prst="rect">
            <a:avLst/>
          </a:prstGeom>
        </p:spPr>
        <p:txBody>
          <a:bodyPr>
            <a:normAutofit/>
          </a:bodyPr>
          <a:lstStyle/>
          <a:p>
            <a:pPr marL="0" indent="0">
              <a:lnSpc>
                <a:spcPct val="90000"/>
              </a:lnSpc>
              <a:buNone/>
            </a:pPr>
            <a:r>
              <a:rPr lang="en-US" sz="2400" b="1" dirty="0">
                <a:latin typeface="Open Sans"/>
                <a:ea typeface="Open Sans"/>
                <a:cs typeface="Open Sans"/>
              </a:rPr>
              <a:t>H-1B Resources</a:t>
            </a: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14"/>
              </a:rPr>
              <a:t>How to Sponsor an H-1B Temporary Worker</a:t>
            </a:r>
          </a:p>
          <a:p>
            <a:pPr>
              <a:buFont typeface="Open Sans" panose="020B0606030504020204" pitchFamily="34" charset="0"/>
              <a:buChar char="–"/>
            </a:pPr>
            <a:r>
              <a:rPr lang="en-US" sz="2200" u="sng" dirty="0">
                <a:latin typeface="Open Sans" panose="020B0606030504020204" pitchFamily="34" charset="0"/>
                <a:ea typeface="Open Sans" panose="020B0606030504020204" pitchFamily="34" charset="0"/>
                <a:cs typeface="Open Sans" panose="020B0606030504020204" pitchFamily="34" charset="0"/>
                <a:hlinkClick r:id="rId15"/>
              </a:rPr>
              <a:t>H-1B/E3/TN Visa Intake Form</a:t>
            </a:r>
            <a:endParaRPr lang="en-US" sz="2200" u="sng" dirty="0">
              <a:latin typeface="Open Sans" panose="020B0606030504020204" pitchFamily="34" charset="0"/>
              <a:ea typeface="Open Sans" panose="020B0606030504020204" pitchFamily="34" charset="0"/>
              <a:cs typeface="Open Sans" panose="020B0606030504020204" pitchFamily="34" charset="0"/>
            </a:endParaRP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16"/>
              </a:rPr>
              <a:t>H-1B Checklist</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17"/>
              </a:rPr>
              <a:t>H Visa Request Form</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18"/>
              </a:rPr>
              <a:t>USCIS Employer Letter Template</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rPr>
              <a:t>Postdoctoral Scholar Letter Templates:</a:t>
            </a:r>
            <a:endParaRPr lang="en-US" sz="2200" dirty="0">
              <a:latin typeface="Open Sans" panose="020B0606030504020204" pitchFamily="34" charset="0"/>
              <a:ea typeface="Open Sans" panose="020B0606030504020204" pitchFamily="34" charset="0"/>
              <a:cs typeface="Open Sans" panose="020B0606030504020204" pitchFamily="34" charset="0"/>
              <a:hlinkClick r:id="rId19"/>
            </a:endParaRPr>
          </a:p>
          <a:p>
            <a:pPr lvl="2">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19"/>
              </a:rPr>
              <a:t>New hire offer letter</a:t>
            </a:r>
            <a:r>
              <a:rPr lang="en-US" sz="2200" dirty="0">
                <a:latin typeface="Open Sans" panose="020B0606030504020204" pitchFamily="34" charset="0"/>
                <a:ea typeface="Open Sans" panose="020B0606030504020204" pitchFamily="34" charset="0"/>
                <a:cs typeface="Open Sans" panose="020B0606030504020204" pitchFamily="34" charset="0"/>
              </a:rPr>
              <a:t> </a:t>
            </a:r>
          </a:p>
          <a:p>
            <a:pPr lvl="2">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20"/>
              </a:rPr>
              <a:t>Reappointment letter</a:t>
            </a:r>
            <a:r>
              <a:rPr lang="en-US" sz="2200" dirty="0">
                <a:latin typeface="Open Sans" panose="020B0606030504020204" pitchFamily="34" charset="0"/>
                <a:ea typeface="Open Sans" panose="020B0606030504020204" pitchFamily="34" charset="0"/>
                <a:cs typeface="Open Sans" panose="020B0606030504020204" pitchFamily="34" charset="0"/>
              </a:rPr>
              <a:t> </a:t>
            </a:r>
          </a:p>
        </p:txBody>
      </p:sp>
    </p:spTree>
    <p:extLst>
      <p:ext uri="{BB962C8B-B14F-4D97-AF65-F5344CB8AC3E}">
        <p14:creationId xmlns:p14="http://schemas.microsoft.com/office/powerpoint/2010/main" val="22227529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Administrative Resources</a:t>
            </a:r>
          </a:p>
        </p:txBody>
      </p:sp>
      <p:sp>
        <p:nvSpPr>
          <p:cNvPr id="4" name="Content Placeholder 3"/>
          <p:cNvSpPr>
            <a:spLocks noGrp="1"/>
          </p:cNvSpPr>
          <p:nvPr>
            <p:ph sz="half" idx="4294967295"/>
          </p:nvPr>
        </p:nvSpPr>
        <p:spPr>
          <a:xfrm>
            <a:off x="818707" y="2537379"/>
            <a:ext cx="4938713" cy="3714565"/>
          </a:xfrm>
          <a:prstGeom prst="rect">
            <a:avLst/>
          </a:prstGeom>
        </p:spPr>
        <p:txBody>
          <a:bodyPr>
            <a:noAutofit/>
          </a:bodyPr>
          <a:lstStyle/>
          <a:p>
            <a:pPr>
              <a:spcAft>
                <a:spcPts val="0"/>
              </a:spcAft>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3">
                  <a:extLst>
                    <a:ext uri="{A12FA001-AC4F-418D-AE19-62706E023703}">
                      <ahyp:hlinkClr xmlns:ahyp="http://schemas.microsoft.com/office/drawing/2018/hyperlinkcolor" val="tx"/>
                    </a:ext>
                  </a:extLst>
                </a:hlinkClick>
              </a:rPr>
              <a:t>Visa Guidance for Unit Administrators</a:t>
            </a:r>
            <a:endParaRPr lang="en-US" sz="2200" dirty="0">
              <a:latin typeface="Open Sans" panose="020B0606030504020204" pitchFamily="34"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endParaRPr>
          </a:p>
          <a:p>
            <a:pPr>
              <a:spcAft>
                <a:spcPts val="0"/>
              </a:spcAft>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Visa Request Launch Page</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spcAft>
                <a:spcPts val="0"/>
              </a:spcAft>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5">
                  <a:extLst>
                    <a:ext uri="{A12FA001-AC4F-418D-AE19-62706E023703}">
                      <ahyp:hlinkClr xmlns:ahyp="http://schemas.microsoft.com/office/drawing/2018/hyperlinkcolor" val="tx"/>
                    </a:ext>
                  </a:extLst>
                </a:hlinkClick>
              </a:rPr>
              <a:t>Academic Titles and Ranks</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spcAft>
                <a:spcPts val="0"/>
              </a:spcAft>
              <a:buFont typeface="Open Sans" panose="020B0606030504020204" pitchFamily="34" charset="0"/>
              <a:buChar char="–"/>
            </a:pPr>
            <a:r>
              <a:rPr lang="en-US" sz="2200" dirty="0" err="1">
                <a:latin typeface="Open Sans" panose="020B0606030504020204" pitchFamily="34"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eDigest</a:t>
            </a:r>
            <a:r>
              <a:rPr lang="en-US" sz="2200" dirty="0">
                <a:latin typeface="Open Sans" panose="020B0606030504020204" pitchFamily="34"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 Archive</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spcAft>
                <a:spcPts val="0"/>
              </a:spcAft>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7">
                  <a:extLst>
                    <a:ext uri="{A12FA001-AC4F-418D-AE19-62706E023703}">
                      <ahyp:hlinkClr xmlns:ahyp="http://schemas.microsoft.com/office/drawing/2018/hyperlinkcolor" val="tx"/>
                    </a:ext>
                  </a:extLst>
                </a:hlinkClick>
              </a:rPr>
              <a:t>Training and Administrators Forum Archive</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spcAft>
                <a:spcPts val="0"/>
              </a:spcAft>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8">
                  <a:extLst>
                    <a:ext uri="{A12FA001-AC4F-418D-AE19-62706E023703}">
                      <ahyp:hlinkClr xmlns:ahyp="http://schemas.microsoft.com/office/drawing/2018/hyperlinkcolor" val="tx"/>
                    </a:ext>
                  </a:extLst>
                </a:hlinkClick>
              </a:rPr>
              <a:t>Visa Fees </a:t>
            </a:r>
            <a:endParaRPr lang="en-US"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Content Placeholder 4"/>
          <p:cNvSpPr>
            <a:spLocks noGrp="1"/>
          </p:cNvSpPr>
          <p:nvPr>
            <p:ph sz="half" idx="4294967295"/>
          </p:nvPr>
        </p:nvSpPr>
        <p:spPr>
          <a:xfrm>
            <a:off x="6300677" y="2133342"/>
            <a:ext cx="5295900" cy="4022725"/>
          </a:xfrm>
          <a:prstGeom prst="rect">
            <a:avLst/>
          </a:prstGeom>
        </p:spPr>
        <p:txBody>
          <a:bodyPr>
            <a:noAutofit/>
          </a:bodyPr>
          <a:lstStyle/>
          <a:p>
            <a:pPr marL="0" indent="0" fontAlgn="base">
              <a:spcBef>
                <a:spcPts val="600"/>
              </a:spcBef>
              <a:buNone/>
            </a:pPr>
            <a:r>
              <a:rPr lang="en-US" sz="2400" b="1" dirty="0">
                <a:latin typeface="Open Sans" panose="020B0606030504020204" pitchFamily="34" charset="0"/>
                <a:ea typeface="Open Sans" panose="020B0606030504020204" pitchFamily="34" charset="0"/>
                <a:cs typeface="Open Sans" panose="020B0606030504020204" pitchFamily="34" charset="0"/>
              </a:rPr>
              <a:t>General Email Addresses</a:t>
            </a:r>
          </a:p>
          <a:p>
            <a:pPr fontAlgn="base">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rPr>
              <a:t>ISO:  </a:t>
            </a:r>
            <a:r>
              <a:rPr lang="en-US" sz="2200" dirty="0">
                <a:latin typeface="Open Sans" panose="020B0606030504020204" pitchFamily="34" charset="0"/>
                <a:ea typeface="Open Sans" panose="020B0606030504020204" pitchFamily="34" charset="0"/>
                <a:cs typeface="Open Sans" panose="020B0606030504020204" pitchFamily="34" charset="0"/>
                <a:hlinkClick r:id="rId9">
                  <a:extLst>
                    <a:ext uri="{A12FA001-AC4F-418D-AE19-62706E023703}">
                      <ahyp:hlinkClr xmlns:ahyp="http://schemas.microsoft.com/office/drawing/2018/hyperlinkcolor" val="tx"/>
                    </a:ext>
                  </a:extLst>
                </a:hlinkClick>
              </a:rPr>
              <a:t>acadvisa@uw.edu</a:t>
            </a:r>
            <a:r>
              <a:rPr lang="en-US" sz="2200" dirty="0">
                <a:latin typeface="Open Sans" panose="020B0606030504020204" pitchFamily="34" charset="0"/>
                <a:ea typeface="Open Sans" panose="020B0606030504020204" pitchFamily="34" charset="0"/>
                <a:cs typeface="Open Sans" panose="020B0606030504020204" pitchFamily="34" charset="0"/>
              </a:rPr>
              <a:t> </a:t>
            </a:r>
          </a:p>
          <a:p>
            <a:pPr fontAlgn="base">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rPr>
              <a:t>AHR: </a:t>
            </a:r>
            <a:r>
              <a:rPr lang="en-US" sz="2200" dirty="0">
                <a:latin typeface="Open Sans" panose="020B0606030504020204" pitchFamily="34" charset="0"/>
                <a:ea typeface="Open Sans" panose="020B0606030504020204" pitchFamily="34" charset="0"/>
                <a:cs typeface="Open Sans" panose="020B0606030504020204" pitchFamily="34" charset="0"/>
                <a:hlinkClick r:id="rId10">
                  <a:extLst>
                    <a:ext uri="{A12FA001-AC4F-418D-AE19-62706E023703}">
                      <ahyp:hlinkClr xmlns:ahyp="http://schemas.microsoft.com/office/drawing/2018/hyperlinkcolor" val="tx"/>
                    </a:ext>
                  </a:extLst>
                </a:hlinkClick>
              </a:rPr>
              <a:t>acadpers@uw.edu</a:t>
            </a:r>
            <a:r>
              <a:rPr lang="en-US" sz="2200" dirty="0">
                <a:latin typeface="Open Sans" panose="020B0606030504020204" pitchFamily="34" charset="0"/>
                <a:ea typeface="Open Sans" panose="020B0606030504020204" pitchFamily="34" charset="0"/>
                <a:cs typeface="Open Sans" panose="020B0606030504020204" pitchFamily="34" charset="0"/>
              </a:rPr>
              <a:t> </a:t>
            </a:r>
          </a:p>
          <a:p>
            <a:pPr fontAlgn="base">
              <a:spcBef>
                <a:spcPts val="600"/>
              </a:spcBef>
            </a:pPr>
            <a:endParaRPr lang="en-US" sz="2400" b="1" dirty="0"/>
          </a:p>
          <a:p>
            <a:pPr marL="0" indent="0" fontAlgn="base">
              <a:spcBef>
                <a:spcPts val="600"/>
              </a:spcBef>
              <a:buNone/>
            </a:pPr>
            <a:r>
              <a:rPr lang="en-US" sz="2400" b="1" dirty="0">
                <a:latin typeface="Open Sans" panose="020B0606030504020204" pitchFamily="34" charset="0"/>
                <a:ea typeface="Open Sans" panose="020B0606030504020204" pitchFamily="34" charset="0"/>
                <a:cs typeface="Open Sans" panose="020B0606030504020204" pitchFamily="34" charset="0"/>
              </a:rPr>
              <a:t>Other Resources</a:t>
            </a:r>
          </a:p>
          <a:p>
            <a:pPr fontAlgn="base">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11">
                  <a:extLst>
                    <a:ext uri="{A12FA001-AC4F-418D-AE19-62706E023703}">
                      <ahyp:hlinkClr xmlns:ahyp="http://schemas.microsoft.com/office/drawing/2018/hyperlinkcolor" val="tx"/>
                    </a:ext>
                  </a:extLst>
                </a:hlinkClick>
              </a:rPr>
              <a:t>UWHR Staff Pilot Program page</a:t>
            </a:r>
          </a:p>
          <a:p>
            <a:pPr fontAlgn="base">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11">
                  <a:extLst>
                    <a:ext uri="{A12FA001-AC4F-418D-AE19-62706E023703}">
                      <ahyp:hlinkClr xmlns:ahyp="http://schemas.microsoft.com/office/drawing/2018/hyperlinkcolor" val="tx"/>
                    </a:ext>
                  </a:extLst>
                </a:hlinkClick>
              </a:rPr>
              <a:t>UW Procurement Services</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fontAlgn="base">
              <a:buFont typeface="Open Sans" panose="020B0606030504020204" pitchFamily="34" charset="0"/>
              <a:buChar char="–"/>
            </a:pPr>
            <a:r>
              <a:rPr lang="en-US" sz="2200" dirty="0">
                <a:latin typeface="Open Sans" panose="020B0606030504020204" pitchFamily="34" charset="0"/>
                <a:ea typeface="Open Sans" panose="020B0606030504020204" pitchFamily="34" charset="0"/>
                <a:cs typeface="Open Sans" panose="020B0606030504020204" pitchFamily="34" charset="0"/>
                <a:hlinkClick r:id="rId12">
                  <a:extLst>
                    <a:ext uri="{A12FA001-AC4F-418D-AE19-62706E023703}">
                      <ahyp:hlinkClr xmlns:ahyp="http://schemas.microsoft.com/office/drawing/2018/hyperlinkcolor" val="tx"/>
                    </a:ext>
                  </a:extLst>
                </a:hlinkClick>
              </a:rPr>
              <a:t>FedEx</a:t>
            </a:r>
            <a:endParaRPr lang="en-US" sz="22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693323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J-1 Visa Request Tips</a:t>
            </a:r>
          </a:p>
        </p:txBody>
      </p:sp>
      <p:sp>
        <p:nvSpPr>
          <p:cNvPr id="3" name="Content Placeholder 2"/>
          <p:cNvSpPr>
            <a:spLocks noGrp="1"/>
          </p:cNvSpPr>
          <p:nvPr>
            <p:ph type="body" sz="quarter" idx="11"/>
          </p:nvPr>
        </p:nvSpPr>
        <p:spPr>
          <a:xfrm>
            <a:off x="631257" y="2179967"/>
            <a:ext cx="10929485" cy="3154535"/>
          </a:xfrm>
        </p:spPr>
        <p:txBody>
          <a:bodyPr vert="horz" lIns="0" tIns="45720" rIns="0" bIns="45720" rtlCol="0" anchor="t">
            <a:normAutofit/>
          </a:bodyPr>
          <a:lstStyle/>
          <a:p>
            <a:pPr marL="342392" fontAlgn="base">
              <a:lnSpc>
                <a:spcPct val="134000"/>
              </a:lnSpc>
            </a:pPr>
            <a:r>
              <a:rPr lang="en-US" sz="2400" dirty="0">
                <a:solidFill>
                  <a:schemeClr val="tx1"/>
                </a:solidFill>
                <a:latin typeface="Open Sans"/>
                <a:ea typeface="Open Sans"/>
                <a:cs typeface="Open Sans"/>
              </a:rPr>
              <a:t>Use checklists to determine necessary documents</a:t>
            </a:r>
          </a:p>
          <a:p>
            <a:pPr marL="916927" lvl="2" fontAlgn="base">
              <a:lnSpc>
                <a:spcPct val="134000"/>
              </a:lnSpc>
            </a:pPr>
            <a:r>
              <a:rPr lang="en-US" dirty="0">
                <a:solidFill>
                  <a:schemeClr val="tx1"/>
                </a:solidFill>
                <a:latin typeface="Open Sans"/>
                <a:ea typeface="Open Sans"/>
                <a:cs typeface="Open Sans"/>
              </a:rPr>
              <a:t>E.g.: Do not include Postdoctoral Data Sheet and/or CV with signed final packets </a:t>
            </a:r>
            <a:endParaRPr lang="en-US" dirty="0">
              <a:solidFill>
                <a:schemeClr val="tx1"/>
              </a:solidFill>
            </a:endParaRPr>
          </a:p>
          <a:p>
            <a:pPr marL="342392" fontAlgn="base">
              <a:lnSpc>
                <a:spcPct val="134000"/>
              </a:lnSpc>
            </a:pPr>
            <a:r>
              <a:rPr lang="en-US" sz="2400" dirty="0">
                <a:solidFill>
                  <a:schemeClr val="tx1"/>
                </a:solidFill>
                <a:latin typeface="Open Sans"/>
                <a:ea typeface="Open Sans"/>
                <a:cs typeface="Open Sans"/>
              </a:rPr>
              <a:t>Gather or prepare </a:t>
            </a:r>
            <a:r>
              <a:rPr lang="en-US" sz="2400" dirty="0">
                <a:solidFill>
                  <a:schemeClr val="tx1"/>
                </a:solidFill>
                <a:latin typeface="Open Sans"/>
                <a:ea typeface="Open Sans"/>
                <a:cs typeface="Open Sans"/>
                <a:hlinkClick r:id="rId3">
                  <a:extLst>
                    <a:ext uri="{A12FA001-AC4F-418D-AE19-62706E023703}">
                      <ahyp:hlinkClr xmlns:ahyp="http://schemas.microsoft.com/office/drawing/2018/hyperlinkcolor" val="tx"/>
                    </a:ext>
                  </a:extLst>
                </a:hlinkClick>
              </a:rPr>
              <a:t>English proficiency documentation</a:t>
            </a:r>
            <a:r>
              <a:rPr lang="en-US" sz="2400" dirty="0">
                <a:solidFill>
                  <a:schemeClr val="tx1"/>
                </a:solidFill>
                <a:latin typeface="Open Sans"/>
                <a:ea typeface="Open Sans"/>
                <a:cs typeface="Open Sans"/>
              </a:rPr>
              <a:t> as part of interview/recruitment process with scholar</a:t>
            </a:r>
          </a:p>
          <a:p>
            <a:pPr marL="916927" lvl="2" fontAlgn="base">
              <a:lnSpc>
                <a:spcPct val="134000"/>
              </a:lnSpc>
            </a:pPr>
            <a:r>
              <a:rPr lang="en-US" dirty="0">
                <a:solidFill>
                  <a:schemeClr val="tx1"/>
                </a:solidFill>
                <a:latin typeface="Open Sans"/>
                <a:ea typeface="Open Sans"/>
                <a:cs typeface="Open Sans"/>
              </a:rPr>
              <a:t>If using a “documented interview”, include how proficiency was assessed</a:t>
            </a:r>
          </a:p>
        </p:txBody>
      </p:sp>
    </p:spTree>
    <p:extLst>
      <p:ext uri="{BB962C8B-B14F-4D97-AF65-F5344CB8AC3E}">
        <p14:creationId xmlns:p14="http://schemas.microsoft.com/office/powerpoint/2010/main" val="3787160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J-1 Visa Request Tricks</a:t>
            </a:r>
          </a:p>
        </p:txBody>
      </p:sp>
      <p:sp>
        <p:nvSpPr>
          <p:cNvPr id="3" name="Content Placeholder 2"/>
          <p:cNvSpPr>
            <a:spLocks noGrp="1"/>
          </p:cNvSpPr>
          <p:nvPr>
            <p:ph type="body" sz="quarter" idx="11"/>
          </p:nvPr>
        </p:nvSpPr>
        <p:spPr>
          <a:xfrm>
            <a:off x="724821" y="2211864"/>
            <a:ext cx="10929485" cy="3154535"/>
          </a:xfrm>
        </p:spPr>
        <p:txBody>
          <a:bodyPr vert="horz" lIns="0" tIns="45720" rIns="0" bIns="45720" rtlCol="0" anchor="t">
            <a:normAutofit fontScale="92500" lnSpcReduction="20000"/>
          </a:bodyPr>
          <a:lstStyle/>
          <a:p>
            <a:pPr fontAlgn="base">
              <a:lnSpc>
                <a:spcPct val="134000"/>
              </a:lnSpc>
            </a:pPr>
            <a:r>
              <a:rPr lang="en-US" sz="2600" dirty="0">
                <a:solidFill>
                  <a:schemeClr val="tx1"/>
                </a:solidFill>
                <a:latin typeface="Open Sans"/>
                <a:ea typeface="Open Sans"/>
                <a:cs typeface="Open Sans"/>
              </a:rPr>
              <a:t>Additional Information section: Special DS-2019 handling requests like sending the DS-2019 to someone other than listed requestor</a:t>
            </a:r>
          </a:p>
          <a:p>
            <a:pPr marL="916927" lvl="2" fontAlgn="base">
              <a:lnSpc>
                <a:spcPct val="134000"/>
              </a:lnSpc>
            </a:pPr>
            <a:r>
              <a:rPr lang="en-US" dirty="0">
                <a:solidFill>
                  <a:schemeClr val="tx1"/>
                </a:solidFill>
                <a:latin typeface="Open Sans"/>
                <a:ea typeface="Open Sans"/>
                <a:cs typeface="Open Sans"/>
              </a:rPr>
              <a:t>Example: Send the DS-2019 to John Smith, Campus mailbox #350000</a:t>
            </a:r>
          </a:p>
          <a:p>
            <a:pPr fontAlgn="base">
              <a:lnSpc>
                <a:spcPct val="134000"/>
              </a:lnSpc>
            </a:pPr>
            <a:r>
              <a:rPr lang="en-US" sz="2600" dirty="0">
                <a:solidFill>
                  <a:schemeClr val="tx1"/>
                </a:solidFill>
                <a:latin typeface="Open Sans"/>
                <a:ea typeface="Open Sans"/>
                <a:cs typeface="Open Sans"/>
              </a:rPr>
              <a:t>Submit visa request far ahead of the sponsorship start date (as much as 5 months)</a:t>
            </a:r>
            <a:endParaRPr lang="en-US" sz="2600" dirty="0">
              <a:solidFill>
                <a:schemeClr val="tx1"/>
              </a:solidFill>
            </a:endParaRPr>
          </a:p>
          <a:p>
            <a:pPr marL="916927" lvl="2" fontAlgn="base">
              <a:lnSpc>
                <a:spcPct val="134000"/>
              </a:lnSpc>
            </a:pPr>
            <a:r>
              <a:rPr lang="en-US" dirty="0">
                <a:latin typeface="Open Sans"/>
                <a:ea typeface="Open Sans"/>
                <a:cs typeface="Open Sans"/>
              </a:rPr>
              <a:t>Share </a:t>
            </a:r>
            <a:r>
              <a:rPr lang="en-US" dirty="0">
                <a:latin typeface="Open Sans"/>
                <a:ea typeface="Open Sans"/>
                <a:cs typeface="Open Sans"/>
                <a:hlinkClick r:id="rId3"/>
              </a:rPr>
              <a:t>ISO’s How to Sponsor page</a:t>
            </a:r>
            <a:r>
              <a:rPr lang="en-US" dirty="0">
                <a:latin typeface="Open Sans"/>
                <a:ea typeface="Open Sans"/>
                <a:cs typeface="Open Sans"/>
              </a:rPr>
              <a:t> with scholars/supervisors to establish realistic expectations around processing times</a:t>
            </a:r>
            <a:endParaRPr lang="en-US" dirty="0">
              <a:solidFill>
                <a:schemeClr val="tx1"/>
              </a:solidFill>
              <a:latin typeface="Open Sans"/>
              <a:ea typeface="Open Sans"/>
              <a:cs typeface="Open Sans"/>
            </a:endParaRPr>
          </a:p>
        </p:txBody>
      </p:sp>
    </p:spTree>
    <p:extLst>
      <p:ext uri="{BB962C8B-B14F-4D97-AF65-F5344CB8AC3E}">
        <p14:creationId xmlns:p14="http://schemas.microsoft.com/office/powerpoint/2010/main" val="3436543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J-1 Exchange Visitor Arrivals</a:t>
            </a:r>
          </a:p>
        </p:txBody>
      </p:sp>
      <p:sp>
        <p:nvSpPr>
          <p:cNvPr id="3" name="Content Placeholder 2"/>
          <p:cNvSpPr>
            <a:spLocks noGrp="1"/>
          </p:cNvSpPr>
          <p:nvPr>
            <p:ph type="body" sz="quarter" idx="11"/>
          </p:nvPr>
        </p:nvSpPr>
        <p:spPr>
          <a:xfrm>
            <a:off x="597231" y="2307557"/>
            <a:ext cx="9376109" cy="3154535"/>
          </a:xfrm>
        </p:spPr>
        <p:txBody>
          <a:bodyPr>
            <a:normAutofit/>
          </a:bodyPr>
          <a:lstStyle/>
          <a:p>
            <a:pPr fontAlgn="base">
              <a:lnSpc>
                <a:spcPct val="134000"/>
              </a:lnSpc>
            </a:pPr>
            <a:r>
              <a:rPr lang="en-US" sz="2400" dirty="0">
                <a:solidFill>
                  <a:schemeClr val="tx1"/>
                </a:solidFill>
              </a:rPr>
              <a:t>Scholars can arrive up to 30 days before work start date</a:t>
            </a:r>
          </a:p>
          <a:p>
            <a:pPr lvl="1" fontAlgn="base">
              <a:lnSpc>
                <a:spcPct val="134000"/>
              </a:lnSpc>
            </a:pPr>
            <a:r>
              <a:rPr lang="en-US" sz="2000" dirty="0">
                <a:solidFill>
                  <a:schemeClr val="tx1"/>
                </a:solidFill>
              </a:rPr>
              <a:t>Scholars can’t work until DS-2019 start date, even if they arrive early</a:t>
            </a:r>
          </a:p>
          <a:p>
            <a:pPr lvl="1" fontAlgn="base">
              <a:lnSpc>
                <a:spcPct val="134000"/>
              </a:lnSpc>
            </a:pPr>
            <a:r>
              <a:rPr lang="en-US" sz="2000" dirty="0">
                <a:solidFill>
                  <a:schemeClr val="tx1"/>
                </a:solidFill>
              </a:rPr>
              <a:t>If scholar is unable to enter the U.S. by their start date or start their work on time, request a DS-2019 date amendment using the </a:t>
            </a:r>
            <a:r>
              <a:rPr lang="en-US" sz="2000" dirty="0">
                <a:solidFill>
                  <a:schemeClr val="tx1"/>
                </a:solidFill>
                <a:hlinkClick r:id="rId3"/>
              </a:rPr>
              <a:t>online request form</a:t>
            </a:r>
            <a:endParaRPr lang="en-US" sz="2000" dirty="0">
              <a:solidFill>
                <a:schemeClr val="tx1"/>
              </a:solidFill>
            </a:endParaRPr>
          </a:p>
          <a:p>
            <a:endParaRPr lang="en-US" dirty="0"/>
          </a:p>
        </p:txBody>
      </p:sp>
    </p:spTree>
    <p:extLst>
      <p:ext uri="{BB962C8B-B14F-4D97-AF65-F5344CB8AC3E}">
        <p14:creationId xmlns:p14="http://schemas.microsoft.com/office/powerpoint/2010/main" val="1758768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Remote Check-in and Validation</a:t>
            </a:r>
          </a:p>
        </p:txBody>
      </p:sp>
      <p:sp>
        <p:nvSpPr>
          <p:cNvPr id="3" name="Content Placeholder 2"/>
          <p:cNvSpPr>
            <a:spLocks noGrp="1"/>
          </p:cNvSpPr>
          <p:nvPr>
            <p:ph type="body" sz="quarter" idx="11"/>
          </p:nvPr>
        </p:nvSpPr>
        <p:spPr>
          <a:xfrm>
            <a:off x="754912" y="2211864"/>
            <a:ext cx="10249786" cy="3678573"/>
          </a:xfrm>
        </p:spPr>
        <p:txBody>
          <a:bodyPr vert="horz" lIns="0" tIns="45720" rIns="0" bIns="45720" rtlCol="0" anchor="t">
            <a:normAutofit lnSpcReduction="10000"/>
          </a:bodyPr>
          <a:lstStyle/>
          <a:p>
            <a:pPr fontAlgn="base">
              <a:lnSpc>
                <a:spcPct val="134000"/>
              </a:lnSpc>
              <a:spcBef>
                <a:spcPts val="0"/>
              </a:spcBef>
              <a:spcAft>
                <a:spcPts val="300"/>
              </a:spcAft>
            </a:pPr>
            <a:r>
              <a:rPr lang="en-US" sz="1800" dirty="0">
                <a:solidFill>
                  <a:schemeClr val="tx1"/>
                </a:solidFill>
                <a:latin typeface="Open Sans"/>
                <a:ea typeface="Open Sans"/>
                <a:cs typeface="Open Sans"/>
              </a:rPr>
              <a:t>J-1 scholars must request a mandatory ISO remote check-in </a:t>
            </a:r>
            <a:r>
              <a:rPr lang="en-US" sz="1800" b="1" dirty="0">
                <a:solidFill>
                  <a:schemeClr val="tx1"/>
                </a:solidFill>
                <a:latin typeface="Open Sans"/>
                <a:ea typeface="Open Sans"/>
                <a:cs typeface="Open Sans"/>
              </a:rPr>
              <a:t>upon arrival </a:t>
            </a:r>
            <a:r>
              <a:rPr lang="en-US" sz="1800" dirty="0">
                <a:solidFill>
                  <a:schemeClr val="tx1"/>
                </a:solidFill>
                <a:latin typeface="Open Sans"/>
                <a:ea typeface="Open Sans"/>
                <a:cs typeface="Open Sans"/>
              </a:rPr>
              <a:t>in the U.S. </a:t>
            </a:r>
            <a:endParaRPr lang="en-US" sz="1800" dirty="0">
              <a:solidFill>
                <a:schemeClr val="tx1"/>
              </a:solidFill>
            </a:endParaRPr>
          </a:p>
          <a:p>
            <a:pPr fontAlgn="base">
              <a:lnSpc>
                <a:spcPct val="134000"/>
              </a:lnSpc>
              <a:spcBef>
                <a:spcPts val="0"/>
              </a:spcBef>
              <a:spcAft>
                <a:spcPts val="300"/>
              </a:spcAft>
            </a:pPr>
            <a:r>
              <a:rPr lang="en-US" sz="1800" b="1" dirty="0">
                <a:solidFill>
                  <a:schemeClr val="tx1"/>
                </a:solidFill>
                <a:latin typeface="Open Sans"/>
                <a:ea typeface="Open Sans"/>
                <a:cs typeface="Open Sans"/>
              </a:rPr>
              <a:t>If ISO does not receive the check-in materials and validate the scholar’s immigration record, it can cause big problems</a:t>
            </a:r>
          </a:p>
          <a:p>
            <a:pPr marL="342392" fontAlgn="base">
              <a:lnSpc>
                <a:spcPct val="134000"/>
              </a:lnSpc>
              <a:spcBef>
                <a:spcPts val="0"/>
              </a:spcBef>
              <a:spcAft>
                <a:spcPts val="300"/>
              </a:spcAft>
            </a:pPr>
            <a:r>
              <a:rPr lang="en-US" sz="1800" dirty="0">
                <a:latin typeface="Open Sans"/>
                <a:ea typeface="Open Sans"/>
                <a:cs typeface="Open Sans"/>
              </a:rPr>
              <a:t>Remote J-1 Check-In &amp; Validation Request form must be completed, signed by the scholar and faculty supervisor, and returned with the appropriate documentation to do this</a:t>
            </a:r>
          </a:p>
          <a:p>
            <a:pPr marL="342392" fontAlgn="base">
              <a:lnSpc>
                <a:spcPct val="134000"/>
              </a:lnSpc>
              <a:spcBef>
                <a:spcPts val="0"/>
              </a:spcBef>
              <a:spcAft>
                <a:spcPts val="300"/>
              </a:spcAft>
            </a:pPr>
            <a:r>
              <a:rPr lang="en-US" sz="1800" dirty="0">
                <a:latin typeface="Open Sans"/>
                <a:ea typeface="Open Sans"/>
                <a:cs typeface="Open Sans"/>
              </a:rPr>
              <a:t>Travel validation signatures are currently not a part of the remote check-in process </a:t>
            </a:r>
            <a:endParaRPr lang="en-US" sz="1800" dirty="0"/>
          </a:p>
          <a:p>
            <a:pPr marL="916927" lvl="2" fontAlgn="base">
              <a:lnSpc>
                <a:spcPct val="134000"/>
              </a:lnSpc>
              <a:spcBef>
                <a:spcPts val="0"/>
              </a:spcBef>
              <a:spcAft>
                <a:spcPts val="300"/>
              </a:spcAft>
            </a:pPr>
            <a:r>
              <a:rPr lang="en-US" sz="1333" dirty="0">
                <a:latin typeface="Open Sans"/>
                <a:ea typeface="Open Sans"/>
                <a:cs typeface="Open Sans"/>
              </a:rPr>
              <a:t>If a scholar needs to return to the U.S. after international travel, they must have this signature on their DS-2019</a:t>
            </a:r>
          </a:p>
          <a:p>
            <a:pPr marL="916927" lvl="2" fontAlgn="base">
              <a:lnSpc>
                <a:spcPct val="134000"/>
              </a:lnSpc>
              <a:spcBef>
                <a:spcPts val="0"/>
              </a:spcBef>
              <a:spcAft>
                <a:spcPts val="300"/>
              </a:spcAft>
            </a:pPr>
            <a:r>
              <a:rPr lang="en-US" sz="1534" b="1" dirty="0">
                <a:latin typeface="Open Sans"/>
                <a:ea typeface="Open Sans"/>
                <a:cs typeface="Open Sans"/>
              </a:rPr>
              <a:t>If the scholar needs a signature, they should contact ISO or use our walk-in hours</a:t>
            </a:r>
          </a:p>
        </p:txBody>
      </p:sp>
    </p:spTree>
    <p:extLst>
      <p:ext uri="{BB962C8B-B14F-4D97-AF65-F5344CB8AC3E}">
        <p14:creationId xmlns:p14="http://schemas.microsoft.com/office/powerpoint/2010/main" val="573921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J-1 Visa Travel Tips</a:t>
            </a:r>
          </a:p>
        </p:txBody>
      </p:sp>
      <p:sp>
        <p:nvSpPr>
          <p:cNvPr id="3" name="Content Placeholder 2"/>
          <p:cNvSpPr>
            <a:spLocks noGrp="1"/>
          </p:cNvSpPr>
          <p:nvPr>
            <p:ph type="body" sz="quarter" idx="11"/>
          </p:nvPr>
        </p:nvSpPr>
        <p:spPr>
          <a:xfrm>
            <a:off x="746087" y="2211864"/>
            <a:ext cx="10929485" cy="3154535"/>
          </a:xfrm>
        </p:spPr>
        <p:txBody>
          <a:bodyPr vert="horz" lIns="0" tIns="45720" rIns="0" bIns="45720" rtlCol="0" anchor="t">
            <a:normAutofit/>
          </a:bodyPr>
          <a:lstStyle/>
          <a:p>
            <a:pPr fontAlgn="base"/>
            <a:r>
              <a:rPr lang="en-US" dirty="0">
                <a:solidFill>
                  <a:schemeClr val="tx1"/>
                </a:solidFill>
                <a:latin typeface="Open Sans"/>
                <a:ea typeface="Open Sans"/>
                <a:cs typeface="Open Sans"/>
              </a:rPr>
              <a:t>Out of Country Requests (approval needed)</a:t>
            </a:r>
          </a:p>
          <a:p>
            <a:pPr marL="916927" lvl="2" fontAlgn="base"/>
            <a:r>
              <a:rPr lang="en-US" dirty="0">
                <a:latin typeface="Open Sans"/>
                <a:ea typeface="Open Sans"/>
                <a:cs typeface="Open Sans"/>
              </a:rPr>
              <a:t>If scholar is out of the U.S. for more than 30 days, they must submit an </a:t>
            </a:r>
            <a:r>
              <a:rPr lang="en-US" dirty="0">
                <a:latin typeface="Open Sans"/>
                <a:ea typeface="Open Sans"/>
                <a:cs typeface="Open Sans"/>
                <a:hlinkClick r:id="rId3"/>
              </a:rPr>
              <a:t>Out of Country Request</a:t>
            </a:r>
            <a:r>
              <a:rPr lang="en-US" dirty="0">
                <a:latin typeface="Open Sans"/>
                <a:ea typeface="Open Sans"/>
                <a:cs typeface="Open Sans"/>
              </a:rPr>
              <a:t> to ISO</a:t>
            </a:r>
          </a:p>
          <a:p>
            <a:pPr marL="916927" lvl="2" fontAlgn="base"/>
            <a:r>
              <a:rPr lang="en-US" dirty="0">
                <a:latin typeface="Open Sans"/>
                <a:ea typeface="Open Sans"/>
                <a:cs typeface="Open Sans"/>
              </a:rPr>
              <a:t>One of the following must be approved before submitting to ISO:</a:t>
            </a:r>
          </a:p>
          <a:p>
            <a:pPr marL="1176005" lvl="3" fontAlgn="base"/>
            <a:r>
              <a:rPr lang="en-US" dirty="0">
                <a:latin typeface="Open Sans"/>
                <a:ea typeface="Open Sans"/>
                <a:cs typeface="Open Sans"/>
              </a:rPr>
              <a:t>International Remote Work Request – approved by Tax Office </a:t>
            </a:r>
            <a:endParaRPr lang="en-US" dirty="0"/>
          </a:p>
          <a:p>
            <a:pPr marL="1176005" lvl="3" fontAlgn="base"/>
            <a:r>
              <a:rPr lang="en-US" dirty="0">
                <a:latin typeface="Open Sans"/>
                <a:ea typeface="Open Sans"/>
                <a:cs typeface="Open Sans"/>
              </a:rPr>
              <a:t>Protected Leave Request – approved by Academic HR</a:t>
            </a:r>
          </a:p>
          <a:p>
            <a:pPr marL="457189" lvl="1" indent="-457189" fontAlgn="base">
              <a:buFont typeface="Lucida Grande"/>
              <a:buChar char="&gt;"/>
            </a:pPr>
            <a:r>
              <a:rPr lang="en-US" sz="2667" dirty="0">
                <a:solidFill>
                  <a:schemeClr val="tx1"/>
                </a:solidFill>
                <a:latin typeface="Open Sans"/>
                <a:ea typeface="Open Sans"/>
                <a:cs typeface="Open Sans"/>
              </a:rPr>
              <a:t>Facilitates re-entry into U.S. after a prolonged absence</a:t>
            </a:r>
          </a:p>
        </p:txBody>
      </p:sp>
    </p:spTree>
    <p:extLst>
      <p:ext uri="{BB962C8B-B14F-4D97-AF65-F5344CB8AC3E}">
        <p14:creationId xmlns:p14="http://schemas.microsoft.com/office/powerpoint/2010/main" val="2190930052"/>
      </p:ext>
    </p:extLst>
  </p:cSld>
  <p:clrMapOvr>
    <a:masterClrMapping/>
  </p:clrMapOvr>
</p:sld>
</file>

<file path=ppt/theme/theme1.xml><?xml version="1.0" encoding="utf-8"?>
<a:theme xmlns:a="http://schemas.openxmlformats.org/drawingml/2006/main" name="Custom Design">
  <a:themeElements>
    <a:clrScheme name="Custom 4">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FFFFFF"/>
      </a:hlink>
      <a:folHlink>
        <a:srgbClr val="FF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Custom Design">
  <a:themeElements>
    <a:clrScheme name="Custom 3">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4B2E83"/>
      </a:hlink>
      <a:folHlink>
        <a:srgbClr val="4B2E8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Custom 3">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4B2E83"/>
      </a:hlink>
      <a:folHlink>
        <a:srgbClr val="4B2E8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Retrospect</Template>
  <TotalTime>670</TotalTime>
  <Words>3377</Words>
  <Application>Microsoft Office PowerPoint</Application>
  <PresentationFormat>Widescreen</PresentationFormat>
  <Paragraphs>410</Paragraphs>
  <Slides>41</Slides>
  <Notes>35</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41</vt:i4>
      </vt:variant>
    </vt:vector>
  </HeadingPairs>
  <TitlesOfParts>
    <vt:vector size="51" baseType="lpstr">
      <vt:lpstr>Uni Sans</vt:lpstr>
      <vt:lpstr>Lucida Grande</vt:lpstr>
      <vt:lpstr>Arial</vt:lpstr>
      <vt:lpstr>Open Sans</vt:lpstr>
      <vt:lpstr>Open Sans Light</vt:lpstr>
      <vt:lpstr>Encode Sans Normal Black</vt:lpstr>
      <vt:lpstr>Calibri</vt:lpstr>
      <vt:lpstr>Custom Design</vt:lpstr>
      <vt:lpstr>2_Custom Design</vt:lpstr>
      <vt:lpstr>1_Custom Design</vt:lpstr>
      <vt:lpstr>Visa tips, Tricks, &amp; Changes</vt:lpstr>
      <vt:lpstr>About Your Presenters</vt:lpstr>
      <vt:lpstr>Today’s Agenda</vt:lpstr>
      <vt:lpstr>J-1 Visas</vt:lpstr>
      <vt:lpstr>J-1 Visa Request Tips</vt:lpstr>
      <vt:lpstr>J-1 Visa Request Tricks</vt:lpstr>
      <vt:lpstr>J-1 Exchange Visitor Arrivals</vt:lpstr>
      <vt:lpstr>Remote Check-in and Validation</vt:lpstr>
      <vt:lpstr>J-1 Visa Travel Tips</vt:lpstr>
      <vt:lpstr>J-1 Extension Visa tips</vt:lpstr>
      <vt:lpstr>J Visa Changes</vt:lpstr>
      <vt:lpstr>J-1 Q&amp;A</vt:lpstr>
      <vt:lpstr>H-1B Visas</vt:lpstr>
      <vt:lpstr>H-1B Visa Request Tips</vt:lpstr>
      <vt:lpstr>H-1B Document Tips</vt:lpstr>
      <vt:lpstr>H-1B Processing Tips</vt:lpstr>
      <vt:lpstr>H-1B Timeline Tricks</vt:lpstr>
      <vt:lpstr>H-1B Tricks - Reporting</vt:lpstr>
      <vt:lpstr>H-1B Changes FOR STAFF</vt:lpstr>
      <vt:lpstr>H-1B Processing Changes</vt:lpstr>
      <vt:lpstr>H-1B Q&amp;A 1</vt:lpstr>
      <vt:lpstr>H-1B Q&amp;A 2</vt:lpstr>
      <vt:lpstr>Administrative</vt:lpstr>
      <vt:lpstr>Visa Request Tips</vt:lpstr>
      <vt:lpstr>Visa Request – Prior Visits</vt:lpstr>
      <vt:lpstr>Conditional Approval Tips </vt:lpstr>
      <vt:lpstr>Visa Request Changes</vt:lpstr>
      <vt:lpstr>Workday Administrative Tips</vt:lpstr>
      <vt:lpstr>Contacting ISO:  General Questions</vt:lpstr>
      <vt:lpstr>Contacting ISO:  Specific Visa Requests</vt:lpstr>
      <vt:lpstr>Where to Send Visa Questions</vt:lpstr>
      <vt:lpstr> Where to Send Visa Questions</vt:lpstr>
      <vt:lpstr>Worktag Tips</vt:lpstr>
      <vt:lpstr>Additional Worktag Tips</vt:lpstr>
      <vt:lpstr>More Worktag Tips</vt:lpstr>
      <vt:lpstr>Filing Fee Changes</vt:lpstr>
      <vt:lpstr>Reference Materials</vt:lpstr>
      <vt:lpstr>ISO Fees  (as of 05/22/2024)</vt:lpstr>
      <vt:lpstr>USCIS Fees  (as of 05/22/2024)</vt:lpstr>
      <vt:lpstr>J-1 &amp; H-1B Resources</vt:lpstr>
      <vt:lpstr>Administrative Resources</vt:lpstr>
    </vt:vector>
  </TitlesOfParts>
  <Company>University of Washington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mandelyn</dc:creator>
  <cp:lastModifiedBy>Courtney Laguio</cp:lastModifiedBy>
  <cp:revision>135</cp:revision>
  <dcterms:created xsi:type="dcterms:W3CDTF">2019-03-18T22:46:29Z</dcterms:created>
  <dcterms:modified xsi:type="dcterms:W3CDTF">2026-05-01T18:26:37Z</dcterms:modified>
</cp:coreProperties>
</file>