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  <p:sldMasterId id="2147483682" r:id="rId5"/>
  </p:sldMasterIdLst>
  <p:notesMasterIdLst>
    <p:notesMasterId r:id="rId38"/>
  </p:notesMasterIdLst>
  <p:sldIdLst>
    <p:sldId id="256" r:id="rId6"/>
    <p:sldId id="321" r:id="rId7"/>
    <p:sldId id="32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328" r:id="rId23"/>
    <p:sldId id="323" r:id="rId24"/>
    <p:sldId id="280" r:id="rId25"/>
    <p:sldId id="281" r:id="rId26"/>
    <p:sldId id="282" r:id="rId27"/>
    <p:sldId id="283" r:id="rId28"/>
    <p:sldId id="319" r:id="rId29"/>
    <p:sldId id="284" r:id="rId30"/>
    <p:sldId id="329" r:id="rId31"/>
    <p:sldId id="324" r:id="rId32"/>
    <p:sldId id="289" r:id="rId33"/>
    <p:sldId id="290" r:id="rId34"/>
    <p:sldId id="287" r:id="rId35"/>
    <p:sldId id="288" r:id="rId36"/>
    <p:sldId id="291" r:id="rId37"/>
  </p:sldIdLst>
  <p:sldSz cx="12192000" cy="6858000"/>
  <p:notesSz cx="7010400" cy="9296400"/>
  <p:embeddedFontLst>
    <p:embeddedFont>
      <p:font typeface="Encode Sans Normal Black" panose="02000000000000000000" pitchFamily="2" charset="0"/>
      <p:bold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Light" panose="020B0306030504020204" pitchFamily="34" charset="0"/>
      <p:regular r:id="rId44"/>
      <p: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E9B11E-E9F9-950C-7CC9-CB39F5F7DEB1}" name="Mandy L. Toomey" initials="MLT" userId="S::mandelyn@uw.edu::572e53f7-91dd-486b-aaea-90639485ddcd" providerId="AD"/>
  <p188:author id="{34F9D621-AA48-C26B-D9EC-EF5182913455}" name="Holly Schneidmiller" initials="HS" userId="S::holly83@uw.edu::f83dc958-87a7-4be6-95bf-747d6650f82d" providerId="AD"/>
  <p188:author id="{EA7D7031-1D55-29B3-6346-1012E01F531D}" name="Courtney Laguio" initials="CL" userId="S::colaguio@uw.edu::49459465-db78-46fb-9795-d8be3490fe73" providerId="AD"/>
  <p188:author id="{6F95D646-3349-857C-EC2B-D5A45AE8F428}" name="Ursula E Owen" initials="UEO" userId="S::ursako@uw.edu::d54ed400-d395-4cf2-8b3d-828b1a7b31f4" providerId="AD"/>
  <p188:author id="{18C9DFF2-C2F3-59F7-FD31-710856D66466}" name="Nicole Schwab" initials="NS" userId="S::nschwab@uw.edu::97682354-f366-47cd-93fd-3a824e5a0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dy L. Toomey" initials="MLT" lastIdx="22" clrIdx="0">
    <p:extLst>
      <p:ext uri="{19B8F6BF-5375-455C-9EA6-DF929625EA0E}">
        <p15:presenceInfo xmlns:p15="http://schemas.microsoft.com/office/powerpoint/2012/main" userId="S-1-5-21-1478355014-127360780-1969717230-2047272" providerId="AD"/>
      </p:ext>
    </p:extLst>
  </p:cmAuthor>
  <p:cmAuthor id="2" name="Ursula E Owen" initials="UEO" lastIdx="11" clrIdx="1">
    <p:extLst>
      <p:ext uri="{19B8F6BF-5375-455C-9EA6-DF929625EA0E}">
        <p15:presenceInfo xmlns:p15="http://schemas.microsoft.com/office/powerpoint/2012/main" userId="S-1-5-21-1478355014-127360780-1969717230-84889" providerId="AD"/>
      </p:ext>
    </p:extLst>
  </p:cmAuthor>
  <p:cmAuthor id="3" name="Holly Schneidmiller" initials="HS" lastIdx="9" clrIdx="2">
    <p:extLst>
      <p:ext uri="{19B8F6BF-5375-455C-9EA6-DF929625EA0E}">
        <p15:presenceInfo xmlns:p15="http://schemas.microsoft.com/office/powerpoint/2012/main" userId="S-1-5-21-1478355014-127360780-1969717230-1601547" providerId="AD"/>
      </p:ext>
    </p:extLst>
  </p:cmAuthor>
  <p:cmAuthor id="4" name="Mandy Toomey" initials="MT" lastIdx="8" clrIdx="3">
    <p:extLst>
      <p:ext uri="{19B8F6BF-5375-455C-9EA6-DF929625EA0E}">
        <p15:presenceInfo xmlns:p15="http://schemas.microsoft.com/office/powerpoint/2012/main" userId="S::mandelyn@uw.edu::572e53f7-91dd-486b-aaea-90639485dd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CC3"/>
    <a:srgbClr val="4D5151"/>
    <a:srgbClr val="5C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52" y="114"/>
      </p:cViewPr>
      <p:guideLst>
        <p:guide pos="3840"/>
        <p:guide pos="480"/>
        <p:guide orient="horz" pos="1056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Laguio" userId="49459465-db78-46fb-9795-d8be3490fe73" providerId="ADAL" clId="{8053A790-4743-4C24-B306-C8BC4EEA9328}"/>
    <pc:docChg chg="mod">
      <pc:chgData name="Courtney Laguio" userId="49459465-db78-46fb-9795-d8be3490fe73" providerId="ADAL" clId="{8053A790-4743-4C24-B306-C8BC4EEA9328}" dt="2026-05-01T18:25:14.765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AD118-254A-4FB1-8DE9-BC60831FDFE5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85F7-389C-4E19-8212-E2137F7C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BFBE6D66-352B-4EEA-B82C-41388B8C346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4472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b8dfe45d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190" name="Google Shape;190;g56b8dfe45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52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6aa3beff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6aa3beff7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259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6b8dfe4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6b8dfe45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6730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b8dfe45d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</a:t>
            </a:r>
            <a:endParaRPr/>
          </a:p>
        </p:txBody>
      </p:sp>
      <p:sp>
        <p:nvSpPr>
          <p:cNvPr id="214" name="Google Shape;214;g56b8dfe4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493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b8dfe45d_0_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 – Call out that funding minimums</a:t>
            </a:r>
            <a:r>
              <a:rPr lang="en-US" baseline="0"/>
              <a:t> depend on # of dependents; that we check to confirm # of dependents. </a:t>
            </a:r>
            <a:endParaRPr/>
          </a:p>
        </p:txBody>
      </p:sp>
      <p:sp>
        <p:nvSpPr>
          <p:cNvPr id="220" name="Google Shape;220;g56b8dfe45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230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12dc510fc_0_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 – mention that J-1 Checklist is for all J visa requests, not just new J visa requests. </a:t>
            </a:r>
            <a:endParaRPr/>
          </a:p>
        </p:txBody>
      </p:sp>
      <p:sp>
        <p:nvSpPr>
          <p:cNvPr id="227" name="Google Shape;227;g512dc510f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33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12dc510f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512dc510fc_0_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0" tIns="46517" rIns="93060" bIns="46517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 – Since January 1, 2025 ISO no longer sends hardcopy DS-2019 documents. All documents are uploaded to the Manage Files section of the visa request when completed.</a:t>
            </a:r>
            <a:endParaRPr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512dc510fc_0_85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60" tIns="46517" rIns="93060" bIns="46517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98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6c19503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6c19503c9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HS – mention that transfers-out are a separate process.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290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6b8dfe4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6b8dfe45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2628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6b8dfe45d_0_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262" name="Google Shape;262;g56b8dfe45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63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40" tIns="47307" rIns="94640" bIns="47307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training slides will be posted to the Training Resources Archive on the APF website within 2 weeks. No email of the slides is sent out.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4059183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40" tIns="47307" rIns="94640" bIns="47307" anchor="b" anchorCtr="0">
            <a:noAutofit/>
          </a:bodyPr>
          <a:lstStyle/>
          <a:p>
            <a:pPr defTabSz="465887">
              <a:defRPr/>
            </a:pPr>
            <a:fld id="{00000000-1234-1234-1234-123412341234}" type="slidenum">
              <a:rPr lang="en-US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pPr defTabSz="465887">
                <a:defRPr/>
              </a:pPr>
              <a:t>2</a:t>
            </a:fld>
            <a:endParaRPr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27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6b8dfe45d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268" name="Google Shape;268;g56b8dfe45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4939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6bf9ea3a9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274" name="Google Shape;274;g56bf9ea3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065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6b8dfe45d_0_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UEO: walk through graphic, call out particular delays at consulates; Remember to mention that government processing times are largely not amenable to change by ISO</a:t>
            </a:r>
            <a:endParaRPr/>
          </a:p>
        </p:txBody>
      </p:sp>
      <p:sp>
        <p:nvSpPr>
          <p:cNvPr id="280" name="Google Shape;280;g56b8dfe45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58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UEO: Emphasize </a:t>
            </a:r>
            <a:r>
              <a:rPr lang="en-US" sz="1800">
                <a:latin typeface="Segoe UI" panose="020B0502040204020203" pitchFamily="34" charset="0"/>
              </a:rPr>
              <a:t>the importance of making sure the scholar name or visa request ticket number is listed on the checks when they come to ISO to avoid delays in processing.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885F7-389C-4E19-8212-E2137F7CFE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03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6c19503c9_0_90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 baseline="0"/>
              <a:t>UEO: call out that no action necessary for H-1B transfers-out.</a:t>
            </a:r>
            <a:endParaRPr/>
          </a:p>
        </p:txBody>
      </p:sp>
      <p:sp>
        <p:nvSpPr>
          <p:cNvPr id="300" name="Google Shape;300;g56c19503c9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436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6b8dfe4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6b8dfe45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defTabSz="931774">
              <a:defRPr/>
            </a:pPr>
            <a:r>
              <a:rPr lang="en-US"/>
              <a:t>HS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25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6bf9ea3a9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</a:t>
            </a:r>
            <a:endParaRPr/>
          </a:p>
        </p:txBody>
      </p:sp>
      <p:sp>
        <p:nvSpPr>
          <p:cNvPr id="330" name="Google Shape;330;g56bf9ea3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523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8f8b93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8f8b93d2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570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6bf9ea3a9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 – on processing time,</a:t>
            </a:r>
            <a:r>
              <a:rPr lang="en-US" baseline="0"/>
              <a:t> “as soon as possible, but note that you may have to push out start dates”</a:t>
            </a:r>
            <a:endParaRPr/>
          </a:p>
        </p:txBody>
      </p:sp>
      <p:sp>
        <p:nvSpPr>
          <p:cNvPr id="318" name="Google Shape;318;g56bf9ea3a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722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6bf9ea3a9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 - mention that premium processing is recommended for postdoctoral scholar H-1Bs</a:t>
            </a:r>
            <a:endParaRPr/>
          </a:p>
        </p:txBody>
      </p:sp>
      <p:sp>
        <p:nvSpPr>
          <p:cNvPr id="324" name="Google Shape;324;g56bf9ea3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31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spcBef>
                <a:spcPts val="367"/>
              </a:spcBef>
            </a:pPr>
            <a:r>
              <a:rPr lang="en-US"/>
              <a:t>UEO</a:t>
            </a: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729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b8dfe45d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b8dfe45d_0_38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HS &amp; UEO ask if there are any questions at the end of the presentation.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614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6b8dfe45d_0_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147" name="Google Shape;147;g56b8dfe45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2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6b8dfe45d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161" name="Google Shape;161;g56b8dfe4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32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33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2dc510f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2dc510fc_0_1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604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b8dfe45d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  <p:sp>
        <p:nvSpPr>
          <p:cNvPr id="178" name="Google Shape;178;g56b8dfe45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64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aa3beff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6aa3beff7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/>
              <a:t>UEO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937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E9AE8-A07A-63E5-0204-E865CCDA7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2" y="4501735"/>
            <a:ext cx="2129919" cy="186267"/>
          </a:xfrm>
          <a:prstGeom prst="rect">
            <a:avLst/>
          </a:prstGeom>
        </p:spPr>
      </p:pic>
      <p:pic>
        <p:nvPicPr>
          <p:cNvPr id="12" name="Picture 11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793128"/>
            <a:ext cx="9296400" cy="3522341"/>
          </a:xfrm>
          <a:prstGeom prst="rect">
            <a:avLst/>
          </a:prstGeom>
        </p:spPr>
        <p:txBody>
          <a:bodyPr anchor="b"/>
          <a:lstStyle>
            <a:lvl1pPr algn="l">
              <a:defRPr sz="66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CB58EF-81C4-CE61-827B-D62D518271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859"/>
          <a:stretch/>
        </p:blipFill>
        <p:spPr>
          <a:xfrm>
            <a:off x="757442" y="692231"/>
            <a:ext cx="259932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7557"/>
            <a:ext cx="10929485" cy="3154535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492978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354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13827" y="2338804"/>
            <a:ext cx="10912883" cy="3948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27" y="492978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9310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3343124"/>
            <a:ext cx="1471708" cy="128483"/>
          </a:xfrm>
          <a:prstGeom prst="rect">
            <a:avLst/>
          </a:prstGeom>
        </p:spPr>
      </p:pic>
      <p:pic>
        <p:nvPicPr>
          <p:cNvPr id="7" name="Picture 6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27" y="2018091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26340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49841-0F63-13B7-1463-EEAC66D9A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" y="1818011"/>
            <a:ext cx="1453460" cy="12848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3093653"/>
            <a:ext cx="10929485" cy="3002348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833" y="2307557"/>
            <a:ext cx="10912883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5" name="Picture 14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493574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0656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49841-0F63-13B7-1463-EEAC66D9A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" y="1818011"/>
            <a:ext cx="1453460" cy="12848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3093653"/>
            <a:ext cx="10929485" cy="3002348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833" y="2307557"/>
            <a:ext cx="10912883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493574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7793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97E73-61F2-A48D-AF7C-A11BC7922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" y="1818011"/>
            <a:ext cx="1453460" cy="128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7557"/>
            <a:ext cx="10929485" cy="3154535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492978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883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A071C-7CC8-BC3E-8EA4-1583B047B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" y="1818011"/>
            <a:ext cx="1453460" cy="128483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97231" y="2299970"/>
            <a:ext cx="10912883" cy="3948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1" name="Picture 10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495348"/>
            <a:ext cx="10896280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15936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A071C-7CC8-BC3E-8EA4-1583B047B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" y="3133103"/>
            <a:ext cx="1453460" cy="128483"/>
          </a:xfrm>
          <a:prstGeom prst="rect">
            <a:avLst/>
          </a:prstGeom>
        </p:spPr>
      </p:pic>
      <p:pic>
        <p:nvPicPr>
          <p:cNvPr id="11" name="Picture 10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1810440"/>
            <a:ext cx="10896280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3219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441" y="4518833"/>
            <a:ext cx="2133600" cy="186267"/>
          </a:xfrm>
          <a:prstGeom prst="rect">
            <a:avLst/>
          </a:prstGeom>
        </p:spPr>
      </p:pic>
      <p:pic>
        <p:nvPicPr>
          <p:cNvPr id="16" name="Picture 15" descr="W Logo_Purple_2685_HE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810225"/>
            <a:ext cx="9296400" cy="3522341"/>
          </a:xfrm>
          <a:prstGeom prst="rect">
            <a:avLst/>
          </a:prstGeom>
        </p:spPr>
        <p:txBody>
          <a:bodyPr anchor="b"/>
          <a:lstStyle>
            <a:lvl1pPr algn="l">
              <a:defRPr sz="66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530D97-A297-9F77-E1C0-5A270D197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859"/>
          <a:stretch/>
        </p:blipFill>
        <p:spPr>
          <a:xfrm>
            <a:off x="371910" y="673377"/>
            <a:ext cx="259932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09" y="1819205"/>
            <a:ext cx="1471708" cy="128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3093653"/>
            <a:ext cx="10929485" cy="3002348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833" y="2307557"/>
            <a:ext cx="10912883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43987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503145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3646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09" y="1819205"/>
            <a:ext cx="1471708" cy="128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9881"/>
            <a:ext cx="10929485" cy="3002348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" y="503145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8779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38360" r="13252" b="30129"/>
          <a:stretch/>
        </p:blipFill>
        <p:spPr>
          <a:xfrm>
            <a:off x="0" y="0"/>
            <a:ext cx="12192000" cy="3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38360" r="13252" b="30129"/>
          <a:stretch/>
        </p:blipFill>
        <p:spPr>
          <a:xfrm>
            <a:off x="0" y="0"/>
            <a:ext cx="12192000" cy="3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j1/fund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p.washington.edu/j1-intake-2/" TargetMode="External"/><Relationship Id="rId4" Type="http://schemas.openxmlformats.org/officeDocument/2006/relationships/hyperlink" Target="https://ap.washington.edu/ahr/visas/admin-resources/j1/eligibility-requirements/j1-english-proficiency-requiremen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j1/fund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ap.washington.edu/ahr/policies/compensation/salary-minimums/" TargetMode="External"/><Relationship Id="rId4" Type="http://schemas.openxmlformats.org/officeDocument/2006/relationships/hyperlink" Target="https://ap.washington.edu/ahr/visas/admin-resources/j1/eligibility-requirements/j1-cultural-exchange-require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.washington.edu/ahr/visas/j1/fund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p.washington.edu/ahr/visas/admin-resources/j1/how-to-sponsor-a-j1-visa/required-documents/" TargetMode="External"/><Relationship Id="rId4" Type="http://schemas.openxmlformats.org/officeDocument/2006/relationships/hyperlink" Target="https://ap.washington.edu/ahr/visas/j1/foreign-medical-graduat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ux.ap.washington.edu/visa/j1amendment/ne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ux.ap.washington.edu/visa/addj2dependent/new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cadvisa@uw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h1b-visa-intake-for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ap.washington.edu/prevailing-wag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h1b/wage-requirement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p.washington.edu/ahr/policies/compensation/salary-minimum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admin-resources/h1b/sponsorship/required-document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admin-resources/visa-fe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j1/checki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lux.ap.washington.edu/visa/h/new/" TargetMode="External"/><Relationship Id="rId13" Type="http://schemas.openxmlformats.org/officeDocument/2006/relationships/hyperlink" Target="https://travel.state.gov/content/travel/en/us-visas/visa-information-resources/wait-times.html" TargetMode="External"/><Relationship Id="rId3" Type="http://schemas.openxmlformats.org/officeDocument/2006/relationships/hyperlink" Target="https://ap.washington.edu/ahr/visas/admin-resources/j1/how-to-sponsor-a-j1-visa/" TargetMode="External"/><Relationship Id="rId7" Type="http://schemas.openxmlformats.org/officeDocument/2006/relationships/hyperlink" Target="https://lux.ap.washington.edu/visa/j1/new/" TargetMode="External"/><Relationship Id="rId12" Type="http://schemas.openxmlformats.org/officeDocument/2006/relationships/hyperlink" Target="https://ap.washington.edu/ahr/visas/scholar-resources/h1b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.washington.edu/h1b-visa-intake-form/" TargetMode="External"/><Relationship Id="rId11" Type="http://schemas.openxmlformats.org/officeDocument/2006/relationships/hyperlink" Target="https://ap.washington.edu/ahr/visas/scholar-resources/j1/" TargetMode="External"/><Relationship Id="rId5" Type="http://schemas.openxmlformats.org/officeDocument/2006/relationships/hyperlink" Target="https://ap.washington.edu/j1-intake-2/" TargetMode="External"/><Relationship Id="rId10" Type="http://schemas.openxmlformats.org/officeDocument/2006/relationships/hyperlink" Target="https://ap.washington.edu/ahr/visas/admin-resources/h1b/sponsorship/required-documents/" TargetMode="External"/><Relationship Id="rId4" Type="http://schemas.openxmlformats.org/officeDocument/2006/relationships/hyperlink" Target="https://ap.washington.edu/ahr/visas/admin-resources/h1b/sponsorship/" TargetMode="External"/><Relationship Id="rId9" Type="http://schemas.openxmlformats.org/officeDocument/2006/relationships/hyperlink" Target="https://ap.washington.edu/ahr/visas/admin-resources/j1/how-to-sponsor-a-j1-visa/required-documents/" TargetMode="External"/><Relationship Id="rId14" Type="http://schemas.openxmlformats.org/officeDocument/2006/relationships/hyperlink" Target="https://hr.uw.edu/policies/staff-visa-sponsorshi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admin-resources/visa-fe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visa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cadvisa@uw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hyperlink" Target="https://ap.washington.edu/h1b-visa-intake-form/" TargetMode="External"/><Relationship Id="rId4" Type="http://schemas.openxmlformats.org/officeDocument/2006/relationships/hyperlink" Target="https://ap.washington.edu/j1-intake-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/>
              <a:t>UW VISA BASICS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1568" y="5051522"/>
            <a:ext cx="8482013" cy="96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and Tools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05, 2025</a:t>
            </a:r>
          </a:p>
        </p:txBody>
      </p:sp>
    </p:spTree>
    <p:extLst>
      <p:ext uri="{BB962C8B-B14F-4D97-AF65-F5344CB8AC3E}">
        <p14:creationId xmlns:p14="http://schemas.microsoft.com/office/powerpoint/2010/main" val="8856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body" sz="quarter" idx="11"/>
          </p:nvPr>
        </p:nvSpPr>
        <p:spPr>
          <a:xfrm>
            <a:off x="683944" y="2032123"/>
            <a:ext cx="10764716" cy="4145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review is complete, ISO will email you a PDF of the approved visa request.</a:t>
            </a:r>
            <a:b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approved visa request must be routed for signatures and sent back to ISO along with the relevant supporting documentation from the checklist.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the entire packet back to ISO by: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mail to Box 351245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Dropping off in our drop box outside 400 Gerberding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Email, as a single PDF, in reply to the conditional approval email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Upload, as a single PDF, to the visa request “Manage Files” page in Lux </a:t>
            </a:r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669588" y="503145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VISA REQUEST PACKET</a:t>
            </a:r>
          </a:p>
        </p:txBody>
      </p:sp>
    </p:spTree>
    <p:extLst>
      <p:ext uri="{BB962C8B-B14F-4D97-AF65-F5344CB8AC3E}">
        <p14:creationId xmlns:p14="http://schemas.microsoft.com/office/powerpoint/2010/main" val="1244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body" sz="quarter" idx="11"/>
          </p:nvPr>
        </p:nvSpPr>
        <p:spPr>
          <a:xfrm>
            <a:off x="697465" y="2131461"/>
            <a:ext cx="10885006" cy="3221124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Tx/>
              <a:buChar char="➔"/>
            </a:pP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visa request is not the end product.</a:t>
            </a:r>
            <a:b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must process further before the visa is in place.</a:t>
            </a:r>
            <a:b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0"/>
              </a:spcBef>
              <a:buClrTx/>
              <a:buChar char="➔"/>
            </a:pP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visa request requires supporting documents.</a:t>
            </a:r>
            <a:b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Checklists of supporting documents for each visa type are on our website.</a:t>
            </a:r>
            <a:b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ClrTx/>
              <a:buChar char="➔"/>
            </a:pP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visa request is not your only way to get answers.</a:t>
            </a:r>
            <a:b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advisors will happily discuss visa eligibility and sponsorship procedures with you, with or without a visa request.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669588" y="491994"/>
            <a:ext cx="10912883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THINGS TO REMEMBER</a:t>
            </a:r>
          </a:p>
        </p:txBody>
      </p:sp>
    </p:spTree>
    <p:extLst>
      <p:ext uri="{BB962C8B-B14F-4D97-AF65-F5344CB8AC3E}">
        <p14:creationId xmlns:p14="http://schemas.microsoft.com/office/powerpoint/2010/main" val="9094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647860" y="1692246"/>
            <a:ext cx="10896280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5400"/>
              <a:t>J VISA REQUESTS</a:t>
            </a:r>
          </a:p>
        </p:txBody>
      </p:sp>
    </p:spTree>
    <p:extLst>
      <p:ext uri="{BB962C8B-B14F-4D97-AF65-F5344CB8AC3E}">
        <p14:creationId xmlns:p14="http://schemas.microsoft.com/office/powerpoint/2010/main" val="7585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body" sz="quarter" idx="11"/>
          </p:nvPr>
        </p:nvSpPr>
        <p:spPr>
          <a:xfrm>
            <a:off x="722655" y="2049778"/>
            <a:ext cx="10929485" cy="30023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buNone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should have collected the following:</a:t>
            </a:r>
            <a:b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or reappointment letter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Biographic page(s) of passport(s)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of </a:t>
            </a:r>
            <a:r>
              <a:rPr lang="en-US" sz="2000" u="sng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funding</a:t>
            </a:r>
            <a:endParaRPr sz="200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of </a:t>
            </a:r>
            <a:r>
              <a:rPr lang="en-US" sz="2000" u="sng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English proficiency</a:t>
            </a:r>
            <a:endParaRPr sz="200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for the visa request, usually on the </a:t>
            </a:r>
            <a:r>
              <a:rPr lang="en-US" sz="2000" u="sng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J-1 Visa Intake Form</a:t>
            </a:r>
            <a:endParaRPr sz="200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672792" y="480842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BEFORE YOU SUBMIT A J VISA REQUEST</a:t>
            </a:r>
          </a:p>
        </p:txBody>
      </p:sp>
    </p:spTree>
    <p:extLst>
      <p:ext uri="{BB962C8B-B14F-4D97-AF65-F5344CB8AC3E}">
        <p14:creationId xmlns:p14="http://schemas.microsoft.com/office/powerpoint/2010/main" val="4897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b="0">
              <a:solidFill>
                <a:schemeClr val="accent6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endParaRPr b="0"/>
          </a:p>
        </p:txBody>
      </p:sp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13833" y="468420"/>
            <a:ext cx="1141226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WHAT DO WE REVIEW J VISA REQUESTS FOR?</a:t>
            </a:r>
          </a:p>
        </p:txBody>
      </p:sp>
      <p:sp>
        <p:nvSpPr>
          <p:cNvPr id="224" name="Google Shape;224;p35"/>
          <p:cNvSpPr txBox="1"/>
          <p:nvPr/>
        </p:nvSpPr>
        <p:spPr>
          <a:xfrm>
            <a:off x="665284" y="2070657"/>
            <a:ext cx="9402648" cy="3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We review for visa considerations:</a:t>
            </a:r>
            <a:endParaRPr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85800" indent="-381000">
              <a:lnSpc>
                <a:spcPts val="3200"/>
              </a:lnSpc>
              <a:buClr>
                <a:schemeClr val="accent1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 the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start date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achievable?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85800" indent="-381000">
              <a:lnSpc>
                <a:spcPts val="3200"/>
              </a:lnSpc>
              <a:buClr>
                <a:schemeClr val="accent1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Does the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funding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meet our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3"/>
              </a:rPr>
              <a:t>J-1 funding minimums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?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85800" indent="-381000">
              <a:lnSpc>
                <a:spcPts val="3200"/>
              </a:lnSpc>
              <a:buClr>
                <a:schemeClr val="accent1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 the person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eligible for J-1 status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through the requested end date?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85800" indent="-381000">
              <a:lnSpc>
                <a:spcPts val="3200"/>
              </a:lnSpc>
              <a:buClr>
                <a:schemeClr val="accent1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 the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4"/>
              </a:rPr>
              <a:t>cultural exchange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plans sufficient?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>
              <a:spcAft>
                <a:spcPts val="200"/>
              </a:spcAft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>
              <a:spcAft>
                <a:spcPts val="200"/>
              </a:spcAft>
            </a:pPr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We also review for the appointment:</a:t>
            </a:r>
            <a:endParaRPr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85800" indent="-381000">
              <a:lnSpc>
                <a:spcPts val="3200"/>
              </a:lnSpc>
              <a:buClr>
                <a:schemeClr val="accent1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 the person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eligible for the title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through the requested end date?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85800" indent="-381000">
              <a:lnSpc>
                <a:spcPts val="3200"/>
              </a:lnSpc>
              <a:buClr>
                <a:schemeClr val="accent1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Does the funding meet the </a:t>
            </a:r>
            <a:r>
              <a:rPr lang="en-US" sz="2000" b="1" u="sng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5"/>
              </a:rPr>
              <a:t>salary minimum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?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31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body" sz="quarter" idx="11"/>
          </p:nvPr>
        </p:nvSpPr>
        <p:spPr>
          <a:xfrm>
            <a:off x="658437" y="2309881"/>
            <a:ext cx="10868279" cy="41912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</a:rPr>
              <a:t>ISO requires supporting documentation with each signed J Visa Request, including but not limited to: </a:t>
            </a:r>
            <a:endParaRPr sz="2400" dirty="0">
              <a:latin typeface="Open Sans"/>
              <a:ea typeface="Open Sans"/>
              <a:cs typeface="Open Sans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 dirty="0">
                <a:latin typeface="Open Sans"/>
                <a:ea typeface="Open Sans"/>
                <a:cs typeface="Open Sans"/>
              </a:rPr>
              <a:t>Copies of biographic pages for J-1 and all J-2 dependents</a:t>
            </a:r>
            <a:endParaRPr sz="2000" b="0" dirty="0">
              <a:latin typeface="Open Sans"/>
              <a:ea typeface="Open Sans"/>
              <a:cs typeface="Open Sans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 dirty="0">
                <a:latin typeface="Open Sans"/>
                <a:ea typeface="Open Sans"/>
                <a:cs typeface="Open Sans"/>
              </a:rPr>
              <a:t>The offer or reappointment letter </a:t>
            </a:r>
            <a:endParaRPr sz="2000" b="0" dirty="0">
              <a:latin typeface="Open Sans"/>
              <a:ea typeface="Open Sans"/>
              <a:cs typeface="Open Sans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 dirty="0">
                <a:latin typeface="Open Sans"/>
                <a:ea typeface="Open Sans"/>
                <a:cs typeface="Open Sans"/>
              </a:rPr>
              <a:t>Funding documentation </a:t>
            </a:r>
            <a:endParaRPr sz="2000" b="0" u="sng" dirty="0">
              <a:latin typeface="Open Sans"/>
              <a:ea typeface="Open Sans"/>
              <a:cs typeface="Open Sans"/>
              <a:hlinkClick r:id="rId3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 dirty="0">
                <a:latin typeface="Open Sans"/>
                <a:ea typeface="Open Sans"/>
                <a:cs typeface="Open Sans"/>
              </a:rPr>
              <a:t>Documentation of English proficiency (new or transfer only)</a:t>
            </a:r>
            <a:endParaRPr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dirty="0">
                <a:latin typeface="Open Sans"/>
                <a:ea typeface="Open Sans"/>
                <a:cs typeface="Open Sans"/>
                <a:hlinkClick r:id="rId4"/>
              </a:rPr>
              <a:t>Patient care letter </a:t>
            </a:r>
            <a:r>
              <a:rPr lang="en-US" sz="2000" b="0" dirty="0">
                <a:latin typeface="Open Sans"/>
                <a:ea typeface="Open Sans"/>
                <a:cs typeface="Open Sans"/>
              </a:rPr>
              <a:t>for foreign medical graduates</a:t>
            </a:r>
            <a:endParaRPr sz="2000" b="0" dirty="0"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</a:rPr>
              <a:t>ISO can only issue the DS-2019 once we have all supporting documentation.</a:t>
            </a:r>
            <a:endParaRPr sz="2400" b="0" dirty="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endParaRPr sz="2200" b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658437" y="491994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J-1 SUPPORTING DOCUMENTS</a:t>
            </a:r>
          </a:p>
        </p:txBody>
      </p:sp>
      <p:sp>
        <p:nvSpPr>
          <p:cNvPr id="2" name="Oval 1"/>
          <p:cNvSpPr/>
          <p:nvPr/>
        </p:nvSpPr>
        <p:spPr>
          <a:xfrm>
            <a:off x="8972226" y="3120529"/>
            <a:ext cx="2377440" cy="2377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our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u="sng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J-1 Checklist</a:t>
            </a:r>
            <a:endParaRPr lang="en-US" sz="2400" b="1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/>
          <p:nvPr/>
        </p:nvSpPr>
        <p:spPr>
          <a:xfrm>
            <a:off x="1603781" y="3777023"/>
            <a:ext cx="5545158" cy="1252800"/>
          </a:xfrm>
          <a:prstGeom prst="downArrowCallout">
            <a:avLst>
              <a:gd name="adj1" fmla="val 23128"/>
              <a:gd name="adj2" fmla="val 30922"/>
              <a:gd name="adj3" fmla="val 17125"/>
              <a:gd name="adj4" fmla="val 64977"/>
            </a:avLst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Department forwards DS-2019 to exchange visitor</a:t>
            </a:r>
            <a:endParaRPr sz="1600" b="1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683283" y="651076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en-US" sz="3600" cap="none">
                <a:latin typeface="Encode Sans Normal Black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  <a:sym typeface="Encode Sans"/>
              </a:rPr>
              <a:t>DS-2019 CERTIFICATE </a:t>
            </a:r>
            <a:br>
              <a:rPr lang="en-US" sz="3600" cap="none">
                <a:latin typeface="Encode Sans Normal Black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  <a:sym typeface="Encode Sans"/>
              </a:rPr>
            </a:br>
            <a:r>
              <a:rPr lang="en-US" sz="3600" cap="none">
                <a:latin typeface="Encode Sans Normal Black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  <a:sym typeface="Encode Sans"/>
              </a:rPr>
              <a:t>OF ELIGIBILITY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90261" y="2174722"/>
            <a:ext cx="5568428" cy="1585047"/>
            <a:chOff x="1855550" y="2137341"/>
            <a:chExt cx="4666200" cy="1585047"/>
          </a:xfrm>
        </p:grpSpPr>
        <p:sp>
          <p:nvSpPr>
            <p:cNvPr id="237" name="Google Shape;237;p37"/>
            <p:cNvSpPr/>
            <p:nvPr/>
          </p:nvSpPr>
          <p:spPr>
            <a:xfrm>
              <a:off x="1855550" y="2137341"/>
              <a:ext cx="4666200" cy="1585047"/>
            </a:xfrm>
            <a:prstGeom prst="downArrowCallout">
              <a:avLst>
                <a:gd name="adj1" fmla="val 23951"/>
                <a:gd name="adj2" fmla="val 25000"/>
                <a:gd name="adj3" fmla="val 15674"/>
                <a:gd name="adj4" fmla="val 66807"/>
              </a:avLst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37"/>
            <p:cNvSpPr txBox="1"/>
            <p:nvPr/>
          </p:nvSpPr>
          <p:spPr>
            <a:xfrm>
              <a:off x="1865300" y="2137341"/>
              <a:ext cx="4646700" cy="944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b="1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ISO uploads Form DS-2019 “Certificate of Eligibility for Exchange Visitor Status” to Manage Files page of visa request</a:t>
              </a:r>
              <a:endParaRPr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</p:txBody>
        </p:sp>
      </p:grpSp>
      <p:sp>
        <p:nvSpPr>
          <p:cNvPr id="240" name="Google Shape;240;p37"/>
          <p:cNvSpPr/>
          <p:nvPr/>
        </p:nvSpPr>
        <p:spPr>
          <a:xfrm>
            <a:off x="1603781" y="5029823"/>
            <a:ext cx="5545158" cy="1083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Exchange visitor prints double-sided, uses DS-2019 to apply for J visa at consulate and uses it to enter U.S.</a:t>
            </a:r>
            <a:endParaRPr sz="1600" b="1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951" y="576470"/>
            <a:ext cx="4429640" cy="5971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6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body" sz="quarter" idx="11"/>
          </p:nvPr>
        </p:nvSpPr>
        <p:spPr>
          <a:xfrm>
            <a:off x="669588" y="2042252"/>
            <a:ext cx="10929485" cy="442545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J Visa Request, with appropriate supporting documentation, is needed to do the following:</a:t>
            </a:r>
          </a:p>
          <a:p>
            <a:pPr>
              <a:lnSpc>
                <a:spcPct val="100000"/>
              </a:lnSpc>
              <a:buFont typeface="Open Sans" panose="020B0606030504020204" pitchFamily="34" charset="0"/>
              <a:buChar char="−"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person’s J-1 status</a:t>
            </a:r>
          </a:p>
          <a:p>
            <a:pPr>
              <a:lnSpc>
                <a:spcPct val="100000"/>
              </a:lnSpc>
              <a:buFont typeface="Open Sans" panose="020B0606030504020204" pitchFamily="34" charset="0"/>
              <a:buChar char="−"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person’s appointment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00000"/>
              </a:lnSpc>
              <a:buFont typeface="Open Sans" panose="020B0606030504020204" pitchFamily="34" charset="0"/>
              <a:buChar char="−"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J-1 already at UW to your department</a:t>
            </a:r>
          </a:p>
          <a:p>
            <a:pPr>
              <a:lnSpc>
                <a:spcPct val="100000"/>
              </a:lnSpc>
              <a:buFont typeface="Open Sans" panose="020B0606030504020204" pitchFamily="34" charset="0"/>
              <a:buChar char="−"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J-1 already at another program sponsor to UW</a:t>
            </a:r>
            <a:b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should also use Lux to </a:t>
            </a:r>
          </a:p>
          <a:p>
            <a:pPr>
              <a:lnSpc>
                <a:spcPct val="100000"/>
              </a:lnSpc>
              <a:buFont typeface="Open Sans" panose="020B0606030504020204" pitchFamily="34" charset="0"/>
              <a:buChar char="−"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Amend sponsorship dates 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J1 Amendment Form</a:t>
            </a: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Font typeface="Open Sans" panose="020B0606030504020204" pitchFamily="34" charset="0"/>
              <a:buChar char="−"/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dependents 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Add J2 Dependent Form</a:t>
            </a:r>
            <a:b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us how much time we need, or just submit as early as you can!</a:t>
            </a:r>
            <a:endParaRPr sz="2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658437" y="491994"/>
            <a:ext cx="10912883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BEYOND INITIAL J VISA REQUESTS</a:t>
            </a:r>
          </a:p>
        </p:txBody>
      </p:sp>
    </p:spTree>
    <p:extLst>
      <p:ext uri="{BB962C8B-B14F-4D97-AF65-F5344CB8AC3E}">
        <p14:creationId xmlns:p14="http://schemas.microsoft.com/office/powerpoint/2010/main" val="22941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95062-CAA9-DB54-F6B4-1D317528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355" y="2117608"/>
            <a:ext cx="9971961" cy="3002348"/>
          </a:xfrm>
        </p:spPr>
        <p:txBody>
          <a:bodyPr lIns="91440" tIns="45720" rIns="91440" bIns="45720" anchor="t"/>
          <a:lstStyle/>
          <a:p>
            <a:pPr marL="456565" indent="-4565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Q: Are documents for J-1 English Proficiency required for J-1 extension visa requests? Do we need to submit this documentation again?</a:t>
            </a:r>
            <a:endParaRPr lang="en-US" sz="2000" dirty="0">
              <a:solidFill>
                <a:schemeClr val="tx1"/>
              </a:solidFill>
              <a:ea typeface="Open Sans"/>
            </a:endParaRPr>
          </a:p>
          <a:p>
            <a:pPr marL="989965" lvl="1" indent="-3803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ISO doesn’t require English Proficiency documentation for J visa extension requests, but we do need English Proficiency documentation for all initial and transfer-in visa requests.</a:t>
            </a:r>
          </a:p>
          <a:p>
            <a:pPr marL="456565" indent="-4565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Q: Will this training cover J-1 waivers and, if not, will you provide this information in a future training?</a:t>
            </a:r>
            <a:endParaRPr lang="en-US" sz="2000" dirty="0">
              <a:solidFill>
                <a:schemeClr val="tx1"/>
              </a:solidFill>
              <a:ea typeface="Open Sans"/>
            </a:endParaRPr>
          </a:p>
          <a:p>
            <a:pPr marL="989965" lvl="1" indent="-3803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Please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reach out to ISO</a:t>
            </a:r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for more information on waivers of the 212(e) two-year home residence requirement.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</a:t>
            </a:r>
            <a:endParaRPr lang="en-US" sz="2000" dirty="0">
              <a:ea typeface="Open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73CB6B-48D7-0D70-7490-657E3F57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Q&amp;A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8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647860" y="1692246"/>
            <a:ext cx="10896280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5400"/>
              <a:t>H VISA REQUESTS</a:t>
            </a:r>
          </a:p>
        </p:txBody>
      </p:sp>
    </p:spTree>
    <p:extLst>
      <p:ext uri="{BB962C8B-B14F-4D97-AF65-F5344CB8AC3E}">
        <p14:creationId xmlns:p14="http://schemas.microsoft.com/office/powerpoint/2010/main" val="18675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body" sz="quarter" idx="11"/>
          </p:nvPr>
        </p:nvSpPr>
        <p:spPr>
          <a:xfrm>
            <a:off x="762000" y="2161471"/>
            <a:ext cx="5073267" cy="4102768"/>
          </a:xfrm>
        </p:spPr>
        <p:txBody>
          <a:bodyPr spcFirstLastPara="1" vert="horz" lIns="91425" tIns="45700" rIns="91425" bIns="45700" rtlCol="0" anchor="t" anchorCtr="0"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SzPct val="100000"/>
              <a:buFont typeface="Open Sans" panose="020B0606030504020204" pitchFamily="34" charset="0"/>
              <a:buChar char="−"/>
            </a:pPr>
            <a:r>
              <a:rPr lang="en-US" sz="2800">
                <a:latin typeface="Open Sans"/>
                <a:ea typeface="Open Sans"/>
                <a:cs typeface="Open Sans"/>
              </a:rPr>
              <a:t>Introduction</a:t>
            </a:r>
            <a:endParaRPr lang="en-US" sz="4000">
              <a:latin typeface="Open Sans"/>
              <a:ea typeface="Open Sans"/>
              <a:cs typeface="Open Sans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SzPct val="100000"/>
              <a:buFont typeface="Open Sans" panose="020B0606030504020204" pitchFamily="34" charset="0"/>
              <a:buChar char="−"/>
            </a:pPr>
            <a:r>
              <a:rPr lang="en-US" sz="2800">
                <a:latin typeface="Open Sans"/>
                <a:ea typeface="Open Sans"/>
                <a:cs typeface="Open Sans"/>
              </a:rPr>
              <a:t>J Visa Requests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Before You Submit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J Supporting Documents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DS-2019 and After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Q &amp; A</a:t>
            </a:r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683492" y="481827"/>
            <a:ext cx="10912883" cy="1325033"/>
          </a:xfrm>
        </p:spPr>
        <p:txBody>
          <a:bodyPr spcFirstLastPara="1" vert="horz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FFF00"/>
              </a:buClr>
            </a:pPr>
            <a:r>
              <a:rPr lang="en-US" sz="3600"/>
              <a:t>AGENDA</a:t>
            </a:r>
          </a:p>
        </p:txBody>
      </p:sp>
      <p:sp>
        <p:nvSpPr>
          <p:cNvPr id="2" name="Google Shape;142;p14">
            <a:extLst>
              <a:ext uri="{FF2B5EF4-FFF2-40B4-BE49-F238E27FC236}">
                <a16:creationId xmlns:a16="http://schemas.microsoft.com/office/drawing/2014/main" id="{8931C0E1-F5D8-EE54-3DBA-11D33956233F}"/>
              </a:ext>
            </a:extLst>
          </p:cNvPr>
          <p:cNvSpPr txBox="1">
            <a:spLocks/>
          </p:cNvSpPr>
          <p:nvPr/>
        </p:nvSpPr>
        <p:spPr>
          <a:xfrm>
            <a:off x="5701348" y="2162386"/>
            <a:ext cx="5893882" cy="4102768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Lucida Grande"/>
              <a:buChar char="&gt;"/>
              <a:defRPr sz="32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24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Lucida Grande"/>
              <a:buChar char="&gt;"/>
              <a:defRPr sz="1867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SzPct val="100000"/>
              <a:buFont typeface="Open Sans" panose="020B0606030504020204" pitchFamily="34" charset="0"/>
              <a:buChar char="−"/>
            </a:pPr>
            <a:r>
              <a:rPr lang="en-US" sz="2800">
                <a:latin typeface="Open Sans"/>
                <a:ea typeface="Open Sans"/>
                <a:cs typeface="Open Sans"/>
              </a:rPr>
              <a:t>H Visa Requests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Before You Submit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H Supporting Documents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Adjudication Process and After</a:t>
            </a:r>
          </a:p>
          <a:p>
            <a:pPr marL="898525" lvl="1" indent="-365760">
              <a:spcBef>
                <a:spcPts val="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>
                <a:latin typeface="Open Sans"/>
                <a:ea typeface="Open Sans"/>
                <a:cs typeface="Open Sans"/>
              </a:rPr>
              <a:t>Q &amp; A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SzPct val="100000"/>
              <a:buFont typeface="Open Sans" panose="020B0606030504020204" pitchFamily="34" charset="0"/>
              <a:buChar char="−"/>
            </a:pPr>
            <a:r>
              <a:rPr lang="en-US" sz="2800">
                <a:latin typeface="Open Sans"/>
                <a:ea typeface="Open Sans"/>
                <a:cs typeface="Open Sans"/>
              </a:rPr>
              <a:t>Tips for Success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SzPct val="100000"/>
              <a:buFont typeface="Open Sans" panose="020B0606030504020204" pitchFamily="34" charset="0"/>
              <a:buChar char="−"/>
            </a:pPr>
            <a:r>
              <a:rPr lang="en-US" sz="2800">
                <a:latin typeface="Open Sans"/>
                <a:ea typeface="Open Sans"/>
                <a:cs typeface="Open San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677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body" sz="quarter" idx="11"/>
          </p:nvPr>
        </p:nvSpPr>
        <p:spPr>
          <a:xfrm>
            <a:off x="656324" y="2038626"/>
            <a:ext cx="10906586" cy="38157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You should have collected the following:</a:t>
            </a:r>
          </a:p>
          <a:p>
            <a:pPr marL="456565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Open Sans" panose="020B0606030504020204" pitchFamily="34" charset="0"/>
              <a:buChar char="−"/>
            </a:pPr>
            <a:r>
              <a:rPr lang="en-US" sz="2400" b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Offer or reappointment letter</a:t>
            </a:r>
            <a:endParaRPr sz="2400" b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456565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Open Sans" panose="020B0606030504020204" pitchFamily="34" charset="0"/>
              <a:buChar char="−"/>
            </a:pPr>
            <a:r>
              <a:rPr lang="en-US" sz="2400" b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Information for the visa request, usually on the </a:t>
            </a:r>
            <a:r>
              <a:rPr lang="en-US" sz="2400" u="sng">
                <a:solidFill>
                  <a:schemeClr val="accent6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H-1B Visa Intake Form</a:t>
            </a:r>
            <a:endParaRPr lang="en-US" sz="2400" u="sng">
              <a:solidFill>
                <a:schemeClr val="accent6"/>
              </a:solidFill>
              <a:latin typeface="Open Sans"/>
              <a:ea typeface="Open Sans"/>
              <a:cs typeface="Open Sans"/>
            </a:endParaRPr>
          </a:p>
          <a:p>
            <a:pPr marL="456565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Open Sans" panose="020B0606030504020204" pitchFamily="34" charset="0"/>
              <a:buChar char="−"/>
            </a:pPr>
            <a:r>
              <a:rPr lang="en-US" sz="2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 non-CBA titles, a completed </a:t>
            </a:r>
            <a:r>
              <a:rPr lang="en-US" sz="240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Prevailing Wage Intake Form</a:t>
            </a:r>
            <a:endParaRPr lang="en-US" sz="24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6565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Open Sans" panose="020B0606030504020204" pitchFamily="34" charset="0"/>
              <a:buChar char="−"/>
            </a:pPr>
            <a:r>
              <a:rPr lang="en-US" sz="2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 staff titles</a:t>
            </a:r>
          </a:p>
          <a:p>
            <a:pPr marL="989965" lvl="1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Open Sans" panose="020B0606030504020204" pitchFamily="34" charset="0"/>
              <a:buChar char="−"/>
            </a:pPr>
            <a:r>
              <a:rPr lang="en-US" sz="1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 Research Scientist Engineers, </a:t>
            </a:r>
            <a:r>
              <a:rPr lang="en-US" sz="1800" b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UWHires</a:t>
            </a:r>
            <a:r>
              <a:rPr lang="en-US" sz="1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or Workday position</a:t>
            </a:r>
          </a:p>
          <a:p>
            <a:pPr marL="989965" lvl="1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Open Sans" panose="020B0606030504020204" pitchFamily="34" charset="0"/>
              <a:buChar char="−"/>
            </a:pPr>
            <a:r>
              <a:rPr lang="en-US" sz="1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 all other titles, a completed rubric from UWHR</a:t>
            </a:r>
            <a:endParaRPr sz="18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5000"/>
              </a:lnSpc>
              <a:buNone/>
            </a:pPr>
            <a:br>
              <a:rPr lang="en-US" sz="2400" b="0"/>
            </a:br>
            <a:r>
              <a:rPr lang="en-US" sz="2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Units should wait to assemble other supporting documents until after the visa request has been approved by APF.  </a:t>
            </a:r>
            <a:endParaRPr sz="24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658437" y="491994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BEFORE YOU SUBMIT AN H VISA REQUEST</a:t>
            </a:r>
          </a:p>
        </p:txBody>
      </p:sp>
    </p:spTree>
    <p:extLst>
      <p:ext uri="{BB962C8B-B14F-4D97-AF65-F5344CB8AC3E}">
        <p14:creationId xmlns:p14="http://schemas.microsoft.com/office/powerpoint/2010/main" val="27140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body" sz="quarter" idx="11"/>
          </p:nvPr>
        </p:nvSpPr>
        <p:spPr>
          <a:xfrm>
            <a:off x="658438" y="2133599"/>
            <a:ext cx="10503934" cy="4243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review for visa considerations:</a:t>
            </a:r>
            <a:endParaRPr sz="2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person have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status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they should exhaust first?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person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eligible for H-1B status 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requested end date?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appointment or job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eligible for H-1B sponsorship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salary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higher than the likely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prevailing wage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Clr>
                <a:schemeClr val="accent1"/>
              </a:buClr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date 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achievable?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academic personnel positions, we also review for:</a:t>
            </a:r>
            <a:endParaRPr sz="2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Clr>
                <a:schemeClr val="accent1"/>
              </a:buClr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person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eligible for the title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through the requested end date?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Clr>
                <a:schemeClr val="accent1"/>
              </a:buClr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salary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 the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salary minimum</a:t>
            </a: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658437" y="480843"/>
            <a:ext cx="1153356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WHAT WE LOOK FOR IN H VISA REQUESTS</a:t>
            </a:r>
          </a:p>
        </p:txBody>
      </p:sp>
    </p:spTree>
    <p:extLst>
      <p:ext uri="{BB962C8B-B14F-4D97-AF65-F5344CB8AC3E}">
        <p14:creationId xmlns:p14="http://schemas.microsoft.com/office/powerpoint/2010/main" val="3980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body" sz="quarter" idx="11"/>
          </p:nvPr>
        </p:nvSpPr>
        <p:spPr>
          <a:xfrm>
            <a:off x="669588" y="2155902"/>
            <a:ext cx="9684193" cy="43473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requires supporting documentation with each signed H Visa Request, including but not limited to: </a:t>
            </a:r>
            <a:endParaRPr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68300">
              <a:lnSpc>
                <a:spcPts val="3200"/>
              </a:lnSpc>
              <a:spcBef>
                <a:spcPts val="100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Wage documentation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of the scholar’s visa status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of the scholar’s credentials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68300">
              <a:lnSpc>
                <a:spcPts val="3200"/>
              </a:lnSpc>
              <a:spcBef>
                <a:spcPts val="0"/>
              </a:spcBef>
              <a:buClr>
                <a:srgbClr val="33006F"/>
              </a:buClr>
              <a:buSzPts val="2200"/>
              <a:buFont typeface="Open Sans" panose="020B0606030504020204" pitchFamily="34" charset="0"/>
              <a:buChar char="−"/>
            </a:pPr>
            <a:r>
              <a:rPr lang="en-US"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Filing fee payment</a:t>
            </a:r>
            <a:endParaRPr sz="2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ISO can often initiate certain processes without having all documents on hand.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ask us what we need right away and what can wait.</a:t>
            </a:r>
            <a:endParaRPr sz="2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58437" y="491994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H SUPPORTING DOCUMENTS</a:t>
            </a:r>
          </a:p>
        </p:txBody>
      </p:sp>
      <p:sp>
        <p:nvSpPr>
          <p:cNvPr id="4" name="Oval 3"/>
          <p:cNvSpPr/>
          <p:nvPr/>
        </p:nvSpPr>
        <p:spPr>
          <a:xfrm>
            <a:off x="9528643" y="2680107"/>
            <a:ext cx="2247045" cy="22470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our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</a:pPr>
            <a:r>
              <a:rPr lang="en-US" sz="2400" b="1" u="sng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H-1B Checklist</a:t>
            </a:r>
            <a:endParaRPr lang="en-US" sz="2400" b="1" u="sng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690412" y="487486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ADJUDICATION PROCESS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3203926"/>
            <a:ext cx="3702129" cy="1131372"/>
            <a:chOff x="1239446" y="1941151"/>
            <a:chExt cx="3702127" cy="2072697"/>
          </a:xfrm>
        </p:grpSpPr>
        <p:sp>
          <p:nvSpPr>
            <p:cNvPr id="287" name="Google Shape;287;p44"/>
            <p:cNvSpPr/>
            <p:nvPr/>
          </p:nvSpPr>
          <p:spPr>
            <a:xfrm>
              <a:off x="1239446" y="1941151"/>
              <a:ext cx="3702127" cy="2072697"/>
            </a:xfrm>
            <a:prstGeom prst="homePlate">
              <a:avLst>
                <a:gd name="adj" fmla="val 51820"/>
              </a:avLst>
            </a:prstGeom>
            <a:solidFill>
              <a:srgbClr val="D9D2E9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44"/>
            <p:cNvSpPr txBox="1"/>
            <p:nvPr/>
          </p:nvSpPr>
          <p:spPr>
            <a:xfrm>
              <a:off x="1239446" y="2046886"/>
              <a:ext cx="3443732" cy="1916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ISO has the host department post the Labor Condition Application, then submits it to the DOL</a:t>
              </a:r>
              <a:endPara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63512" y="3833383"/>
            <a:ext cx="4224282" cy="1075936"/>
            <a:chOff x="4450384" y="3498846"/>
            <a:chExt cx="4169665" cy="1075936"/>
          </a:xfrm>
        </p:grpSpPr>
        <p:sp>
          <p:nvSpPr>
            <p:cNvPr id="288" name="Google Shape;288;p44"/>
            <p:cNvSpPr/>
            <p:nvPr/>
          </p:nvSpPr>
          <p:spPr>
            <a:xfrm rot="10800000">
              <a:off x="4450384" y="3498846"/>
              <a:ext cx="4169665" cy="1042501"/>
            </a:xfrm>
            <a:prstGeom prst="homePlate">
              <a:avLst>
                <a:gd name="adj" fmla="val 50000"/>
              </a:avLst>
            </a:prstGeom>
            <a:solidFill>
              <a:schemeClr val="tx1">
                <a:lumMod val="40000"/>
                <a:lumOff val="60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44"/>
            <p:cNvSpPr txBox="1"/>
            <p:nvPr/>
          </p:nvSpPr>
          <p:spPr>
            <a:xfrm>
              <a:off x="5156867" y="3502582"/>
              <a:ext cx="3378072" cy="107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>
                  <a:ea typeface="Open Sans"/>
                  <a:cs typeface="Open Sans"/>
                  <a:sym typeface="Open Sans"/>
                </a:rPr>
                <a:t>DOL approves the Labor Condition Application</a:t>
              </a:r>
              <a:endParaRPr>
                <a:ea typeface="Open Sans"/>
                <a:cs typeface="Open Sans"/>
                <a:sym typeface="Open Sans"/>
              </a:endParaRPr>
            </a:p>
            <a:p>
              <a:r>
                <a:rPr lang="en-US" b="1">
                  <a:ea typeface="Open Sans"/>
                  <a:cs typeface="Open Sans"/>
                  <a:sym typeface="Open Sans"/>
                </a:rPr>
                <a:t>1 week</a:t>
              </a:r>
              <a:endParaRPr b="1"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4390242"/>
            <a:ext cx="3692702" cy="1078652"/>
            <a:chOff x="1248872" y="4044554"/>
            <a:chExt cx="3692702" cy="1078652"/>
          </a:xfrm>
        </p:grpSpPr>
        <p:sp>
          <p:nvSpPr>
            <p:cNvPr id="291" name="Google Shape;291;p44"/>
            <p:cNvSpPr/>
            <p:nvPr/>
          </p:nvSpPr>
          <p:spPr>
            <a:xfrm>
              <a:off x="1248874" y="4044554"/>
              <a:ext cx="3692700" cy="1078652"/>
            </a:xfrm>
            <a:prstGeom prst="homePlate">
              <a:avLst>
                <a:gd name="adj" fmla="val 50000"/>
              </a:avLst>
            </a:prstGeom>
            <a:solidFill>
              <a:srgbClr val="D9D2E9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44"/>
            <p:cNvSpPr txBox="1"/>
            <p:nvPr/>
          </p:nvSpPr>
          <p:spPr>
            <a:xfrm>
              <a:off x="1248872" y="4110393"/>
              <a:ext cx="3337373" cy="959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ISO prepares and files the I-129 Petition with U.S. Citizenship and Immigration Services (USCIS)</a:t>
              </a:r>
              <a:endPara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0994" y="4983208"/>
            <a:ext cx="4216800" cy="1067924"/>
            <a:chOff x="4412676" y="4598444"/>
            <a:chExt cx="4216800" cy="116310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92" name="Google Shape;292;p44"/>
            <p:cNvSpPr/>
            <p:nvPr/>
          </p:nvSpPr>
          <p:spPr>
            <a:xfrm rot="10800000">
              <a:off x="4412676" y="4598444"/>
              <a:ext cx="4216800" cy="11631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44"/>
            <p:cNvSpPr txBox="1"/>
            <p:nvPr/>
          </p:nvSpPr>
          <p:spPr>
            <a:xfrm>
              <a:off x="5120931" y="4638595"/>
              <a:ext cx="3455700" cy="1072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>
                  <a:ea typeface="Open Sans"/>
                  <a:cs typeface="Open Sans"/>
                  <a:sym typeface="Open Sans"/>
                </a:rPr>
                <a:t>USCIS reviews and approves I-129 Petition</a:t>
              </a:r>
              <a:endParaRPr>
                <a:ea typeface="Open Sans"/>
                <a:cs typeface="Open Sans"/>
                <a:sym typeface="Open Sans"/>
              </a:endParaRPr>
            </a:p>
            <a:p>
              <a:r>
                <a:rPr lang="en-US" b="1">
                  <a:ea typeface="Open Sans"/>
                  <a:cs typeface="Open Sans"/>
                  <a:sym typeface="Open Sans"/>
                </a:rPr>
                <a:t>2 weeks* to 12 months</a:t>
              </a:r>
              <a:endParaRPr b="1"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70BAB-5C08-EC1E-E83B-6B52F84E2208}"/>
              </a:ext>
            </a:extLst>
          </p:cNvPr>
          <p:cNvGrpSpPr/>
          <p:nvPr/>
        </p:nvGrpSpPr>
        <p:grpSpPr>
          <a:xfrm>
            <a:off x="762002" y="5541470"/>
            <a:ext cx="3654992" cy="1046335"/>
            <a:chOff x="762002" y="5541470"/>
            <a:chExt cx="3654992" cy="1046335"/>
          </a:xfrm>
        </p:grpSpPr>
        <p:sp>
          <p:nvSpPr>
            <p:cNvPr id="295" name="Google Shape;295;p44"/>
            <p:cNvSpPr/>
            <p:nvPr/>
          </p:nvSpPr>
          <p:spPr>
            <a:xfrm>
              <a:off x="762002" y="5541470"/>
              <a:ext cx="3654992" cy="1046335"/>
            </a:xfrm>
            <a:prstGeom prst="homePlat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44"/>
            <p:cNvSpPr txBox="1"/>
            <p:nvPr/>
          </p:nvSpPr>
          <p:spPr>
            <a:xfrm>
              <a:off x="772532" y="5567249"/>
              <a:ext cx="3316307" cy="1010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Scholar applies for H-1B visa at U.S. consulate and enters U.S.</a:t>
              </a:r>
              <a:endParaRPr sz="1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  <a:p>
              <a:r>
                <a:rPr lang="en-US" sz="1600" b="1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1 week to 2+ months</a:t>
              </a:r>
              <a:endParaRPr sz="16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</p:txBody>
        </p:sp>
      </p:grpSp>
      <p:sp>
        <p:nvSpPr>
          <p:cNvPr id="19" name="Left Arrow Callout 18"/>
          <p:cNvSpPr/>
          <p:nvPr/>
        </p:nvSpPr>
        <p:spPr>
          <a:xfrm>
            <a:off x="8225183" y="4492557"/>
            <a:ext cx="2878753" cy="2039493"/>
          </a:xfrm>
          <a:prstGeom prst="leftArrowCallout">
            <a:avLst>
              <a:gd name="adj1" fmla="val 25208"/>
              <a:gd name="adj2" fmla="val 25000"/>
              <a:gd name="adj3" fmla="val 18462"/>
              <a:gd name="adj4" fmla="val 8155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*With payment of $2,805 Premium Processing Fee to USCIS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8FD1F7-0C79-C2D5-AD2D-E99688EED15C}"/>
              </a:ext>
            </a:extLst>
          </p:cNvPr>
          <p:cNvGrpSpPr/>
          <p:nvPr/>
        </p:nvGrpSpPr>
        <p:grpSpPr>
          <a:xfrm>
            <a:off x="762000" y="2010647"/>
            <a:ext cx="3702129" cy="1206279"/>
            <a:chOff x="1239446" y="1941151"/>
            <a:chExt cx="3702127" cy="2209928"/>
          </a:xfrm>
        </p:grpSpPr>
        <p:sp>
          <p:nvSpPr>
            <p:cNvPr id="3" name="Google Shape;287;p44">
              <a:extLst>
                <a:ext uri="{FF2B5EF4-FFF2-40B4-BE49-F238E27FC236}">
                  <a16:creationId xmlns:a16="http://schemas.microsoft.com/office/drawing/2014/main" id="{BDCB2A68-2BF0-76C3-663E-7E5E29EECA1F}"/>
                </a:ext>
              </a:extLst>
            </p:cNvPr>
            <p:cNvSpPr/>
            <p:nvPr/>
          </p:nvSpPr>
          <p:spPr>
            <a:xfrm>
              <a:off x="1239446" y="1941151"/>
              <a:ext cx="3702127" cy="2072697"/>
            </a:xfrm>
            <a:prstGeom prst="homePlate">
              <a:avLst>
                <a:gd name="adj" fmla="val 51820"/>
              </a:avLst>
            </a:prstGeom>
            <a:solidFill>
              <a:srgbClr val="D9D2E9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" name="Google Shape;289;p44">
              <a:extLst>
                <a:ext uri="{FF2B5EF4-FFF2-40B4-BE49-F238E27FC236}">
                  <a16:creationId xmlns:a16="http://schemas.microsoft.com/office/drawing/2014/main" id="{14D1B78E-3D14-40E2-0FD1-58F6D73CC050}"/>
                </a:ext>
              </a:extLst>
            </p:cNvPr>
            <p:cNvSpPr txBox="1"/>
            <p:nvPr/>
          </p:nvSpPr>
          <p:spPr>
            <a:xfrm>
              <a:off x="1249978" y="2078382"/>
              <a:ext cx="3545701" cy="207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6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ISO performs initial review and prevailing wage self-determination, requests any missing documents</a:t>
              </a:r>
              <a:endPara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4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F41-D3BC-74BA-1040-25F06AC48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436" y="2111298"/>
            <a:ext cx="10397831" cy="3265729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400" b="0"/>
              <a:t>Anywhere from $460 to $3765, depending on case type and urgency</a:t>
            </a:r>
          </a:p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400" b="0"/>
              <a:t>Must be paid by unit</a:t>
            </a:r>
          </a:p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400" b="0"/>
              <a:t>Can only be paid with G-1450 Credit Card Authorization Form(s) using a UW </a:t>
            </a:r>
            <a:r>
              <a:rPr lang="en-US" sz="2400" b="0" err="1"/>
              <a:t>ProCard</a:t>
            </a:r>
            <a:endParaRPr lang="en-US" sz="2400" b="0"/>
          </a:p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400" b="0"/>
              <a:t>More information and instructions are available on the </a:t>
            </a:r>
            <a:r>
              <a:rPr lang="en-US" sz="2400">
                <a:hlinkClick r:id="rId3"/>
              </a:rPr>
              <a:t>APF Visa Fees </a:t>
            </a:r>
            <a:r>
              <a:rPr lang="en-US" sz="2400" b="0"/>
              <a:t>page.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C87EA-90C2-3800-290D-D8C0880F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88" y="491994"/>
            <a:ext cx="10912883" cy="1325033"/>
          </a:xfrm>
        </p:spPr>
        <p:txBody>
          <a:bodyPr/>
          <a:lstStyle/>
          <a:p>
            <a:r>
              <a:rPr lang="en-US" sz="3600"/>
              <a:t>USCIS FEES FOR H-1BS</a:t>
            </a:r>
          </a:p>
        </p:txBody>
      </p:sp>
    </p:spTree>
    <p:extLst>
      <p:ext uri="{BB962C8B-B14F-4D97-AF65-F5344CB8AC3E}">
        <p14:creationId xmlns:p14="http://schemas.microsoft.com/office/powerpoint/2010/main" val="14945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body" sz="quarter" idx="11"/>
          </p:nvPr>
        </p:nvSpPr>
        <p:spPr>
          <a:xfrm>
            <a:off x="683943" y="2038625"/>
            <a:ext cx="10378067" cy="4585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must submit a new H Visa Request, with supporting documentation, to do any of the following:</a:t>
            </a:r>
            <a:endParaRPr sz="2400" b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571500">
              <a:lnSpc>
                <a:spcPts val="3200"/>
              </a:lnSpc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</a:t>
            </a:r>
            <a:r>
              <a:rPr lang="en-US" sz="2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person’s H-1B status</a:t>
            </a:r>
            <a:endParaRPr sz="2000" b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571500"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lang="en-US" sz="2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person’s appointment </a:t>
            </a:r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sz="200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571500"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</a:t>
            </a:r>
            <a:r>
              <a:rPr lang="en-US" sz="2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H-1B already at UW to your department</a:t>
            </a:r>
          </a:p>
          <a:p>
            <a:pPr marL="914400" indent="-571500"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</a:t>
            </a:r>
            <a:r>
              <a:rPr lang="en-US" sz="2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H-1B already in the U.S. to UW</a:t>
            </a:r>
            <a:endParaRPr sz="2000" b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as early as you can but remember that ISO recommends at least </a:t>
            </a:r>
            <a:r>
              <a:rPr lang="en-US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months </a:t>
            </a:r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lead time, even with USCIS premium processing.</a:t>
            </a:r>
            <a:endParaRPr sz="2400" b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BEYOND INITIAL H VISA REQUESTS</a:t>
            </a:r>
          </a:p>
        </p:txBody>
      </p:sp>
    </p:spTree>
    <p:extLst>
      <p:ext uri="{BB962C8B-B14F-4D97-AF65-F5344CB8AC3E}">
        <p14:creationId xmlns:p14="http://schemas.microsoft.com/office/powerpoint/2010/main" val="6687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4323-1574-313B-D15B-74BD7CFB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FD239B-52FD-5B00-F661-F5E114875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355" y="2117608"/>
            <a:ext cx="9697452" cy="3002348"/>
          </a:xfrm>
        </p:spPr>
        <p:txBody>
          <a:bodyPr lIns="91440" tIns="45720" rIns="91440" bIns="45720" anchor="t"/>
          <a:lstStyle/>
          <a:p>
            <a:pPr marL="456565" indent="-4565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Q: What is the average H-1B extension processing time without premium processing?</a:t>
            </a:r>
            <a:endParaRPr lang="en-US" sz="2000" dirty="0">
              <a:solidFill>
                <a:schemeClr val="tx1"/>
              </a:solidFill>
              <a:ea typeface="Open Sans"/>
            </a:endParaRPr>
          </a:p>
          <a:p>
            <a:pPr marL="989965" lvl="1" indent="-3803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USCIS is currently taking around 6.5 months for H-1B extensions without premium processing.</a:t>
            </a:r>
            <a:endParaRPr lang="en-US" sz="2000" dirty="0">
              <a:solidFill>
                <a:schemeClr val="tx1"/>
              </a:solidFill>
            </a:endParaRPr>
          </a:p>
          <a:p>
            <a:pPr marL="456565" indent="-4565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Q: Should we still await news about the $100K H-1B fee before considering whether another visa type might be possible, such as a J-1, if the scholar is already here in the U.S.?</a:t>
            </a:r>
            <a:endParaRPr lang="en-US" sz="2000" dirty="0">
              <a:solidFill>
                <a:schemeClr val="tx1"/>
              </a:solidFill>
            </a:endParaRPr>
          </a:p>
          <a:p>
            <a:pPr marL="989965" lvl="1" indent="-3803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The new fee doesn’t apply to changes of status within the U.S., however there is still an institutional pause, so you could work on the H visa request even if ISO can’t file it yet. This would allow for quicker filing once the pause is lifted.</a:t>
            </a:r>
            <a:endParaRPr lang="en-US" sz="2000" dirty="0">
              <a:solidFill>
                <a:schemeClr val="tx1"/>
              </a:solidFill>
            </a:endParaRPr>
          </a:p>
          <a:p>
            <a:pPr marL="989965" lvl="1" indent="-380365"/>
            <a:r>
              <a:rPr lang="en-US" sz="20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If the person is coming from outside of the U.S., we will probably need to consider other visa types because the fee will likely apply.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39951A-652D-DDD7-9D5E-230610EA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Q&amp;A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647860" y="1692246"/>
            <a:ext cx="10896280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5400"/>
              <a:t>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37536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658437" y="491994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REMEMBER THE DIFFERENCES</a:t>
            </a:r>
          </a:p>
        </p:txBody>
      </p:sp>
      <p:graphicFrame>
        <p:nvGraphicFramePr>
          <p:cNvPr id="333" name="Google Shape;333;p50"/>
          <p:cNvGraphicFramePr/>
          <p:nvPr>
            <p:extLst>
              <p:ext uri="{D42A27DB-BD31-4B8C-83A1-F6EECF244321}">
                <p14:modId xmlns:p14="http://schemas.microsoft.com/office/powerpoint/2010/main" val="3216066798"/>
              </p:ext>
            </p:extLst>
          </p:nvPr>
        </p:nvGraphicFramePr>
        <p:xfrm>
          <a:off x="761999" y="2209799"/>
          <a:ext cx="10333464" cy="40761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1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1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J-1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H-1B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Lead time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At least three months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At least four months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2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When to collect documents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Before submitting visa request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Once visa request is approved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4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Orientation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Must request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remote check-in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 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from ISO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No check-in required, but optional orientation available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2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Costs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No filing fees; </a:t>
                      </a:r>
                      <a:b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no premium processing;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$220 SEVIS fee for new J-1s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Filing fees up to $3,765; unit must pay fees</a:t>
                      </a:r>
                      <a:endParaRPr sz="20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>
            <a:spLocks noGrp="1"/>
          </p:cNvSpPr>
          <p:nvPr>
            <p:ph type="title"/>
          </p:nvPr>
        </p:nvSpPr>
        <p:spPr>
          <a:xfrm>
            <a:off x="658437" y="491994"/>
            <a:ext cx="10912883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RESOURCES</a:t>
            </a:r>
          </a:p>
        </p:txBody>
      </p:sp>
      <p:graphicFrame>
        <p:nvGraphicFramePr>
          <p:cNvPr id="340" name="Google Shape;340;p51"/>
          <p:cNvGraphicFramePr/>
          <p:nvPr>
            <p:extLst>
              <p:ext uri="{D42A27DB-BD31-4B8C-83A1-F6EECF244321}">
                <p14:modId xmlns:p14="http://schemas.microsoft.com/office/powerpoint/2010/main" val="3342284146"/>
              </p:ext>
            </p:extLst>
          </p:nvPr>
        </p:nvGraphicFramePr>
        <p:xfrm>
          <a:off x="762000" y="2244122"/>
          <a:ext cx="7567961" cy="2928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2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How to Sponsor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J-1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H-1B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Intake Form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J-1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H-1B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Visa Request Form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J-1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H-1B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Checklist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J-1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H-1B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</a:rPr>
                        <a:t>Scholar Resources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J-1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H-1B</a:t>
                      </a:r>
                      <a:endParaRPr sz="2000" b="1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437" y="5954704"/>
            <a:ext cx="794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/>
              </a:rPr>
              <a:t>Department of State Visa Appointment Wait Times</a:t>
            </a: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705AF4-81B3-E0C5-AE56-309327B30766}"/>
              </a:ext>
            </a:extLst>
          </p:cNvPr>
          <p:cNvSpPr/>
          <p:nvPr/>
        </p:nvSpPr>
        <p:spPr>
          <a:xfrm>
            <a:off x="8999426" y="2599918"/>
            <a:ext cx="2571894" cy="2571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UWHR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 for </a:t>
            </a:r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visa sponsorship</a:t>
            </a:r>
            <a:endParaRPr lang="en-US" sz="2000" b="1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646884" y="1921950"/>
            <a:ext cx="10896280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5436A"/>
              </a:buClr>
            </a:pPr>
            <a:r>
              <a:rPr lang="en-US" sz="5400"/>
              <a:t>INTRODUCTION</a:t>
            </a:r>
            <a:endParaRPr lang="en-US" sz="5400"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23940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body" sz="quarter" idx="11"/>
          </p:nvPr>
        </p:nvSpPr>
        <p:spPr>
          <a:xfrm>
            <a:off x="664137" y="2031100"/>
            <a:ext cx="10096790" cy="4056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ts val="3200"/>
              </a:lnSpc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as soon as possible </a:t>
            </a:r>
            <a:b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three months in advance for new J-1s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 all supporting documents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you submit</a:t>
            </a:r>
          </a:p>
          <a:p>
            <a:pPr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number of dependents with scholar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visa request with all required supporting documents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soon as possible</a:t>
            </a:r>
            <a:endParaRPr sz="2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submit supporting documents that aren’t required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Clr>
                <a:schemeClr val="tx1"/>
              </a:buClr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possible, forward the scanned DS-2019 rather than express-mailing the print DS-2019</a:t>
            </a:r>
          </a:p>
        </p:txBody>
      </p: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673011" y="491993"/>
            <a:ext cx="11518989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600" kern="1000"/>
              <a:t>HOW TO DO LESS WORK </a:t>
            </a:r>
            <a:br>
              <a:rPr lang="en-US" sz="3600" kern="1000"/>
            </a:br>
            <a:r>
              <a:rPr lang="en-US" sz="3600" kern="1000"/>
              <a:t>ON J VISA REQUESTS</a:t>
            </a:r>
          </a:p>
        </p:txBody>
      </p:sp>
    </p:spTree>
    <p:extLst>
      <p:ext uri="{BB962C8B-B14F-4D97-AF65-F5344CB8AC3E}">
        <p14:creationId xmlns:p14="http://schemas.microsoft.com/office/powerpoint/2010/main" val="27702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body" sz="quarter" idx="11"/>
          </p:nvPr>
        </p:nvSpPr>
        <p:spPr>
          <a:xfrm>
            <a:off x="695094" y="2031099"/>
            <a:ext cx="10929485" cy="38678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with UWHR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staff visa sponsorship requests</a:t>
            </a:r>
          </a:p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as soon as possible </a:t>
            </a:r>
            <a:b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four months in advance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premium processing)</a:t>
            </a:r>
          </a:p>
          <a:p>
            <a:pPr>
              <a:lnSpc>
                <a:spcPts val="3200"/>
              </a:lnSpc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number of dependents with scholar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information on visa request and supporting documents match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realistic expectations with scholar and faculty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Wait to provide USCIS fees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 instructed by advisor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our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Tips on Completing Form G-1450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USCIS fees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Open Sans" panose="020B0606030504020204" pitchFamily="34" charset="0"/>
              <a:buChar char="−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$2,805 USCIS premium processing fee, where possible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" name="Google Shape;327;p49"/>
          <p:cNvSpPr txBox="1">
            <a:spLocks noGrp="1"/>
          </p:cNvSpPr>
          <p:nvPr>
            <p:ph type="title"/>
          </p:nvPr>
        </p:nvSpPr>
        <p:spPr>
          <a:xfrm>
            <a:off x="669588" y="503145"/>
            <a:ext cx="11522412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600"/>
              <a:t>HOW TO DO LESS WORK </a:t>
            </a:r>
            <a:br>
              <a:rPr lang="en-US" sz="3600"/>
            </a:br>
            <a:r>
              <a:rPr lang="en-US" sz="3600"/>
              <a:t>ON H VISA REQUESTS</a:t>
            </a:r>
          </a:p>
        </p:txBody>
      </p:sp>
    </p:spTree>
    <p:extLst>
      <p:ext uri="{BB962C8B-B14F-4D97-AF65-F5344CB8AC3E}">
        <p14:creationId xmlns:p14="http://schemas.microsoft.com/office/powerpoint/2010/main" val="12005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673011" y="1892320"/>
            <a:ext cx="10912883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4400"/>
              <a:t>THANK YOU!</a:t>
            </a:r>
          </a:p>
        </p:txBody>
      </p:sp>
      <p:sp>
        <p:nvSpPr>
          <p:cNvPr id="347" name="Google Shape;347;p52"/>
          <p:cNvSpPr txBox="1"/>
          <p:nvPr/>
        </p:nvSpPr>
        <p:spPr>
          <a:xfrm>
            <a:off x="762000" y="3449634"/>
            <a:ext cx="693935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u="sng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3"/>
              </a:rPr>
              <a:t>https://ap.washington.edu/ahr/visas/</a:t>
            </a:r>
            <a:endParaRPr sz="2400" b="1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>
              <a:lnSpc>
                <a:spcPct val="150000"/>
              </a:lnSpc>
            </a:pPr>
            <a:r>
              <a:rPr lang="en-US" sz="2400" b="1" u="sng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4"/>
              </a:rPr>
              <a:t>acadvisa@uw.edu</a:t>
            </a:r>
            <a:endParaRPr sz="2400" b="1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80" y="1907377"/>
            <a:ext cx="900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285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657901" y="480843"/>
            <a:ext cx="11578167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VISA REQUEST PROCESSES (GENERALLY)</a:t>
            </a:r>
          </a:p>
        </p:txBody>
      </p:sp>
      <p:grpSp>
        <p:nvGrpSpPr>
          <p:cNvPr id="150" name="Google Shape;150;p25"/>
          <p:cNvGrpSpPr/>
          <p:nvPr/>
        </p:nvGrpSpPr>
        <p:grpSpPr>
          <a:xfrm>
            <a:off x="7074656" y="2140503"/>
            <a:ext cx="4671363" cy="3474269"/>
            <a:chOff x="5632317" y="1189775"/>
            <a:chExt cx="4671363" cy="3474269"/>
          </a:xfrm>
        </p:grpSpPr>
        <p:sp>
          <p:nvSpPr>
            <p:cNvPr id="151" name="Google Shape;151;p25"/>
            <p:cNvSpPr/>
            <p:nvPr/>
          </p:nvSpPr>
          <p:spPr>
            <a:xfrm>
              <a:off x="5632317" y="1189775"/>
              <a:ext cx="4527872" cy="669000"/>
            </a:xfrm>
            <a:prstGeom prst="chevron">
              <a:avLst>
                <a:gd name="adj" fmla="val 50000"/>
              </a:avLst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Post-Request</a:t>
              </a:r>
              <a:endParaRPr sz="2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25"/>
            <p:cNvSpPr txBox="1"/>
            <p:nvPr/>
          </p:nvSpPr>
          <p:spPr>
            <a:xfrm>
              <a:off x="6544681" y="2048344"/>
              <a:ext cx="3758999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Unit gathers any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additional supporting documentation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Units gets signatures on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approved Visa Request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Unit returns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approved Visa Request</a:t>
              </a: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, with supporting documentation, to ISO for further processing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ISO initiates next steps with various government agencies</a:t>
              </a:r>
              <a:endParaRPr sz="16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698740" y="2140503"/>
            <a:ext cx="4133499" cy="3474269"/>
            <a:chOff x="-586599" y="1189989"/>
            <a:chExt cx="4133499" cy="3474269"/>
          </a:xfrm>
        </p:grpSpPr>
        <p:sp>
          <p:nvSpPr>
            <p:cNvPr id="154" name="Google Shape;154;p25"/>
            <p:cNvSpPr/>
            <p:nvPr/>
          </p:nvSpPr>
          <p:spPr>
            <a:xfrm>
              <a:off x="-510686" y="1189989"/>
              <a:ext cx="4057586" cy="669000"/>
            </a:xfrm>
            <a:prstGeom prst="homePlate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Pre-Request</a:t>
              </a:r>
              <a:endParaRPr sz="2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25"/>
            <p:cNvSpPr txBox="1"/>
            <p:nvPr/>
          </p:nvSpPr>
          <p:spPr>
            <a:xfrm>
              <a:off x="-586599" y="2048558"/>
              <a:ext cx="3328541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Unit gathers sponsorship information on the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Visa Intake Form</a:t>
              </a: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 along with supporting documentation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Unit discusses any uncertainties with ISO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Unit then uses information from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Visa Intake Form</a:t>
              </a: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 to submit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Visa Request Form</a:t>
              </a: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 online</a:t>
              </a:r>
              <a:endParaRPr sz="16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6" name="Google Shape;156;p25"/>
          <p:cNvGrpSpPr/>
          <p:nvPr/>
        </p:nvGrpSpPr>
        <p:grpSpPr>
          <a:xfrm>
            <a:off x="4270076" y="2140503"/>
            <a:ext cx="3761116" cy="3481113"/>
            <a:chOff x="2827737" y="1189775"/>
            <a:chExt cx="3761116" cy="3481113"/>
          </a:xfrm>
        </p:grpSpPr>
        <p:sp>
          <p:nvSpPr>
            <p:cNvPr id="157" name="Google Shape;157;p25"/>
            <p:cNvSpPr/>
            <p:nvPr/>
          </p:nvSpPr>
          <p:spPr>
            <a:xfrm>
              <a:off x="2827737" y="1189775"/>
              <a:ext cx="3761116" cy="669000"/>
            </a:xfrm>
            <a:prstGeom prst="chevron">
              <a:avLst>
                <a:gd name="adj" fmla="val 50000"/>
              </a:avLst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Visa Request</a:t>
              </a:r>
              <a:endParaRPr sz="2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25"/>
            <p:cNvSpPr txBox="1"/>
            <p:nvPr/>
          </p:nvSpPr>
          <p:spPr>
            <a:xfrm>
              <a:off x="3006354" y="2055188"/>
              <a:ext cx="3447706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ISO reviews*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Visa Request Form </a:t>
              </a: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and contacts unit with any questions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r>
                <a:rPr lang="en-US" sz="1600">
                  <a:latin typeface="Open Sans"/>
                  <a:ea typeface="Open Sans"/>
                  <a:cs typeface="Open Sans"/>
                  <a:sym typeface="Open Sans"/>
                </a:rPr>
                <a:t>ISO then sends a PDF of the </a:t>
              </a:r>
              <a:r>
                <a:rPr lang="en-US" sz="1600" b="1">
                  <a:latin typeface="Open Sans"/>
                  <a:ea typeface="Open Sans"/>
                  <a:cs typeface="Open Sans"/>
                  <a:sym typeface="Open Sans"/>
                </a:rPr>
                <a:t>approved Visa Request</a:t>
              </a:r>
            </a:p>
            <a:p>
              <a:pPr marL="285750" indent="-285750">
                <a:lnSpc>
                  <a:spcPts val="2200"/>
                </a:lnSpc>
                <a:buFont typeface="Open Sans" panose="020B0606030504020204" pitchFamily="34" charset="0"/>
                <a:buChar char="−"/>
              </a:pPr>
              <a:endParaRPr sz="1600"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lnSpc>
                  <a:spcPct val="115000"/>
                </a:lnSpc>
              </a:pPr>
              <a:r>
                <a:rPr lang="en-US" sz="1400">
                  <a:latin typeface="Open Sans"/>
                  <a:ea typeface="Open Sans"/>
                  <a:cs typeface="Open Sans"/>
                  <a:sym typeface="Open Sans"/>
                </a:rPr>
                <a:t>*Review may include gathering documents to confirm visa or appointment eligibility.</a:t>
              </a:r>
              <a:endParaRPr sz="1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4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b="0">
              <a:solidFill>
                <a:schemeClr val="accent6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endParaRPr b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639558" y="479421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VISA INTAKE FORM</a:t>
            </a: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89" y="5041676"/>
            <a:ext cx="7737999" cy="633650"/>
          </a:xfrm>
          <a:prstGeom prst="rect">
            <a:avLst/>
          </a:prstGeom>
          <a:noFill/>
          <a:ln>
            <a:noFill/>
          </a:ln>
          <a:effectLst>
            <a:outerShdw blurRad="357188" dist="152400" dir="5400000" algn="bl" rotWithShape="0">
              <a:schemeClr val="bg2">
                <a:lumMod val="50000"/>
                <a:alpha val="50000"/>
              </a:schemeClr>
            </a:outerShdw>
          </a:effectLst>
        </p:spPr>
      </p:pic>
      <p:sp>
        <p:nvSpPr>
          <p:cNvPr id="167" name="Google Shape;167;p26"/>
          <p:cNvSpPr txBox="1"/>
          <p:nvPr/>
        </p:nvSpPr>
        <p:spPr>
          <a:xfrm>
            <a:off x="8841346" y="2523398"/>
            <a:ext cx="2919663" cy="128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Part I gathers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biographic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and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funding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information from the scholar.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8841346" y="4110214"/>
            <a:ext cx="3022993" cy="141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>
              <a:lnSpc>
                <a:spcPct val="114000"/>
              </a:lnSpc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>
              <a:lnSpc>
                <a:spcPct val="114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Part II gathers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appointment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information from the appointing unit.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885257" y="5824905"/>
            <a:ext cx="9873741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9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J-1s: </a:t>
            </a:r>
            <a:r>
              <a:rPr lang="en-US" b="1" u="sng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4"/>
              </a:rPr>
              <a:t>https://ap.washington.edu/j1-intake-2/</a:t>
            </a:r>
            <a:endParaRPr lang="en-US" b="1" u="sng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>
              <a:lnSpc>
                <a:spcPct val="119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 H-1Bs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</a:t>
            </a:r>
            <a:r>
              <a:rPr lang="en-US" b="1" u="sng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5"/>
              </a:rPr>
              <a:t>https://ap.washington.edu/h1b-visa-intake-form/</a:t>
            </a:r>
            <a:endParaRPr b="1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endParaRPr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17B417A3-42A4-F734-1112-80FEAA764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9" y="2052801"/>
            <a:ext cx="6467594" cy="2732537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3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639558" y="492128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WHAT IS A VISA REQUEST?</a:t>
            </a:r>
          </a:p>
        </p:txBody>
      </p:sp>
      <p:sp>
        <p:nvSpPr>
          <p:cNvPr id="2" name="Google Shape;142;p14">
            <a:extLst>
              <a:ext uri="{FF2B5EF4-FFF2-40B4-BE49-F238E27FC236}">
                <a16:creationId xmlns:a16="http://schemas.microsoft.com/office/drawing/2014/main" id="{B5CCDD50-75FC-81AA-117F-5A7F9D8341B6}"/>
              </a:ext>
            </a:extLst>
          </p:cNvPr>
          <p:cNvSpPr txBox="1">
            <a:spLocks/>
          </p:cNvSpPr>
          <p:nvPr/>
        </p:nvSpPr>
        <p:spPr>
          <a:xfrm>
            <a:off x="683627" y="2197002"/>
            <a:ext cx="10487478" cy="3157196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Lucida Grande"/>
              <a:buChar char="&gt;"/>
              <a:defRPr sz="32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24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Lucida Grande"/>
              <a:buChar char="&gt;"/>
              <a:defRPr sz="1867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ts val="3200"/>
              </a:lnSpc>
              <a:spcBef>
                <a:spcPts val="0"/>
              </a:spcBef>
              <a:buSzPct val="100000"/>
              <a:buFont typeface="Open Sans" panose="020B0606030504020204" pitchFamily="34" charset="0"/>
              <a:buChar char="−"/>
            </a:pPr>
            <a:r>
              <a:rPr lang="en-US" sz="2200" b="0"/>
              <a:t>A</a:t>
            </a:r>
            <a:r>
              <a:rPr lang="en-US" sz="2200"/>
              <a:t> web form </a:t>
            </a:r>
            <a:r>
              <a:rPr lang="en-US" sz="2200" b="0"/>
              <a:t>on the Office for Academic Personnel &amp; Faculty (APF) website.</a:t>
            </a:r>
          </a:p>
          <a:p>
            <a:pPr marL="365760" indent="-365760">
              <a:lnSpc>
                <a:spcPts val="3200"/>
              </a:lnSpc>
              <a:spcBef>
                <a:spcPts val="0"/>
              </a:spcBef>
              <a:buSzPct val="100000"/>
              <a:buFont typeface="Open Sans" panose="020B0606030504020204" pitchFamily="34" charset="0"/>
              <a:buChar char="−"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process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which a UW academic unit initiates UW visa sponsorship for an international scholar.</a:t>
            </a:r>
          </a:p>
          <a:p>
            <a:pPr marL="365760" indent="-365760">
              <a:lnSpc>
                <a:spcPts val="3200"/>
              </a:lnSpc>
              <a:spcBef>
                <a:spcPts val="0"/>
              </a:spcBef>
              <a:buSzPct val="100000"/>
              <a:buFont typeface="Open Sans" panose="020B0606030504020204" pitchFamily="34" charset="0"/>
              <a:buChar char="−"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process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which APF makes sure that visa sponsorship is (1) feasible and appropriate and (2) consistent with University employment/appointment policies.</a:t>
            </a:r>
          </a:p>
          <a:p>
            <a:pPr marL="365760" indent="-365760">
              <a:lnSpc>
                <a:spcPts val="3200"/>
              </a:lnSpc>
              <a:spcBef>
                <a:spcPts val="0"/>
              </a:spcBef>
              <a:buSzPct val="100000"/>
              <a:buFont typeface="Open Sans" panose="020B0606030504020204" pitchFamily="34" charset="0"/>
              <a:buChar char="−"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part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larger process of getting a visa.</a:t>
            </a:r>
          </a:p>
        </p:txBody>
      </p:sp>
    </p:spTree>
    <p:extLst>
      <p:ext uri="{BB962C8B-B14F-4D97-AF65-F5344CB8AC3E}">
        <p14:creationId xmlns:p14="http://schemas.microsoft.com/office/powerpoint/2010/main" val="36012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body" sz="quarter" idx="11"/>
          </p:nvPr>
        </p:nvSpPr>
        <p:spPr>
          <a:xfrm>
            <a:off x="716280" y="2038350"/>
            <a:ext cx="9982200" cy="373658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someone in the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chair’s office or a central business unit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basic knowledge of both visa and appointment issues </a:t>
            </a:r>
            <a:r>
              <a:rPr lang="en-US" sz="2200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submit a visa request, even if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anyone with an employee UW NetID </a:t>
            </a:r>
            <a:r>
              <a:rPr lang="en-US" sz="2200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 not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submit: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buSzPct val="85000"/>
              <a:buFont typeface="Wingdings 2" panose="05020102010507070707" pitchFamily="18" charset="2"/>
              <a:buChar char="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scholar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SzPct val="85000"/>
              <a:buFont typeface="Wingdings 2" panose="05020102010507070707" pitchFamily="18" charset="2"/>
              <a:buChar char="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faculty sponsor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SzPct val="85000"/>
              <a:buFont typeface="Wingdings 2" panose="05020102010507070707" pitchFamily="18" charset="2"/>
              <a:buChar char="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outside third party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sz="2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636693" y="491715"/>
            <a:ext cx="11578167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WHO SHOULD SUBMIT A VISA REQUEST?</a:t>
            </a:r>
          </a:p>
        </p:txBody>
      </p:sp>
    </p:spTree>
    <p:extLst>
      <p:ext uri="{BB962C8B-B14F-4D97-AF65-F5344CB8AC3E}">
        <p14:creationId xmlns:p14="http://schemas.microsoft.com/office/powerpoint/2010/main" val="29949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13833" y="480843"/>
            <a:ext cx="10912883" cy="1325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VISA REQUEST FORM</a:t>
            </a:r>
          </a:p>
        </p:txBody>
      </p:sp>
      <p:sp>
        <p:nvSpPr>
          <p:cNvPr id="181" name="Google Shape;181;p28"/>
          <p:cNvSpPr txBox="1"/>
          <p:nvPr/>
        </p:nvSpPr>
        <p:spPr>
          <a:xfrm>
            <a:off x="762000" y="2071340"/>
            <a:ext cx="10496549" cy="305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Sections:</a:t>
            </a:r>
            <a:endParaRPr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Purpose </a:t>
            </a:r>
            <a:r>
              <a:rPr lang="en-US"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of</a:t>
            </a:r>
            <a:r>
              <a:rPr lang="en-US" sz="2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Form</a:t>
            </a:r>
            <a:endParaRPr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 One -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Biographic Information</a:t>
            </a:r>
            <a:endParaRPr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 Two -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Dependents</a:t>
            </a:r>
            <a:endParaRPr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 Three -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Appointment Information</a:t>
            </a: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 Four -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Funding Information</a:t>
            </a:r>
            <a:endParaRPr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 Five -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Sponsoring Department/Program Information</a:t>
            </a:r>
          </a:p>
          <a:p>
            <a:pPr marL="457200" indent="-381000">
              <a:spcBef>
                <a:spcPts val="300"/>
              </a:spcBef>
              <a:buClr>
                <a:srgbClr val="33006F"/>
              </a:buClr>
              <a:buSzPts val="2400"/>
              <a:buFont typeface="Open Sans" panose="020B0606030504020204" pitchFamily="34" charset="0"/>
              <a:buChar char="−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Section Six – </a:t>
            </a: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UW Financial Information</a:t>
            </a:r>
            <a:endParaRPr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373" y="5608274"/>
            <a:ext cx="903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know?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visa request tool (Lux) lets you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</a:t>
            </a:r>
            <a:b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draft visa requests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(without attachments)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up to 30 days.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349788" y="5703249"/>
            <a:ext cx="826725" cy="53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body" sz="quarter" idx="11"/>
          </p:nvPr>
        </p:nvSpPr>
        <p:spPr>
          <a:xfrm>
            <a:off x="683943" y="2101005"/>
            <a:ext cx="10100631" cy="2469788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AutoNum type="arabicPeriod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advisors review for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visa issues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0"/>
              </a:spcBef>
              <a:buAutoNum type="arabicPeriod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personnel positions,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advisors review for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appointment issues</a:t>
            </a:r>
            <a:endParaRPr lang="en-US"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0"/>
              </a:spcBef>
              <a:buAutoNum type="arabicPeriod"/>
            </a:pP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Control in the Office of Research reviews for </a:t>
            </a: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deemed export issues </a:t>
            </a:r>
            <a:r>
              <a:rPr lang="en-US"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(country of origin, grant funding, controlled technology)</a:t>
            </a:r>
            <a:endParaRPr sz="2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35867" y="480843"/>
            <a:ext cx="10912883" cy="132503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3600"/>
              <a:t>WHO LOOKS AT A VISA REQUEST?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3932" y="5246840"/>
            <a:ext cx="7596751" cy="800219"/>
          </a:xfrm>
          <a:prstGeom prst="rect">
            <a:avLst/>
          </a:prstGeom>
          <a:solidFill>
            <a:schemeClr val="tx1"/>
          </a:solidFill>
        </p:spPr>
        <p:txBody>
          <a:bodyPr wrap="square" tIns="91440" bIns="9144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why you may get emails from different people about the same visa request!</a:t>
            </a:r>
          </a:p>
        </p:txBody>
      </p:sp>
    </p:spTree>
    <p:extLst>
      <p:ext uri="{BB962C8B-B14F-4D97-AF65-F5344CB8AC3E}">
        <p14:creationId xmlns:p14="http://schemas.microsoft.com/office/powerpoint/2010/main" val="27595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Custom Design">
  <a:themeElements>
    <a:clrScheme name="Custom 29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99999"/>
      </a:accent6>
      <a:hlink>
        <a:srgbClr val="999999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3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99999"/>
      </a:accent6>
      <a:hlink>
        <a:srgbClr val="999999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83065b4e-798e-4643-835a-7a2310ff441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E2D0ECC794144BD716416382FA20A" ma:contentTypeVersion="15" ma:contentTypeDescription="Create a new document." ma:contentTypeScope="" ma:versionID="667fc1c8a4f42deb9dbb5d4458a9f8c8">
  <xsd:schema xmlns:xsd="http://www.w3.org/2001/XMLSchema" xmlns:xs="http://www.w3.org/2001/XMLSchema" xmlns:p="http://schemas.microsoft.com/office/2006/metadata/properties" xmlns:ns2="83065b4e-798e-4643-835a-7a2310ff4410" xmlns:ns3="7822f4db-9951-445f-8983-4d9db5217536" xmlns:ns4="ab06a5aa-8e31-4bdb-9b13-38c58a92ec8a" targetNamespace="http://schemas.microsoft.com/office/2006/metadata/properties" ma:root="true" ma:fieldsID="77c95fc6894be33aee6efb60a6b3cb58" ns2:_="" ns3:_="" ns4:_="">
    <xsd:import namespace="83065b4e-798e-4643-835a-7a2310ff4410"/>
    <xsd:import namespace="7822f4db-9951-445f-8983-4d9db5217536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65b4e-798e-4643-835a-7a2310ff4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f4db-9951-445f-8983-4d9db5217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e9de1fd-0219-47f5-9851-5cb471e274ae}" ma:internalName="TaxCatchAll" ma:showField="CatchAllData" ma:web="7822f4db-9951-445f-8983-4d9db5217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D1D053-F1A0-4564-8AD0-08F2D93FC5A4}">
  <ds:schemaRefs>
    <ds:schemaRef ds:uri="http://schemas.microsoft.com/office/2006/metadata/properties"/>
    <ds:schemaRef ds:uri="7822f4db-9951-445f-8983-4d9db5217536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b06a5aa-8e31-4bdb-9b13-38c58a92ec8a"/>
    <ds:schemaRef ds:uri="83065b4e-798e-4643-835a-7a2310ff4410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F5F888-0C0C-4774-ACEC-2BB9718969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FE19B9-3A82-477C-8795-17B296E56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065b4e-798e-4643-835a-7a2310ff4410"/>
    <ds:schemaRef ds:uri="7822f4db-9951-445f-8983-4d9db5217536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2302</Words>
  <Application>Microsoft Office PowerPoint</Application>
  <PresentationFormat>Widescreen</PresentationFormat>
  <Paragraphs>276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Courier New</vt:lpstr>
      <vt:lpstr>Encode Sans Normal Black</vt:lpstr>
      <vt:lpstr>Open Sans Light</vt:lpstr>
      <vt:lpstr>Open Sans</vt:lpstr>
      <vt:lpstr>Allerta</vt:lpstr>
      <vt:lpstr>Arial</vt:lpstr>
      <vt:lpstr>Lucida Grande</vt:lpstr>
      <vt:lpstr>Wingdings 2</vt:lpstr>
      <vt:lpstr>Calibri</vt:lpstr>
      <vt:lpstr>Segoe UI</vt:lpstr>
      <vt:lpstr>Uni Sans</vt:lpstr>
      <vt:lpstr>2_Custom Design</vt:lpstr>
      <vt:lpstr>1_Custom Design</vt:lpstr>
      <vt:lpstr>UW VISA BASICS 2</vt:lpstr>
      <vt:lpstr>AGENDA</vt:lpstr>
      <vt:lpstr>INTRODUCTION</vt:lpstr>
      <vt:lpstr>VISA REQUEST PROCESSES (GENERALLY)</vt:lpstr>
      <vt:lpstr>VISA INTAKE FORM</vt:lpstr>
      <vt:lpstr>WHAT IS A VISA REQUEST?</vt:lpstr>
      <vt:lpstr>WHO SHOULD SUBMIT A VISA REQUEST?</vt:lpstr>
      <vt:lpstr>VISA REQUEST FORM</vt:lpstr>
      <vt:lpstr>WHO LOOKS AT A VISA REQUEST?</vt:lpstr>
      <vt:lpstr>VISA REQUEST PACKET</vt:lpstr>
      <vt:lpstr>THINGS TO REMEMBER</vt:lpstr>
      <vt:lpstr>J VISA REQUESTS</vt:lpstr>
      <vt:lpstr>BEFORE YOU SUBMIT A J VISA REQUEST</vt:lpstr>
      <vt:lpstr>WHAT DO WE REVIEW J VISA REQUESTS FOR?</vt:lpstr>
      <vt:lpstr>J-1 SUPPORTING DOCUMENTS</vt:lpstr>
      <vt:lpstr>DS-2019 CERTIFICATE  OF ELIGIBILITY</vt:lpstr>
      <vt:lpstr>BEYOND INITIAL J VISA REQUESTS</vt:lpstr>
      <vt:lpstr>Q&amp;A </vt:lpstr>
      <vt:lpstr>H VISA REQUESTS</vt:lpstr>
      <vt:lpstr>BEFORE YOU SUBMIT AN H VISA REQUEST</vt:lpstr>
      <vt:lpstr>WHAT WE LOOK FOR IN H VISA REQUESTS</vt:lpstr>
      <vt:lpstr>H SUPPORTING DOCUMENTS</vt:lpstr>
      <vt:lpstr>ADJUDICATION PROCESS</vt:lpstr>
      <vt:lpstr>USCIS FEES FOR H-1BS</vt:lpstr>
      <vt:lpstr>BEYOND INITIAL H VISA REQUESTS</vt:lpstr>
      <vt:lpstr>Q&amp;A </vt:lpstr>
      <vt:lpstr>TIPS FOR SUCCESS</vt:lpstr>
      <vt:lpstr>REMEMBER THE DIFFERENCES</vt:lpstr>
      <vt:lpstr>RESOURCES</vt:lpstr>
      <vt:lpstr>HOW TO DO LESS WORK  ON J VISA REQUESTS</vt:lpstr>
      <vt:lpstr>HOW TO DO LESS WORK  ON H VISA REQUESTS</vt:lpstr>
      <vt:lpstr>THANK YOU!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mandelyn</dc:creator>
  <cp:lastModifiedBy>Courtney Laguio</cp:lastModifiedBy>
  <cp:revision>22</cp:revision>
  <cp:lastPrinted>2024-10-22T15:58:41Z</cp:lastPrinted>
  <dcterms:created xsi:type="dcterms:W3CDTF">2019-03-18T22:46:29Z</dcterms:created>
  <dcterms:modified xsi:type="dcterms:W3CDTF">2026-05-01T18:25:25Z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0x010100E09E2D0ECC794144BD716416382FA20A</vt:lpwstr>
  </property>
  <property fmtid="{D5CDD505-2E9C-101B-9397-08002B2CF9AE}" pid="3" name="MediaServiceImageTags">
    <vt:lpwstr/>
  </property>
</Properties>
</file>