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4" r:id="rId4"/>
    <p:sldMasterId id="2147483711" r:id="rId5"/>
    <p:sldMasterId id="2147483718" r:id="rId6"/>
  </p:sldMasterIdLst>
  <p:notesMasterIdLst>
    <p:notesMasterId r:id="rId46"/>
  </p:notesMasterIdLst>
  <p:sldIdLst>
    <p:sldId id="256" r:id="rId7"/>
    <p:sldId id="261" r:id="rId8"/>
    <p:sldId id="263" r:id="rId9"/>
    <p:sldId id="264" r:id="rId10"/>
    <p:sldId id="299" r:id="rId11"/>
    <p:sldId id="265" r:id="rId12"/>
    <p:sldId id="268" r:id="rId13"/>
    <p:sldId id="269" r:id="rId14"/>
    <p:sldId id="296" r:id="rId15"/>
    <p:sldId id="270" r:id="rId16"/>
    <p:sldId id="271" r:id="rId17"/>
    <p:sldId id="272" r:id="rId18"/>
    <p:sldId id="307" r:id="rId19"/>
    <p:sldId id="277" r:id="rId20"/>
    <p:sldId id="278" r:id="rId21"/>
    <p:sldId id="279" r:id="rId22"/>
    <p:sldId id="280" r:id="rId23"/>
    <p:sldId id="321" r:id="rId24"/>
    <p:sldId id="281" r:id="rId25"/>
    <p:sldId id="325" r:id="rId26"/>
    <p:sldId id="285" r:id="rId27"/>
    <p:sldId id="298" r:id="rId28"/>
    <p:sldId id="286" r:id="rId29"/>
    <p:sldId id="287" r:id="rId30"/>
    <p:sldId id="282" r:id="rId31"/>
    <p:sldId id="297" r:id="rId32"/>
    <p:sldId id="283" r:id="rId33"/>
    <p:sldId id="284" r:id="rId34"/>
    <p:sldId id="323" r:id="rId35"/>
    <p:sldId id="322" r:id="rId36"/>
    <p:sldId id="324" r:id="rId37"/>
    <p:sldId id="288" r:id="rId38"/>
    <p:sldId id="289" r:id="rId39"/>
    <p:sldId id="290" r:id="rId40"/>
    <p:sldId id="291" r:id="rId41"/>
    <p:sldId id="292" r:id="rId42"/>
    <p:sldId id="294" r:id="rId43"/>
    <p:sldId id="319" r:id="rId44"/>
    <p:sldId id="295" r:id="rId45"/>
  </p:sldIdLst>
  <p:sldSz cx="12192000" cy="6858000"/>
  <p:notesSz cx="6858000" cy="9144000"/>
  <p:embeddedFontLst>
    <p:embeddedFont>
      <p:font typeface="Encode Sans Normal Black" panose="02000000000000000000" pitchFamily="2" charset="0"/>
      <p:bold r:id="rId47"/>
    </p:embeddedFont>
    <p:embeddedFont>
      <p:font typeface="Open Sans" panose="020B0606030504020204" pitchFamily="34" charset="0"/>
      <p:regular r:id="rId48"/>
      <p:bold r:id="rId49"/>
      <p:italic r:id="rId50"/>
      <p:boldItalic r:id="rId51"/>
    </p:embeddedFont>
    <p:embeddedFont>
      <p:font typeface="Open Sans Light" panose="020B0306030504020204" pitchFamily="34" charset="0"/>
      <p:regular r:id="rId52"/>
      <p:italic r:id="rId53"/>
    </p:embeddedFont>
    <p:embeddedFont>
      <p:font typeface="Open Sans Semibold" panose="020B0706030804020204" pitchFamily="34" charset="0"/>
      <p:bold r:id="rId54"/>
      <p:boldItalic r:id="rId5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8" userDrawn="1">
          <p15:clr>
            <a:srgbClr val="A4A3A4"/>
          </p15:clr>
        </p15:guide>
        <p15:guide id="2" orient="horz" pos="1056" userDrawn="1">
          <p15:clr>
            <a:srgbClr val="A4A3A4"/>
          </p15:clr>
        </p15:guide>
        <p15:guide id="3" orient="horz" pos="14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95D646-3349-857C-EC2B-D5A45AE8F428}" name="Ursula E Owen" initials="UO" userId="S::ursako@uw.edu::d54ed400-d395-4cf2-8b3d-828b1a7b31f4" providerId="AD"/>
  <p188:author id="{18C9DFF2-C2F3-59F7-FD31-710856D66466}" name="Nicole Schwab" initials="NS" userId="S::nschwab@uw.edu::97682354-f366-47cd-93fd-3a824e5a096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rsula E Owen" initials="UEO" lastIdx="17" clrIdx="0">
    <p:extLst>
      <p:ext uri="{19B8F6BF-5375-455C-9EA6-DF929625EA0E}">
        <p15:presenceInfo xmlns:p15="http://schemas.microsoft.com/office/powerpoint/2012/main" userId="S-1-5-21-1478355014-127360780-1969717230-84889" providerId="AD"/>
      </p:ext>
    </p:extLst>
  </p:cmAuthor>
  <p:cmAuthor id="2" name="Mandy L. Toomey" initials="MLT" lastIdx="9" clrIdx="1">
    <p:extLst>
      <p:ext uri="{19B8F6BF-5375-455C-9EA6-DF929625EA0E}">
        <p15:presenceInfo xmlns:p15="http://schemas.microsoft.com/office/powerpoint/2012/main" userId="S-1-5-21-1478355014-127360780-1969717230-2047272" providerId="AD"/>
      </p:ext>
    </p:extLst>
  </p:cmAuthor>
  <p:cmAuthor id="3" name="Nicole Schwab" initials="NS" lastIdx="16" clrIdx="2">
    <p:extLst>
      <p:ext uri="{19B8F6BF-5375-455C-9EA6-DF929625EA0E}">
        <p15:presenceInfo xmlns:p15="http://schemas.microsoft.com/office/powerpoint/2012/main" userId="S-1-5-21-1478355014-127360780-1969717230-2353417" providerId="AD"/>
      </p:ext>
    </p:extLst>
  </p:cmAuthor>
  <p:cmAuthor id="4" name="Mandy Toomey" initials="MT" lastIdx="9" clrIdx="3">
    <p:extLst>
      <p:ext uri="{19B8F6BF-5375-455C-9EA6-DF929625EA0E}">
        <p15:presenceInfo xmlns:p15="http://schemas.microsoft.com/office/powerpoint/2012/main" userId="S::mandelyn@uw.edu::572e53f7-91dd-486b-aaea-90639485dd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73" autoAdjust="0"/>
  </p:normalViewPr>
  <p:slideViewPr>
    <p:cSldViewPr snapToGrid="0">
      <p:cViewPr varScale="1">
        <p:scale>
          <a:sx n="92" d="100"/>
          <a:sy n="92" d="100"/>
        </p:scale>
        <p:origin x="390" y="96"/>
      </p:cViewPr>
      <p:guideLst>
        <p:guide pos="408"/>
        <p:guide orient="horz" pos="1056"/>
        <p:guide orient="horz" pos="1416"/>
      </p:guideLst>
    </p:cSldViewPr>
  </p:slideViewPr>
  <p:outlineViewPr>
    <p:cViewPr>
      <p:scale>
        <a:sx n="33" d="100"/>
        <a:sy n="33" d="100"/>
      </p:scale>
      <p:origin x="0" y="-18744"/>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2.fntdata"/><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8.fntdata"/><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6.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tney Laguio" userId="49459465-db78-46fb-9795-d8be3490fe73" providerId="ADAL" clId="{8053A790-4743-4C24-B306-C8BC4EEA9328}"/>
    <pc:docChg chg="mod modSld modMainMaster">
      <pc:chgData name="Courtney Laguio" userId="49459465-db78-46fb-9795-d8be3490fe73" providerId="ADAL" clId="{8053A790-4743-4C24-B306-C8BC4EEA9328}" dt="2026-05-01T18:25:53.354" v="89"/>
      <pc:docMkLst>
        <pc:docMk/>
      </pc:docMkLst>
      <pc:sldChg chg="modSp">
        <pc:chgData name="Courtney Laguio" userId="49459465-db78-46fb-9795-d8be3490fe73" providerId="ADAL" clId="{8053A790-4743-4C24-B306-C8BC4EEA9328}" dt="2026-04-10T21:41:58.921" v="51"/>
        <pc:sldMkLst>
          <pc:docMk/>
          <pc:sldMk cId="3567744897" sldId="261"/>
        </pc:sldMkLst>
        <pc:spChg chg="mod">
          <ac:chgData name="Courtney Laguio" userId="49459465-db78-46fb-9795-d8be3490fe73" providerId="ADAL" clId="{8053A790-4743-4C24-B306-C8BC4EEA9328}" dt="2026-04-10T21:41:58.921" v="51"/>
          <ac:spMkLst>
            <pc:docMk/>
            <pc:sldMk cId="3567744897" sldId="261"/>
            <ac:spMk id="143" creationId="{00000000-0000-0000-0000-000000000000}"/>
          </ac:spMkLst>
        </pc:spChg>
      </pc:sldChg>
      <pc:sldChg chg="modSp mod">
        <pc:chgData name="Courtney Laguio" userId="49459465-db78-46fb-9795-d8be3490fe73" providerId="ADAL" clId="{8053A790-4743-4C24-B306-C8BC4EEA9328}" dt="2026-04-10T21:38:34.400" v="36" actId="33553"/>
        <pc:sldMkLst>
          <pc:docMk/>
          <pc:sldMk cId="3799415421" sldId="263"/>
        </pc:sldMkLst>
        <pc:spChg chg="mod">
          <ac:chgData name="Courtney Laguio" userId="49459465-db78-46fb-9795-d8be3490fe73" providerId="ADAL" clId="{8053A790-4743-4C24-B306-C8BC4EEA9328}" dt="2026-04-10T21:38:34.400" v="36" actId="33553"/>
          <ac:spMkLst>
            <pc:docMk/>
            <pc:sldMk cId="3799415421" sldId="263"/>
            <ac:spMk id="148" creationId="{00000000-0000-0000-0000-000000000000}"/>
          </ac:spMkLst>
        </pc:spChg>
      </pc:sldChg>
      <pc:sldChg chg="modSp mod">
        <pc:chgData name="Courtney Laguio" userId="49459465-db78-46fb-9795-d8be3490fe73" providerId="ADAL" clId="{8053A790-4743-4C24-B306-C8BC4EEA9328}" dt="2026-04-10T21:39:39.114" v="37" actId="33553"/>
        <pc:sldMkLst>
          <pc:docMk/>
          <pc:sldMk cId="3037792826" sldId="264"/>
        </pc:sldMkLst>
        <pc:spChg chg="mod">
          <ac:chgData name="Courtney Laguio" userId="49459465-db78-46fb-9795-d8be3490fe73" providerId="ADAL" clId="{8053A790-4743-4C24-B306-C8BC4EEA9328}" dt="2026-04-10T21:39:39.114" v="37" actId="33553"/>
          <ac:spMkLst>
            <pc:docMk/>
            <pc:sldMk cId="3037792826" sldId="264"/>
            <ac:spMk id="155" creationId="{00000000-0000-0000-0000-000000000000}"/>
          </ac:spMkLst>
        </pc:spChg>
      </pc:sldChg>
      <pc:sldChg chg="modSp">
        <pc:chgData name="Courtney Laguio" userId="49459465-db78-46fb-9795-d8be3490fe73" providerId="ADAL" clId="{8053A790-4743-4C24-B306-C8BC4EEA9328}" dt="2026-04-10T21:49:40.633" v="53"/>
        <pc:sldMkLst>
          <pc:docMk/>
          <pc:sldMk cId="4131828827" sldId="265"/>
        </pc:sldMkLst>
        <pc:spChg chg="mod">
          <ac:chgData name="Courtney Laguio" userId="49459465-db78-46fb-9795-d8be3490fe73" providerId="ADAL" clId="{8053A790-4743-4C24-B306-C8BC4EEA9328}" dt="2026-04-10T21:49:40.633" v="53"/>
          <ac:spMkLst>
            <pc:docMk/>
            <pc:sldMk cId="4131828827" sldId="265"/>
            <ac:spMk id="2" creationId="{00000000-0000-0000-0000-000000000000}"/>
          </ac:spMkLst>
        </pc:spChg>
        <pc:spChg chg="mod">
          <ac:chgData name="Courtney Laguio" userId="49459465-db78-46fb-9795-d8be3490fe73" providerId="ADAL" clId="{8053A790-4743-4C24-B306-C8BC4EEA9328}" dt="2026-04-10T21:42:21.496" v="52"/>
          <ac:spMkLst>
            <pc:docMk/>
            <pc:sldMk cId="4131828827" sldId="265"/>
            <ac:spMk id="3" creationId="{00000000-0000-0000-0000-000000000000}"/>
          </ac:spMkLst>
        </pc:spChg>
      </pc:sldChg>
      <pc:sldChg chg="modSp">
        <pc:chgData name="Courtney Laguio" userId="49459465-db78-46fb-9795-d8be3490fe73" providerId="ADAL" clId="{8053A790-4743-4C24-B306-C8BC4EEA9328}" dt="2026-04-10T21:29:00.251" v="34" actId="962"/>
        <pc:sldMkLst>
          <pc:docMk/>
          <pc:sldMk cId="1281850254" sldId="268"/>
        </pc:sldMkLst>
        <pc:graphicFrameChg chg="mod">
          <ac:chgData name="Courtney Laguio" userId="49459465-db78-46fb-9795-d8be3490fe73" providerId="ADAL" clId="{8053A790-4743-4C24-B306-C8BC4EEA9328}" dt="2026-04-10T21:29:00.251" v="34" actId="962"/>
          <ac:graphicFrameMkLst>
            <pc:docMk/>
            <pc:sldMk cId="1281850254" sldId="268"/>
            <ac:graphicFrameMk id="2" creationId="{00000000-0000-0000-0000-000000000000}"/>
          </ac:graphicFrameMkLst>
        </pc:graphicFrameChg>
      </pc:sldChg>
      <pc:sldChg chg="modSp">
        <pc:chgData name="Courtney Laguio" userId="49459465-db78-46fb-9795-d8be3490fe73" providerId="ADAL" clId="{8053A790-4743-4C24-B306-C8BC4EEA9328}" dt="2026-04-10T21:50:28.400" v="55"/>
        <pc:sldMkLst>
          <pc:docMk/>
          <pc:sldMk cId="1164150305" sldId="278"/>
        </pc:sldMkLst>
        <pc:spChg chg="mod">
          <ac:chgData name="Courtney Laguio" userId="49459465-db78-46fb-9795-d8be3490fe73" providerId="ADAL" clId="{8053A790-4743-4C24-B306-C8BC4EEA9328}" dt="2026-04-10T21:50:28.400" v="55"/>
          <ac:spMkLst>
            <pc:docMk/>
            <pc:sldMk cId="1164150305" sldId="278"/>
            <ac:spMk id="279" creationId="{00000000-0000-0000-0000-000000000000}"/>
          </ac:spMkLst>
        </pc:spChg>
      </pc:sldChg>
      <pc:sldChg chg="modSp">
        <pc:chgData name="Courtney Laguio" userId="49459465-db78-46fb-9795-d8be3490fe73" providerId="ADAL" clId="{8053A790-4743-4C24-B306-C8BC4EEA9328}" dt="2026-04-10T21:50:34.641" v="56"/>
        <pc:sldMkLst>
          <pc:docMk/>
          <pc:sldMk cId="2602493188" sldId="279"/>
        </pc:sldMkLst>
        <pc:spChg chg="mod">
          <ac:chgData name="Courtney Laguio" userId="49459465-db78-46fb-9795-d8be3490fe73" providerId="ADAL" clId="{8053A790-4743-4C24-B306-C8BC4EEA9328}" dt="2026-04-10T21:50:34.641" v="56"/>
          <ac:spMkLst>
            <pc:docMk/>
            <pc:sldMk cId="2602493188" sldId="279"/>
            <ac:spMk id="2" creationId="{00000000-0000-0000-0000-000000000000}"/>
          </ac:spMkLst>
        </pc:spChg>
      </pc:sldChg>
      <pc:sldChg chg="modSp">
        <pc:chgData name="Courtney Laguio" userId="49459465-db78-46fb-9795-d8be3490fe73" providerId="ADAL" clId="{8053A790-4743-4C24-B306-C8BC4EEA9328}" dt="2026-04-10T21:50:39.321" v="57"/>
        <pc:sldMkLst>
          <pc:docMk/>
          <pc:sldMk cId="1306208" sldId="280"/>
        </pc:sldMkLst>
        <pc:spChg chg="mod">
          <ac:chgData name="Courtney Laguio" userId="49459465-db78-46fb-9795-d8be3490fe73" providerId="ADAL" clId="{8053A790-4743-4C24-B306-C8BC4EEA9328}" dt="2026-04-10T21:50:39.321" v="57"/>
          <ac:spMkLst>
            <pc:docMk/>
            <pc:sldMk cId="1306208" sldId="280"/>
            <ac:spMk id="300" creationId="{00000000-0000-0000-0000-000000000000}"/>
          </ac:spMkLst>
        </pc:spChg>
      </pc:sldChg>
      <pc:sldChg chg="modSp">
        <pc:chgData name="Courtney Laguio" userId="49459465-db78-46fb-9795-d8be3490fe73" providerId="ADAL" clId="{8053A790-4743-4C24-B306-C8BC4EEA9328}" dt="2026-04-10T21:50:49.730" v="59"/>
        <pc:sldMkLst>
          <pc:docMk/>
          <pc:sldMk cId="3190779838" sldId="281"/>
        </pc:sldMkLst>
        <pc:spChg chg="mod">
          <ac:chgData name="Courtney Laguio" userId="49459465-db78-46fb-9795-d8be3490fe73" providerId="ADAL" clId="{8053A790-4743-4C24-B306-C8BC4EEA9328}" dt="2026-04-10T21:50:49.730" v="59"/>
          <ac:spMkLst>
            <pc:docMk/>
            <pc:sldMk cId="3190779838" sldId="281"/>
            <ac:spMk id="2" creationId="{00000000-0000-0000-0000-000000000000}"/>
          </ac:spMkLst>
        </pc:spChg>
      </pc:sldChg>
      <pc:sldChg chg="modSp">
        <pc:chgData name="Courtney Laguio" userId="49459465-db78-46fb-9795-d8be3490fe73" providerId="ADAL" clId="{8053A790-4743-4C24-B306-C8BC4EEA9328}" dt="2026-04-10T21:51:27.539" v="66"/>
        <pc:sldMkLst>
          <pc:docMk/>
          <pc:sldMk cId="3319988401" sldId="283"/>
        </pc:sldMkLst>
        <pc:spChg chg="mod">
          <ac:chgData name="Courtney Laguio" userId="49459465-db78-46fb-9795-d8be3490fe73" providerId="ADAL" clId="{8053A790-4743-4C24-B306-C8BC4EEA9328}" dt="2026-04-10T21:51:27.539" v="66"/>
          <ac:spMkLst>
            <pc:docMk/>
            <pc:sldMk cId="3319988401" sldId="283"/>
            <ac:spMk id="2" creationId="{00000000-0000-0000-0000-000000000000}"/>
          </ac:spMkLst>
        </pc:spChg>
      </pc:sldChg>
      <pc:sldChg chg="modSp">
        <pc:chgData name="Courtney Laguio" userId="49459465-db78-46fb-9795-d8be3490fe73" providerId="ADAL" clId="{8053A790-4743-4C24-B306-C8BC4EEA9328}" dt="2026-04-10T21:51:32.677" v="67"/>
        <pc:sldMkLst>
          <pc:docMk/>
          <pc:sldMk cId="21112000" sldId="284"/>
        </pc:sldMkLst>
        <pc:spChg chg="mod">
          <ac:chgData name="Courtney Laguio" userId="49459465-db78-46fb-9795-d8be3490fe73" providerId="ADAL" clId="{8053A790-4743-4C24-B306-C8BC4EEA9328}" dt="2026-04-10T21:51:32.677" v="67"/>
          <ac:spMkLst>
            <pc:docMk/>
            <pc:sldMk cId="21112000" sldId="284"/>
            <ac:spMk id="318" creationId="{00000000-0000-0000-0000-000000000000}"/>
          </ac:spMkLst>
        </pc:spChg>
      </pc:sldChg>
      <pc:sldChg chg="modSp">
        <pc:chgData name="Courtney Laguio" userId="49459465-db78-46fb-9795-d8be3490fe73" providerId="ADAL" clId="{8053A790-4743-4C24-B306-C8BC4EEA9328}" dt="2026-04-10T21:51:08.310" v="62"/>
        <pc:sldMkLst>
          <pc:docMk/>
          <pc:sldMk cId="3493219498" sldId="286"/>
        </pc:sldMkLst>
        <pc:spChg chg="mod">
          <ac:chgData name="Courtney Laguio" userId="49459465-db78-46fb-9795-d8be3490fe73" providerId="ADAL" clId="{8053A790-4743-4C24-B306-C8BC4EEA9328}" dt="2026-04-10T21:51:08.310" v="62"/>
          <ac:spMkLst>
            <pc:docMk/>
            <pc:sldMk cId="3493219498" sldId="286"/>
            <ac:spMk id="2" creationId="{00000000-0000-0000-0000-000000000000}"/>
          </ac:spMkLst>
        </pc:spChg>
      </pc:sldChg>
      <pc:sldChg chg="modSp">
        <pc:chgData name="Courtney Laguio" userId="49459465-db78-46fb-9795-d8be3490fe73" providerId="ADAL" clId="{8053A790-4743-4C24-B306-C8BC4EEA9328}" dt="2026-04-10T21:51:13.175" v="63"/>
        <pc:sldMkLst>
          <pc:docMk/>
          <pc:sldMk cId="4179400209" sldId="287"/>
        </pc:sldMkLst>
        <pc:spChg chg="mod">
          <ac:chgData name="Courtney Laguio" userId="49459465-db78-46fb-9795-d8be3490fe73" providerId="ADAL" clId="{8053A790-4743-4C24-B306-C8BC4EEA9328}" dt="2026-04-10T21:51:13.175" v="63"/>
          <ac:spMkLst>
            <pc:docMk/>
            <pc:sldMk cId="4179400209" sldId="287"/>
            <ac:spMk id="329" creationId="{00000000-0000-0000-0000-000000000000}"/>
          </ac:spMkLst>
        </pc:spChg>
      </pc:sldChg>
      <pc:sldChg chg="delSp modSp mod">
        <pc:chgData name="Courtney Laguio" userId="49459465-db78-46fb-9795-d8be3490fe73" providerId="ADAL" clId="{8053A790-4743-4C24-B306-C8BC4EEA9328}" dt="2026-05-01T17:41:23.754" v="83"/>
        <pc:sldMkLst>
          <pc:docMk/>
          <pc:sldMk cId="510685496" sldId="289"/>
        </pc:sldMkLst>
        <pc:spChg chg="mod topLvl">
          <ac:chgData name="Courtney Laguio" userId="49459465-db78-46fb-9795-d8be3490fe73" providerId="ADAL" clId="{8053A790-4743-4C24-B306-C8BC4EEA9328}" dt="2026-05-01T17:41:10.575" v="81" actId="962"/>
          <ac:spMkLst>
            <pc:docMk/>
            <pc:sldMk cId="510685496" sldId="289"/>
            <ac:spMk id="4" creationId="{00000000-0000-0000-0000-000000000000}"/>
          </ac:spMkLst>
        </pc:spChg>
        <pc:spChg chg="mod topLvl">
          <ac:chgData name="Courtney Laguio" userId="49459465-db78-46fb-9795-d8be3490fe73" providerId="ADAL" clId="{8053A790-4743-4C24-B306-C8BC4EEA9328}" dt="2026-04-10T21:54:36.622" v="77" actId="962"/>
          <ac:spMkLst>
            <pc:docMk/>
            <pc:sldMk cId="510685496" sldId="289"/>
            <ac:spMk id="5" creationId="{00000000-0000-0000-0000-000000000000}"/>
          </ac:spMkLst>
        </pc:spChg>
        <pc:spChg chg="ord">
          <ac:chgData name="Courtney Laguio" userId="49459465-db78-46fb-9795-d8be3490fe73" providerId="ADAL" clId="{8053A790-4743-4C24-B306-C8BC4EEA9328}" dt="2026-05-01T17:41:20.373" v="82"/>
          <ac:spMkLst>
            <pc:docMk/>
            <pc:sldMk cId="510685496" sldId="289"/>
            <ac:spMk id="6" creationId="{00000000-0000-0000-0000-000000000000}"/>
          </ac:spMkLst>
        </pc:spChg>
        <pc:spChg chg="ord">
          <ac:chgData name="Courtney Laguio" userId="49459465-db78-46fb-9795-d8be3490fe73" providerId="ADAL" clId="{8053A790-4743-4C24-B306-C8BC4EEA9328}" dt="2026-05-01T17:41:23.754" v="83"/>
          <ac:spMkLst>
            <pc:docMk/>
            <pc:sldMk cId="510685496" sldId="289"/>
            <ac:spMk id="7" creationId="{00000000-0000-0000-0000-000000000000}"/>
          </ac:spMkLst>
        </pc:spChg>
      </pc:sldChg>
      <pc:sldChg chg="modSp mod">
        <pc:chgData name="Courtney Laguio" userId="49459465-db78-46fb-9795-d8be3490fe73" providerId="ADAL" clId="{8053A790-4743-4C24-B306-C8BC4EEA9328}" dt="2026-05-01T17:41:33.437" v="84"/>
        <pc:sldMkLst>
          <pc:docMk/>
          <pc:sldMk cId="1220471394" sldId="290"/>
        </pc:sldMkLst>
        <pc:spChg chg="ord">
          <ac:chgData name="Courtney Laguio" userId="49459465-db78-46fb-9795-d8be3490fe73" providerId="ADAL" clId="{8053A790-4743-4C24-B306-C8BC4EEA9328}" dt="2026-05-01T17:41:33.437" v="84"/>
          <ac:spMkLst>
            <pc:docMk/>
            <pc:sldMk cId="1220471394" sldId="290"/>
            <ac:spMk id="348" creationId="{00000000-0000-0000-0000-000000000000}"/>
          </ac:spMkLst>
        </pc:spChg>
      </pc:sldChg>
      <pc:sldChg chg="modSp">
        <pc:chgData name="Courtney Laguio" userId="49459465-db78-46fb-9795-d8be3490fe73" providerId="ADAL" clId="{8053A790-4743-4C24-B306-C8BC4EEA9328}" dt="2026-04-10T21:54:47.767" v="78"/>
        <pc:sldMkLst>
          <pc:docMk/>
          <pc:sldMk cId="799376466" sldId="291"/>
        </pc:sldMkLst>
        <pc:spChg chg="mod">
          <ac:chgData name="Courtney Laguio" userId="49459465-db78-46fb-9795-d8be3490fe73" providerId="ADAL" clId="{8053A790-4743-4C24-B306-C8BC4EEA9328}" dt="2026-04-10T21:54:47.767" v="78"/>
          <ac:spMkLst>
            <pc:docMk/>
            <pc:sldMk cId="799376466" sldId="291"/>
            <ac:spMk id="342" creationId="{00000000-0000-0000-0000-000000000000}"/>
          </ac:spMkLst>
        </pc:spChg>
      </pc:sldChg>
      <pc:sldChg chg="modSp">
        <pc:chgData name="Courtney Laguio" userId="49459465-db78-46fb-9795-d8be3490fe73" providerId="ADAL" clId="{8053A790-4743-4C24-B306-C8BC4EEA9328}" dt="2026-04-10T21:51:20.414" v="65"/>
        <pc:sldMkLst>
          <pc:docMk/>
          <pc:sldMk cId="4216427172" sldId="297"/>
        </pc:sldMkLst>
        <pc:spChg chg="mod">
          <ac:chgData name="Courtney Laguio" userId="49459465-db78-46fb-9795-d8be3490fe73" providerId="ADAL" clId="{8053A790-4743-4C24-B306-C8BC4EEA9328}" dt="2026-04-10T21:51:20.414" v="65"/>
          <ac:spMkLst>
            <pc:docMk/>
            <pc:sldMk cId="4216427172" sldId="297"/>
            <ac:spMk id="279" creationId="{00000000-0000-0000-0000-000000000000}"/>
          </ac:spMkLst>
        </pc:spChg>
      </pc:sldChg>
      <pc:sldChg chg="modSp">
        <pc:chgData name="Courtney Laguio" userId="49459465-db78-46fb-9795-d8be3490fe73" providerId="ADAL" clId="{8053A790-4743-4C24-B306-C8BC4EEA9328}" dt="2026-04-10T21:51:02.272" v="61"/>
        <pc:sldMkLst>
          <pc:docMk/>
          <pc:sldMk cId="1245705439" sldId="298"/>
        </pc:sldMkLst>
        <pc:spChg chg="mod">
          <ac:chgData name="Courtney Laguio" userId="49459465-db78-46fb-9795-d8be3490fe73" providerId="ADAL" clId="{8053A790-4743-4C24-B306-C8BC4EEA9328}" dt="2026-04-10T21:51:02.272" v="61"/>
          <ac:spMkLst>
            <pc:docMk/>
            <pc:sldMk cId="1245705439" sldId="298"/>
            <ac:spMk id="279" creationId="{00000000-0000-0000-0000-000000000000}"/>
          </ac:spMkLst>
        </pc:spChg>
      </pc:sldChg>
      <pc:sldChg chg="modSp mod">
        <pc:chgData name="Courtney Laguio" userId="49459465-db78-46fb-9795-d8be3490fe73" providerId="ADAL" clId="{8053A790-4743-4C24-B306-C8BC4EEA9328}" dt="2026-05-01T17:42:13.099" v="88" actId="20577"/>
        <pc:sldMkLst>
          <pc:docMk/>
          <pc:sldMk cId="3242033242" sldId="319"/>
        </pc:sldMkLst>
        <pc:spChg chg="mod">
          <ac:chgData name="Courtney Laguio" userId="49459465-db78-46fb-9795-d8be3490fe73" providerId="ADAL" clId="{8053A790-4743-4C24-B306-C8BC4EEA9328}" dt="2026-04-10T21:41:29.690" v="50" actId="20577"/>
          <ac:spMkLst>
            <pc:docMk/>
            <pc:sldMk cId="3242033242" sldId="319"/>
            <ac:spMk id="2" creationId="{F2C73E19-2429-C453-81B1-87D14C2B0003}"/>
          </ac:spMkLst>
        </pc:spChg>
        <pc:spChg chg="mod">
          <ac:chgData name="Courtney Laguio" userId="49459465-db78-46fb-9795-d8be3490fe73" providerId="ADAL" clId="{8053A790-4743-4C24-B306-C8BC4EEA9328}" dt="2026-05-01T17:42:13.099" v="88" actId="20577"/>
          <ac:spMkLst>
            <pc:docMk/>
            <pc:sldMk cId="3242033242" sldId="319"/>
            <ac:spMk id="3" creationId="{A493CF02-199B-2978-B534-730A2820A89E}"/>
          </ac:spMkLst>
        </pc:spChg>
      </pc:sldChg>
      <pc:sldChg chg="modSp">
        <pc:chgData name="Courtney Laguio" userId="49459465-db78-46fb-9795-d8be3490fe73" providerId="ADAL" clId="{8053A790-4743-4C24-B306-C8BC4EEA9328}" dt="2026-04-10T21:50:44.443" v="58"/>
        <pc:sldMkLst>
          <pc:docMk/>
          <pc:sldMk cId="145919998" sldId="321"/>
        </pc:sldMkLst>
        <pc:spChg chg="mod">
          <ac:chgData name="Courtney Laguio" userId="49459465-db78-46fb-9795-d8be3490fe73" providerId="ADAL" clId="{8053A790-4743-4C24-B306-C8BC4EEA9328}" dt="2026-04-10T21:50:44.443" v="58"/>
          <ac:spMkLst>
            <pc:docMk/>
            <pc:sldMk cId="145919998" sldId="321"/>
            <ac:spMk id="2" creationId="{E949EC96-24A7-4C0D-F59E-696D0E2DABD5}"/>
          </ac:spMkLst>
        </pc:spChg>
      </pc:sldChg>
      <pc:sldChg chg="modSp mod">
        <pc:chgData name="Courtney Laguio" userId="49459465-db78-46fb-9795-d8be3490fe73" providerId="ADAL" clId="{8053A790-4743-4C24-B306-C8BC4EEA9328}" dt="2026-04-10T21:52:56.091" v="68"/>
        <pc:sldMkLst>
          <pc:docMk/>
          <pc:sldMk cId="473061322" sldId="322"/>
        </pc:sldMkLst>
        <pc:spChg chg="mod">
          <ac:chgData name="Courtney Laguio" userId="49459465-db78-46fb-9795-d8be3490fe73" providerId="ADAL" clId="{8053A790-4743-4C24-B306-C8BC4EEA9328}" dt="2026-04-10T21:52:56.091" v="68"/>
          <ac:spMkLst>
            <pc:docMk/>
            <pc:sldMk cId="473061322" sldId="322"/>
            <ac:spMk id="2" creationId="{A91514C6-2F78-57D8-6ACD-F57057704696}"/>
          </ac:spMkLst>
        </pc:spChg>
      </pc:sldChg>
      <pc:sldChg chg="modSp">
        <pc:chgData name="Courtney Laguio" userId="49459465-db78-46fb-9795-d8be3490fe73" providerId="ADAL" clId="{8053A790-4743-4C24-B306-C8BC4EEA9328}" dt="2026-04-10T21:53:01.117" v="69"/>
        <pc:sldMkLst>
          <pc:docMk/>
          <pc:sldMk cId="1558267165" sldId="324"/>
        </pc:sldMkLst>
        <pc:spChg chg="mod">
          <ac:chgData name="Courtney Laguio" userId="49459465-db78-46fb-9795-d8be3490fe73" providerId="ADAL" clId="{8053A790-4743-4C24-B306-C8BC4EEA9328}" dt="2026-04-10T21:53:01.117" v="69"/>
          <ac:spMkLst>
            <pc:docMk/>
            <pc:sldMk cId="1558267165" sldId="324"/>
            <ac:spMk id="2" creationId="{B153B588-1CBE-5182-0134-5C86D9C9E9EE}"/>
          </ac:spMkLst>
        </pc:spChg>
      </pc:sldChg>
      <pc:sldMasterChg chg="modSldLayout">
        <pc:chgData name="Courtney Laguio" userId="49459465-db78-46fb-9795-d8be3490fe73" providerId="ADAL" clId="{8053A790-4743-4C24-B306-C8BC4EEA9328}" dt="2026-04-10T18:16:49.097" v="12" actId="962"/>
        <pc:sldMasterMkLst>
          <pc:docMk/>
          <pc:sldMasterMk cId="3190496279" sldId="2147483704"/>
        </pc:sldMasterMkLst>
        <pc:sldLayoutChg chg="modSp mod">
          <pc:chgData name="Courtney Laguio" userId="49459465-db78-46fb-9795-d8be3490fe73" providerId="ADAL" clId="{8053A790-4743-4C24-B306-C8BC4EEA9328}" dt="2026-04-10T18:16:14.783" v="2" actId="962"/>
          <pc:sldLayoutMkLst>
            <pc:docMk/>
            <pc:sldMasterMk cId="3190496279" sldId="2147483704"/>
            <pc:sldLayoutMk cId="3261788898" sldId="2147483705"/>
          </pc:sldLayoutMkLst>
          <pc:picChg chg="mod">
            <ac:chgData name="Courtney Laguio" userId="49459465-db78-46fb-9795-d8be3490fe73" providerId="ADAL" clId="{8053A790-4743-4C24-B306-C8BC4EEA9328}" dt="2026-04-10T18:16:09.259" v="0" actId="962"/>
            <ac:picMkLst>
              <pc:docMk/>
              <pc:sldMasterMk cId="3190496279" sldId="2147483704"/>
              <pc:sldLayoutMk cId="3261788898" sldId="2147483705"/>
              <ac:picMk id="4" creationId="{C15219B2-38CE-3AC4-B5B8-8A8BE41ED3E9}"/>
            </ac:picMkLst>
          </pc:picChg>
          <pc:picChg chg="mod">
            <ac:chgData name="Courtney Laguio" userId="49459465-db78-46fb-9795-d8be3490fe73" providerId="ADAL" clId="{8053A790-4743-4C24-B306-C8BC4EEA9328}" dt="2026-04-10T18:16:12.070" v="1" actId="962"/>
            <ac:picMkLst>
              <pc:docMk/>
              <pc:sldMasterMk cId="3190496279" sldId="2147483704"/>
              <pc:sldLayoutMk cId="3261788898" sldId="2147483705"/>
              <ac:picMk id="7" creationId="{00000000-0000-0000-0000-000000000000}"/>
            </ac:picMkLst>
          </pc:picChg>
          <pc:picChg chg="mod">
            <ac:chgData name="Courtney Laguio" userId="49459465-db78-46fb-9795-d8be3490fe73" providerId="ADAL" clId="{8053A790-4743-4C24-B306-C8BC4EEA9328}" dt="2026-04-10T18:16:14.783" v="2" actId="962"/>
            <ac:picMkLst>
              <pc:docMk/>
              <pc:sldMasterMk cId="3190496279" sldId="2147483704"/>
              <pc:sldLayoutMk cId="3261788898" sldId="2147483705"/>
              <ac:picMk id="13" creationId="{00000000-0000-0000-0000-000000000000}"/>
            </ac:picMkLst>
          </pc:picChg>
        </pc:sldLayoutChg>
        <pc:sldLayoutChg chg="modSp mod">
          <pc:chgData name="Courtney Laguio" userId="49459465-db78-46fb-9795-d8be3490fe73" providerId="ADAL" clId="{8053A790-4743-4C24-B306-C8BC4EEA9328}" dt="2026-04-10T18:16:21.886" v="4" actId="962"/>
          <pc:sldLayoutMkLst>
            <pc:docMk/>
            <pc:sldMasterMk cId="3190496279" sldId="2147483704"/>
            <pc:sldLayoutMk cId="2431290069" sldId="2147483706"/>
          </pc:sldLayoutMkLst>
          <pc:picChg chg="mod">
            <ac:chgData name="Courtney Laguio" userId="49459465-db78-46fb-9795-d8be3490fe73" providerId="ADAL" clId="{8053A790-4743-4C24-B306-C8BC4EEA9328}" dt="2026-04-10T18:16:21.886" v="4" actId="962"/>
            <ac:picMkLst>
              <pc:docMk/>
              <pc:sldMasterMk cId="3190496279" sldId="2147483704"/>
              <pc:sldLayoutMk cId="2431290069" sldId="2147483706"/>
              <ac:picMk id="6" creationId="{00000000-0000-0000-0000-000000000000}"/>
            </ac:picMkLst>
          </pc:picChg>
          <pc:picChg chg="mod">
            <ac:chgData name="Courtney Laguio" userId="49459465-db78-46fb-9795-d8be3490fe73" providerId="ADAL" clId="{8053A790-4743-4C24-B306-C8BC4EEA9328}" dt="2026-04-10T18:16:18.684" v="3" actId="962"/>
            <ac:picMkLst>
              <pc:docMk/>
              <pc:sldMasterMk cId="3190496279" sldId="2147483704"/>
              <pc:sldLayoutMk cId="2431290069" sldId="2147483706"/>
              <ac:picMk id="7" creationId="{00000000-0000-0000-0000-000000000000}"/>
            </ac:picMkLst>
          </pc:picChg>
        </pc:sldLayoutChg>
        <pc:sldLayoutChg chg="modSp mod">
          <pc:chgData name="Courtney Laguio" userId="49459465-db78-46fb-9795-d8be3490fe73" providerId="ADAL" clId="{8053A790-4743-4C24-B306-C8BC4EEA9328}" dt="2026-04-10T18:16:25.876" v="5" actId="962"/>
          <pc:sldLayoutMkLst>
            <pc:docMk/>
            <pc:sldMasterMk cId="3190496279" sldId="2147483704"/>
            <pc:sldLayoutMk cId="2141975731" sldId="2147483707"/>
          </pc:sldLayoutMkLst>
          <pc:picChg chg="mod">
            <ac:chgData name="Courtney Laguio" userId="49459465-db78-46fb-9795-d8be3490fe73" providerId="ADAL" clId="{8053A790-4743-4C24-B306-C8BC4EEA9328}" dt="2026-04-10T18:16:25.876" v="5" actId="962"/>
            <ac:picMkLst>
              <pc:docMk/>
              <pc:sldMasterMk cId="3190496279" sldId="2147483704"/>
              <pc:sldLayoutMk cId="2141975731" sldId="2147483707"/>
              <ac:picMk id="4" creationId="{B2666847-1547-C1C1-DB05-547E8F40FE0E}"/>
            </ac:picMkLst>
          </pc:picChg>
        </pc:sldLayoutChg>
        <pc:sldLayoutChg chg="modSp mod">
          <pc:chgData name="Courtney Laguio" userId="49459465-db78-46fb-9795-d8be3490fe73" providerId="ADAL" clId="{8053A790-4743-4C24-B306-C8BC4EEA9328}" dt="2026-04-10T18:16:30.339" v="6" actId="962"/>
          <pc:sldLayoutMkLst>
            <pc:docMk/>
            <pc:sldMasterMk cId="3190496279" sldId="2147483704"/>
            <pc:sldLayoutMk cId="3632330317" sldId="2147483708"/>
          </pc:sldLayoutMkLst>
          <pc:picChg chg="mod">
            <ac:chgData name="Courtney Laguio" userId="49459465-db78-46fb-9795-d8be3490fe73" providerId="ADAL" clId="{8053A790-4743-4C24-B306-C8BC4EEA9328}" dt="2026-04-10T18:16:30.339" v="6" actId="962"/>
            <ac:picMkLst>
              <pc:docMk/>
              <pc:sldMasterMk cId="3190496279" sldId="2147483704"/>
              <pc:sldLayoutMk cId="3632330317" sldId="2147483708"/>
              <ac:picMk id="12" creationId="{00000000-0000-0000-0000-000000000000}"/>
            </ac:picMkLst>
          </pc:picChg>
        </pc:sldLayoutChg>
        <pc:sldLayoutChg chg="modSp mod">
          <pc:chgData name="Courtney Laguio" userId="49459465-db78-46fb-9795-d8be3490fe73" providerId="ADAL" clId="{8053A790-4743-4C24-B306-C8BC4EEA9328}" dt="2026-04-10T18:16:36.031" v="8" actId="962"/>
          <pc:sldLayoutMkLst>
            <pc:docMk/>
            <pc:sldMasterMk cId="3190496279" sldId="2147483704"/>
            <pc:sldLayoutMk cId="1760922492" sldId="2147483709"/>
          </pc:sldLayoutMkLst>
          <pc:picChg chg="mod">
            <ac:chgData name="Courtney Laguio" userId="49459465-db78-46fb-9795-d8be3490fe73" providerId="ADAL" clId="{8053A790-4743-4C24-B306-C8BC4EEA9328}" dt="2026-04-10T18:16:36.031" v="8" actId="962"/>
            <ac:picMkLst>
              <pc:docMk/>
              <pc:sldMasterMk cId="3190496279" sldId="2147483704"/>
              <pc:sldLayoutMk cId="1760922492" sldId="2147483709"/>
              <ac:picMk id="6" creationId="{00000000-0000-0000-0000-000000000000}"/>
            </ac:picMkLst>
          </pc:picChg>
          <pc:picChg chg="mod">
            <ac:chgData name="Courtney Laguio" userId="49459465-db78-46fb-9795-d8be3490fe73" providerId="ADAL" clId="{8053A790-4743-4C24-B306-C8BC4EEA9328}" dt="2026-04-10T18:16:34.118" v="7" actId="962"/>
            <ac:picMkLst>
              <pc:docMk/>
              <pc:sldMasterMk cId="3190496279" sldId="2147483704"/>
              <pc:sldLayoutMk cId="1760922492" sldId="2147483709"/>
              <ac:picMk id="22" creationId="{00000000-0000-0000-0000-000000000000}"/>
            </ac:picMkLst>
          </pc:picChg>
        </pc:sldLayoutChg>
        <pc:sldLayoutChg chg="modSp mod">
          <pc:chgData name="Courtney Laguio" userId="49459465-db78-46fb-9795-d8be3490fe73" providerId="ADAL" clId="{8053A790-4743-4C24-B306-C8BC4EEA9328}" dt="2026-04-10T18:16:39.796" v="9" actId="962"/>
          <pc:sldLayoutMkLst>
            <pc:docMk/>
            <pc:sldMasterMk cId="3190496279" sldId="2147483704"/>
            <pc:sldLayoutMk cId="2332079263" sldId="2147483710"/>
          </pc:sldLayoutMkLst>
          <pc:picChg chg="mod">
            <ac:chgData name="Courtney Laguio" userId="49459465-db78-46fb-9795-d8be3490fe73" providerId="ADAL" clId="{8053A790-4743-4C24-B306-C8BC4EEA9328}" dt="2026-04-10T18:16:39.796" v="9" actId="962"/>
            <ac:picMkLst>
              <pc:docMk/>
              <pc:sldMasterMk cId="3190496279" sldId="2147483704"/>
              <pc:sldLayoutMk cId="2332079263" sldId="2147483710"/>
              <ac:picMk id="9" creationId="{00000000-0000-0000-0000-000000000000}"/>
            </ac:picMkLst>
          </pc:picChg>
        </pc:sldLayoutChg>
        <pc:sldLayoutChg chg="modSp mod">
          <pc:chgData name="Courtney Laguio" userId="49459465-db78-46fb-9795-d8be3490fe73" providerId="ADAL" clId="{8053A790-4743-4C24-B306-C8BC4EEA9328}" dt="2026-04-10T18:16:45.488" v="11" actId="962"/>
          <pc:sldLayoutMkLst>
            <pc:docMk/>
            <pc:sldMasterMk cId="3190496279" sldId="2147483704"/>
            <pc:sldLayoutMk cId="461143379" sldId="2147483725"/>
          </pc:sldLayoutMkLst>
          <pc:picChg chg="mod">
            <ac:chgData name="Courtney Laguio" userId="49459465-db78-46fb-9795-d8be3490fe73" providerId="ADAL" clId="{8053A790-4743-4C24-B306-C8BC4EEA9328}" dt="2026-04-10T18:16:45.488" v="11" actId="962"/>
            <ac:picMkLst>
              <pc:docMk/>
              <pc:sldMasterMk cId="3190496279" sldId="2147483704"/>
              <pc:sldLayoutMk cId="461143379" sldId="2147483725"/>
              <ac:picMk id="6" creationId="{00000000-0000-0000-0000-000000000000}"/>
            </ac:picMkLst>
          </pc:picChg>
          <pc:picChg chg="mod">
            <ac:chgData name="Courtney Laguio" userId="49459465-db78-46fb-9795-d8be3490fe73" providerId="ADAL" clId="{8053A790-4743-4C24-B306-C8BC4EEA9328}" dt="2026-04-10T18:16:43.682" v="10" actId="962"/>
            <ac:picMkLst>
              <pc:docMk/>
              <pc:sldMasterMk cId="3190496279" sldId="2147483704"/>
              <pc:sldLayoutMk cId="461143379" sldId="2147483725"/>
              <ac:picMk id="22" creationId="{00000000-0000-0000-0000-000000000000}"/>
            </ac:picMkLst>
          </pc:picChg>
        </pc:sldLayoutChg>
        <pc:sldLayoutChg chg="modSp mod">
          <pc:chgData name="Courtney Laguio" userId="49459465-db78-46fb-9795-d8be3490fe73" providerId="ADAL" clId="{8053A790-4743-4C24-B306-C8BC4EEA9328}" dt="2026-04-10T18:16:49.097" v="12" actId="962"/>
          <pc:sldLayoutMkLst>
            <pc:docMk/>
            <pc:sldMasterMk cId="3190496279" sldId="2147483704"/>
            <pc:sldLayoutMk cId="3880505736" sldId="2147483726"/>
          </pc:sldLayoutMkLst>
          <pc:picChg chg="mod">
            <ac:chgData name="Courtney Laguio" userId="49459465-db78-46fb-9795-d8be3490fe73" providerId="ADAL" clId="{8053A790-4743-4C24-B306-C8BC4EEA9328}" dt="2026-04-10T18:16:49.097" v="12" actId="962"/>
            <ac:picMkLst>
              <pc:docMk/>
              <pc:sldMasterMk cId="3190496279" sldId="2147483704"/>
              <pc:sldLayoutMk cId="3880505736" sldId="2147483726"/>
              <ac:picMk id="9" creationId="{00000000-0000-0000-0000-000000000000}"/>
            </ac:picMkLst>
          </pc:picChg>
        </pc:sldLayoutChg>
      </pc:sldMasterChg>
      <pc:sldMasterChg chg="modSldLayout">
        <pc:chgData name="Courtney Laguio" userId="49459465-db78-46fb-9795-d8be3490fe73" providerId="ADAL" clId="{8053A790-4743-4C24-B306-C8BC4EEA9328}" dt="2026-04-30T21:07:57.708" v="80"/>
        <pc:sldMasterMkLst>
          <pc:docMk/>
          <pc:sldMasterMk cId="1678560097" sldId="2147483711"/>
        </pc:sldMasterMkLst>
        <pc:sldLayoutChg chg="modSp mod">
          <pc:chgData name="Courtney Laguio" userId="49459465-db78-46fb-9795-d8be3490fe73" providerId="ADAL" clId="{8053A790-4743-4C24-B306-C8BC4EEA9328}" dt="2026-04-30T21:07:57.708" v="80"/>
          <pc:sldLayoutMkLst>
            <pc:docMk/>
            <pc:sldMasterMk cId="1678560097" sldId="2147483711"/>
            <pc:sldLayoutMk cId="3754048379" sldId="2147483712"/>
          </pc:sldLayoutMkLst>
          <pc:spChg chg="ord">
            <ac:chgData name="Courtney Laguio" userId="49459465-db78-46fb-9795-d8be3490fe73" providerId="ADAL" clId="{8053A790-4743-4C24-B306-C8BC4EEA9328}" dt="2026-04-30T21:07:57.708" v="80"/>
            <ac:spMkLst>
              <pc:docMk/>
              <pc:sldMasterMk cId="1678560097" sldId="2147483711"/>
              <pc:sldLayoutMk cId="3754048379" sldId="2147483712"/>
              <ac:spMk id="3" creationId="{00000000-0000-0000-0000-000000000000}"/>
            </ac:spMkLst>
          </pc:spChg>
          <pc:picChg chg="mod">
            <ac:chgData name="Courtney Laguio" userId="49459465-db78-46fb-9795-d8be3490fe73" providerId="ADAL" clId="{8053A790-4743-4C24-B306-C8BC4EEA9328}" dt="2026-04-10T18:16:54.046" v="13" actId="962"/>
            <ac:picMkLst>
              <pc:docMk/>
              <pc:sldMasterMk cId="1678560097" sldId="2147483711"/>
              <pc:sldLayoutMk cId="3754048379" sldId="2147483712"/>
              <ac:picMk id="4" creationId="{6F3BD53A-B4D0-8A39-B453-575AB0DDB6B3}"/>
            </ac:picMkLst>
          </pc:picChg>
          <pc:picChg chg="mod">
            <ac:chgData name="Courtney Laguio" userId="49459465-db78-46fb-9795-d8be3490fe73" providerId="ADAL" clId="{8053A790-4743-4C24-B306-C8BC4EEA9328}" dt="2026-04-10T18:16:59.371" v="15" actId="962"/>
            <ac:picMkLst>
              <pc:docMk/>
              <pc:sldMasterMk cId="1678560097" sldId="2147483711"/>
              <pc:sldLayoutMk cId="3754048379" sldId="2147483712"/>
              <ac:picMk id="7" creationId="{00000000-0000-0000-0000-000000000000}"/>
            </ac:picMkLst>
          </pc:picChg>
          <pc:picChg chg="mod">
            <ac:chgData name="Courtney Laguio" userId="49459465-db78-46fb-9795-d8be3490fe73" providerId="ADAL" clId="{8053A790-4743-4C24-B306-C8BC4EEA9328}" dt="2026-04-10T18:16:56.656" v="14" actId="962"/>
            <ac:picMkLst>
              <pc:docMk/>
              <pc:sldMasterMk cId="1678560097" sldId="2147483711"/>
              <pc:sldLayoutMk cId="3754048379" sldId="2147483712"/>
              <ac:picMk id="8" creationId="{00000000-0000-0000-0000-000000000000}"/>
            </ac:picMkLst>
          </pc:picChg>
        </pc:sldLayoutChg>
        <pc:sldLayoutChg chg="modSp mod">
          <pc:chgData name="Courtney Laguio" userId="49459465-db78-46fb-9795-d8be3490fe73" providerId="ADAL" clId="{8053A790-4743-4C24-B306-C8BC4EEA9328}" dt="2026-04-10T18:17:05.483" v="17" actId="962"/>
          <pc:sldLayoutMkLst>
            <pc:docMk/>
            <pc:sldMasterMk cId="1678560097" sldId="2147483711"/>
            <pc:sldLayoutMk cId="1081809300" sldId="2147483713"/>
          </pc:sldLayoutMkLst>
          <pc:picChg chg="mod">
            <ac:chgData name="Courtney Laguio" userId="49459465-db78-46fb-9795-d8be3490fe73" providerId="ADAL" clId="{8053A790-4743-4C24-B306-C8BC4EEA9328}" dt="2026-04-10T18:17:05.483" v="17" actId="962"/>
            <ac:picMkLst>
              <pc:docMk/>
              <pc:sldMasterMk cId="1678560097" sldId="2147483711"/>
              <pc:sldLayoutMk cId="1081809300" sldId="2147483713"/>
              <ac:picMk id="7" creationId="{00000000-0000-0000-0000-000000000000}"/>
            </ac:picMkLst>
          </pc:picChg>
          <pc:picChg chg="mod">
            <ac:chgData name="Courtney Laguio" userId="49459465-db78-46fb-9795-d8be3490fe73" providerId="ADAL" clId="{8053A790-4743-4C24-B306-C8BC4EEA9328}" dt="2026-04-10T18:17:03.481" v="16" actId="962"/>
            <ac:picMkLst>
              <pc:docMk/>
              <pc:sldMasterMk cId="1678560097" sldId="2147483711"/>
              <pc:sldLayoutMk cId="1081809300" sldId="2147483713"/>
              <ac:picMk id="9" creationId="{00000000-0000-0000-0000-000000000000}"/>
            </ac:picMkLst>
          </pc:picChg>
        </pc:sldLayoutChg>
        <pc:sldLayoutChg chg="modSp mod">
          <pc:chgData name="Courtney Laguio" userId="49459465-db78-46fb-9795-d8be3490fe73" providerId="ADAL" clId="{8053A790-4743-4C24-B306-C8BC4EEA9328}" dt="2026-04-10T18:17:08.791" v="18" actId="962"/>
          <pc:sldLayoutMkLst>
            <pc:docMk/>
            <pc:sldMasterMk cId="1678560097" sldId="2147483711"/>
            <pc:sldLayoutMk cId="3861976456" sldId="2147483714"/>
          </pc:sldLayoutMkLst>
          <pc:picChg chg="mod">
            <ac:chgData name="Courtney Laguio" userId="49459465-db78-46fb-9795-d8be3490fe73" providerId="ADAL" clId="{8053A790-4743-4C24-B306-C8BC4EEA9328}" dt="2026-04-10T18:17:08.791" v="18" actId="962"/>
            <ac:picMkLst>
              <pc:docMk/>
              <pc:sldMasterMk cId="1678560097" sldId="2147483711"/>
              <pc:sldLayoutMk cId="3861976456" sldId="2147483714"/>
              <ac:picMk id="4" creationId="{B69C9936-F439-7C6E-5F36-9D9D95181A95}"/>
            </ac:picMkLst>
          </pc:picChg>
        </pc:sldLayoutChg>
        <pc:sldLayoutChg chg="modSp mod">
          <pc:chgData name="Courtney Laguio" userId="49459465-db78-46fb-9795-d8be3490fe73" providerId="ADAL" clId="{8053A790-4743-4C24-B306-C8BC4EEA9328}" dt="2026-04-10T18:17:13.832" v="19" actId="962"/>
          <pc:sldLayoutMkLst>
            <pc:docMk/>
            <pc:sldMasterMk cId="1678560097" sldId="2147483711"/>
            <pc:sldLayoutMk cId="897721121" sldId="2147483715"/>
          </pc:sldLayoutMkLst>
          <pc:picChg chg="mod">
            <ac:chgData name="Courtney Laguio" userId="49459465-db78-46fb-9795-d8be3490fe73" providerId="ADAL" clId="{8053A790-4743-4C24-B306-C8BC4EEA9328}" dt="2026-04-10T18:17:13.832" v="19" actId="962"/>
            <ac:picMkLst>
              <pc:docMk/>
              <pc:sldMasterMk cId="1678560097" sldId="2147483711"/>
              <pc:sldLayoutMk cId="897721121" sldId="2147483715"/>
              <ac:picMk id="11" creationId="{00000000-0000-0000-0000-000000000000}"/>
            </ac:picMkLst>
          </pc:picChg>
        </pc:sldLayoutChg>
        <pc:sldLayoutChg chg="modSp mod">
          <pc:chgData name="Courtney Laguio" userId="49459465-db78-46fb-9795-d8be3490fe73" providerId="ADAL" clId="{8053A790-4743-4C24-B306-C8BC4EEA9328}" dt="2026-04-10T18:17:20.439" v="21" actId="962"/>
          <pc:sldLayoutMkLst>
            <pc:docMk/>
            <pc:sldMasterMk cId="1678560097" sldId="2147483711"/>
            <pc:sldLayoutMk cId="2095284233" sldId="2147483716"/>
          </pc:sldLayoutMkLst>
          <pc:picChg chg="mod">
            <ac:chgData name="Courtney Laguio" userId="49459465-db78-46fb-9795-d8be3490fe73" providerId="ADAL" clId="{8053A790-4743-4C24-B306-C8BC4EEA9328}" dt="2026-04-10T18:17:17.859" v="20" actId="962"/>
            <ac:picMkLst>
              <pc:docMk/>
              <pc:sldMasterMk cId="1678560097" sldId="2147483711"/>
              <pc:sldLayoutMk cId="2095284233" sldId="2147483716"/>
              <ac:picMk id="12" creationId="{00000000-0000-0000-0000-000000000000}"/>
            </ac:picMkLst>
          </pc:picChg>
          <pc:picChg chg="mod">
            <ac:chgData name="Courtney Laguio" userId="49459465-db78-46fb-9795-d8be3490fe73" providerId="ADAL" clId="{8053A790-4743-4C24-B306-C8BC4EEA9328}" dt="2026-04-10T18:17:20.439" v="21" actId="962"/>
            <ac:picMkLst>
              <pc:docMk/>
              <pc:sldMasterMk cId="1678560097" sldId="2147483711"/>
              <pc:sldLayoutMk cId="2095284233" sldId="2147483716"/>
              <ac:picMk id="13" creationId="{00000000-0000-0000-0000-000000000000}"/>
            </ac:picMkLst>
          </pc:picChg>
        </pc:sldLayoutChg>
        <pc:sldLayoutChg chg="modSp mod">
          <pc:chgData name="Courtney Laguio" userId="49459465-db78-46fb-9795-d8be3490fe73" providerId="ADAL" clId="{8053A790-4743-4C24-B306-C8BC4EEA9328}" dt="2026-04-10T18:17:24.421" v="22" actId="962"/>
          <pc:sldLayoutMkLst>
            <pc:docMk/>
            <pc:sldMasterMk cId="1678560097" sldId="2147483711"/>
            <pc:sldLayoutMk cId="1156597525" sldId="2147483717"/>
          </pc:sldLayoutMkLst>
          <pc:picChg chg="mod">
            <ac:chgData name="Courtney Laguio" userId="49459465-db78-46fb-9795-d8be3490fe73" providerId="ADAL" clId="{8053A790-4743-4C24-B306-C8BC4EEA9328}" dt="2026-04-10T18:17:24.421" v="22" actId="962"/>
            <ac:picMkLst>
              <pc:docMk/>
              <pc:sldMasterMk cId="1678560097" sldId="2147483711"/>
              <pc:sldLayoutMk cId="1156597525" sldId="2147483717"/>
              <ac:picMk id="13" creationId="{00000000-0000-0000-0000-000000000000}"/>
            </ac:picMkLst>
          </pc:picChg>
        </pc:sldLayoutChg>
      </pc:sldMasterChg>
      <pc:sldMasterChg chg="modSldLayout">
        <pc:chgData name="Courtney Laguio" userId="49459465-db78-46fb-9795-d8be3490fe73" providerId="ADAL" clId="{8053A790-4743-4C24-B306-C8BC4EEA9328}" dt="2026-04-10T18:17:57.144" v="32" actId="962"/>
        <pc:sldMasterMkLst>
          <pc:docMk/>
          <pc:sldMasterMk cId="840774421" sldId="2147483718"/>
        </pc:sldMasterMkLst>
        <pc:sldLayoutChg chg="modSp mod">
          <pc:chgData name="Courtney Laguio" userId="49459465-db78-46fb-9795-d8be3490fe73" providerId="ADAL" clId="{8053A790-4743-4C24-B306-C8BC4EEA9328}" dt="2026-04-10T18:17:34.187" v="25" actId="962"/>
          <pc:sldLayoutMkLst>
            <pc:docMk/>
            <pc:sldMasterMk cId="840774421" sldId="2147483718"/>
            <pc:sldLayoutMk cId="3656897233" sldId="2147483719"/>
          </pc:sldLayoutMkLst>
          <pc:picChg chg="mod">
            <ac:chgData name="Courtney Laguio" userId="49459465-db78-46fb-9795-d8be3490fe73" providerId="ADAL" clId="{8053A790-4743-4C24-B306-C8BC4EEA9328}" dt="2026-04-10T18:17:32.026" v="24" actId="962"/>
            <ac:picMkLst>
              <pc:docMk/>
              <pc:sldMasterMk cId="840774421" sldId="2147483718"/>
              <pc:sldLayoutMk cId="3656897233" sldId="2147483719"/>
              <ac:picMk id="3" creationId="{F560F1F7-F7BC-9AB7-20DA-1E9A3558F0BF}"/>
            </ac:picMkLst>
          </pc:picChg>
          <pc:picChg chg="mod">
            <ac:chgData name="Courtney Laguio" userId="49459465-db78-46fb-9795-d8be3490fe73" providerId="ADAL" clId="{8053A790-4743-4C24-B306-C8BC4EEA9328}" dt="2026-04-10T18:17:29.342" v="23" actId="962"/>
            <ac:picMkLst>
              <pc:docMk/>
              <pc:sldMasterMk cId="840774421" sldId="2147483718"/>
              <pc:sldLayoutMk cId="3656897233" sldId="2147483719"/>
              <ac:picMk id="8" creationId="{00000000-0000-0000-0000-000000000000}"/>
            </ac:picMkLst>
          </pc:picChg>
          <pc:picChg chg="mod">
            <ac:chgData name="Courtney Laguio" userId="49459465-db78-46fb-9795-d8be3490fe73" providerId="ADAL" clId="{8053A790-4743-4C24-B306-C8BC4EEA9328}" dt="2026-04-10T18:17:34.187" v="25" actId="962"/>
            <ac:picMkLst>
              <pc:docMk/>
              <pc:sldMasterMk cId="840774421" sldId="2147483718"/>
              <pc:sldLayoutMk cId="3656897233" sldId="2147483719"/>
              <ac:picMk id="10" creationId="{00000000-0000-0000-0000-000000000000}"/>
            </ac:picMkLst>
          </pc:picChg>
        </pc:sldLayoutChg>
        <pc:sldLayoutChg chg="modSp mod">
          <pc:chgData name="Courtney Laguio" userId="49459465-db78-46fb-9795-d8be3490fe73" providerId="ADAL" clId="{8053A790-4743-4C24-B306-C8BC4EEA9328}" dt="2026-04-10T18:17:40.338" v="27" actId="962"/>
          <pc:sldLayoutMkLst>
            <pc:docMk/>
            <pc:sldMasterMk cId="840774421" sldId="2147483718"/>
            <pc:sldLayoutMk cId="2710455752" sldId="2147483720"/>
          </pc:sldLayoutMkLst>
          <pc:picChg chg="mod">
            <ac:chgData name="Courtney Laguio" userId="49459465-db78-46fb-9795-d8be3490fe73" providerId="ADAL" clId="{8053A790-4743-4C24-B306-C8BC4EEA9328}" dt="2026-04-10T18:17:40.338" v="27" actId="962"/>
            <ac:picMkLst>
              <pc:docMk/>
              <pc:sldMasterMk cId="840774421" sldId="2147483718"/>
              <pc:sldLayoutMk cId="2710455752" sldId="2147483720"/>
              <ac:picMk id="9" creationId="{00000000-0000-0000-0000-000000000000}"/>
            </ac:picMkLst>
          </pc:picChg>
          <pc:picChg chg="mod">
            <ac:chgData name="Courtney Laguio" userId="49459465-db78-46fb-9795-d8be3490fe73" providerId="ADAL" clId="{8053A790-4743-4C24-B306-C8BC4EEA9328}" dt="2026-04-10T18:17:37.995" v="26" actId="962"/>
            <ac:picMkLst>
              <pc:docMk/>
              <pc:sldMasterMk cId="840774421" sldId="2147483718"/>
              <pc:sldLayoutMk cId="2710455752" sldId="2147483720"/>
              <ac:picMk id="10" creationId="{00000000-0000-0000-0000-000000000000}"/>
            </ac:picMkLst>
          </pc:picChg>
        </pc:sldLayoutChg>
        <pc:sldLayoutChg chg="modSp mod">
          <pc:chgData name="Courtney Laguio" userId="49459465-db78-46fb-9795-d8be3490fe73" providerId="ADAL" clId="{8053A790-4743-4C24-B306-C8BC4EEA9328}" dt="2026-04-10T18:17:44.034" v="28" actId="962"/>
          <pc:sldLayoutMkLst>
            <pc:docMk/>
            <pc:sldMasterMk cId="840774421" sldId="2147483718"/>
            <pc:sldLayoutMk cId="371501758" sldId="2147483721"/>
          </pc:sldLayoutMkLst>
          <pc:picChg chg="mod">
            <ac:chgData name="Courtney Laguio" userId="49459465-db78-46fb-9795-d8be3490fe73" providerId="ADAL" clId="{8053A790-4743-4C24-B306-C8BC4EEA9328}" dt="2026-04-10T18:17:44.034" v="28" actId="962"/>
            <ac:picMkLst>
              <pc:docMk/>
              <pc:sldMasterMk cId="840774421" sldId="2147483718"/>
              <pc:sldLayoutMk cId="371501758" sldId="2147483721"/>
              <ac:picMk id="3" creationId="{87454C2E-B51A-8E33-3181-074E59B0E7E3}"/>
            </ac:picMkLst>
          </pc:picChg>
        </pc:sldLayoutChg>
        <pc:sldLayoutChg chg="modSp mod">
          <pc:chgData name="Courtney Laguio" userId="49459465-db78-46fb-9795-d8be3490fe73" providerId="ADAL" clId="{8053A790-4743-4C24-B306-C8BC4EEA9328}" dt="2026-04-10T18:17:47.574" v="29" actId="962"/>
          <pc:sldLayoutMkLst>
            <pc:docMk/>
            <pc:sldMasterMk cId="840774421" sldId="2147483718"/>
            <pc:sldLayoutMk cId="1707982375" sldId="2147483722"/>
          </pc:sldLayoutMkLst>
          <pc:picChg chg="mod">
            <ac:chgData name="Courtney Laguio" userId="49459465-db78-46fb-9795-d8be3490fe73" providerId="ADAL" clId="{8053A790-4743-4C24-B306-C8BC4EEA9328}" dt="2026-04-10T18:17:47.574" v="29" actId="962"/>
            <ac:picMkLst>
              <pc:docMk/>
              <pc:sldMasterMk cId="840774421" sldId="2147483718"/>
              <pc:sldLayoutMk cId="1707982375" sldId="2147483722"/>
              <ac:picMk id="12" creationId="{00000000-0000-0000-0000-000000000000}"/>
            </ac:picMkLst>
          </pc:picChg>
        </pc:sldLayoutChg>
        <pc:sldLayoutChg chg="modSp mod">
          <pc:chgData name="Courtney Laguio" userId="49459465-db78-46fb-9795-d8be3490fe73" providerId="ADAL" clId="{8053A790-4743-4C24-B306-C8BC4EEA9328}" dt="2026-04-10T18:17:53.582" v="31" actId="962"/>
          <pc:sldLayoutMkLst>
            <pc:docMk/>
            <pc:sldMasterMk cId="840774421" sldId="2147483718"/>
            <pc:sldLayoutMk cId="1578093998" sldId="2147483723"/>
          </pc:sldLayoutMkLst>
          <pc:picChg chg="mod">
            <ac:chgData name="Courtney Laguio" userId="49459465-db78-46fb-9795-d8be3490fe73" providerId="ADAL" clId="{8053A790-4743-4C24-B306-C8BC4EEA9328}" dt="2026-04-10T18:17:53.582" v="31" actId="962"/>
            <ac:picMkLst>
              <pc:docMk/>
              <pc:sldMasterMk cId="840774421" sldId="2147483718"/>
              <pc:sldLayoutMk cId="1578093998" sldId="2147483723"/>
              <ac:picMk id="13" creationId="{00000000-0000-0000-0000-000000000000}"/>
            </ac:picMkLst>
          </pc:picChg>
          <pc:picChg chg="mod">
            <ac:chgData name="Courtney Laguio" userId="49459465-db78-46fb-9795-d8be3490fe73" providerId="ADAL" clId="{8053A790-4743-4C24-B306-C8BC4EEA9328}" dt="2026-04-10T18:17:51.580" v="30" actId="962"/>
            <ac:picMkLst>
              <pc:docMk/>
              <pc:sldMasterMk cId="840774421" sldId="2147483718"/>
              <pc:sldLayoutMk cId="1578093998" sldId="2147483723"/>
              <ac:picMk id="14" creationId="{00000000-0000-0000-0000-000000000000}"/>
            </ac:picMkLst>
          </pc:picChg>
        </pc:sldLayoutChg>
        <pc:sldLayoutChg chg="modSp mod">
          <pc:chgData name="Courtney Laguio" userId="49459465-db78-46fb-9795-d8be3490fe73" providerId="ADAL" clId="{8053A790-4743-4C24-B306-C8BC4EEA9328}" dt="2026-04-10T18:17:57.144" v="32" actId="962"/>
          <pc:sldLayoutMkLst>
            <pc:docMk/>
            <pc:sldMasterMk cId="840774421" sldId="2147483718"/>
            <pc:sldLayoutMk cId="308470641" sldId="2147483724"/>
          </pc:sldLayoutMkLst>
          <pc:picChg chg="mod">
            <ac:chgData name="Courtney Laguio" userId="49459465-db78-46fb-9795-d8be3490fe73" providerId="ADAL" clId="{8053A790-4743-4C24-B306-C8BC4EEA9328}" dt="2026-04-10T18:17:57.144" v="32" actId="962"/>
            <ac:picMkLst>
              <pc:docMk/>
              <pc:sldMasterMk cId="840774421" sldId="2147483718"/>
              <pc:sldLayoutMk cId="308470641" sldId="2147483724"/>
              <ac:picMk id="7" creationId="{00000000-0000-0000-0000-000000000000}"/>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F8F77-7258-4679-BF48-46CFF056A66D}"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C3A85186-B8A1-4732-AC9F-F340E16E4FDA}">
      <dgm:prSet phldrT="[Text]" custT="1"/>
      <dgm:spPr/>
      <dgm:t>
        <a:bodyPr/>
        <a:lstStyle/>
        <a:p>
          <a:r>
            <a:rPr lang="en-US" sz="2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Unit submits visa request form to APF</a:t>
          </a:r>
        </a:p>
      </dgm:t>
    </dgm:pt>
    <dgm:pt modelId="{0AD52454-C4D9-4DD6-8EC1-3A1EC1AFAF23}" type="parTrans" cxnId="{F5868F77-0AB4-4159-B278-230E5BA1D9E0}">
      <dgm:prSet/>
      <dgm:spPr/>
      <dgm:t>
        <a:bodyPr/>
        <a:lstStyle/>
        <a:p>
          <a:endParaRPr lang="en-US"/>
        </a:p>
      </dgm:t>
    </dgm:pt>
    <dgm:pt modelId="{A7A7548F-E024-48F5-9E68-12CE873F26D0}" type="sibTrans" cxnId="{F5868F77-0AB4-4159-B278-230E5BA1D9E0}">
      <dgm:prSet/>
      <dgm:spPr/>
      <dgm:t>
        <a:bodyPr/>
        <a:lstStyle/>
        <a:p>
          <a:endParaRPr lang="en-US"/>
        </a:p>
      </dgm:t>
    </dgm:pt>
    <dgm:pt modelId="{27A5F283-BEC5-422B-9B82-3BC354B74605}">
      <dgm:prSet phldrT="[Text]" custT="1"/>
      <dgm:spPr/>
      <dgm:t>
        <a:bodyPr/>
        <a:lstStyle/>
        <a:p>
          <a:r>
            <a:rPr lang="en-US" sz="20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ISO reviews, issues conditional approval to unit</a:t>
          </a:r>
        </a:p>
      </dgm:t>
    </dgm:pt>
    <dgm:pt modelId="{AA97D874-52EC-4930-A5FC-FAE3C2D64180}" type="parTrans" cxnId="{9F29D96D-8304-47B4-BD29-40D2935A2EB3}">
      <dgm:prSet/>
      <dgm:spPr/>
      <dgm:t>
        <a:bodyPr/>
        <a:lstStyle/>
        <a:p>
          <a:endParaRPr lang="en-US"/>
        </a:p>
      </dgm:t>
    </dgm:pt>
    <dgm:pt modelId="{6845E90F-A80F-4913-AAC1-371D701150C6}" type="sibTrans" cxnId="{9F29D96D-8304-47B4-BD29-40D2935A2EB3}">
      <dgm:prSet/>
      <dgm:spPr/>
      <dgm:t>
        <a:bodyPr/>
        <a:lstStyle/>
        <a:p>
          <a:endParaRPr lang="en-US"/>
        </a:p>
      </dgm:t>
    </dgm:pt>
    <dgm:pt modelId="{7D53F185-7C2F-472D-9E52-92DDA3527752}">
      <dgm:prSet phldrT="[Text]" custT="1"/>
      <dgm:spPr/>
      <dgm:t>
        <a:bodyPr/>
        <a:lstStyle/>
        <a:p>
          <a:pPr marL="0" lvl="0" indent="0" algn="ctr" defTabSz="889000">
            <a:lnSpc>
              <a:spcPct val="90000"/>
            </a:lnSpc>
            <a:spcBef>
              <a:spcPct val="0"/>
            </a:spcBef>
            <a:spcAft>
              <a:spcPct val="35000"/>
            </a:spcAft>
            <a:buNone/>
          </a:pPr>
          <a:r>
            <a:rPr lang="en-US" sz="20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Unit submits visa request packet to ISO</a:t>
          </a:r>
        </a:p>
      </dgm:t>
    </dgm:pt>
    <dgm:pt modelId="{914BD28B-3DE4-44D9-B4C0-F90703CA0282}" type="parTrans" cxnId="{EDCC0684-28CC-4074-8F39-ABED8DED8044}">
      <dgm:prSet/>
      <dgm:spPr/>
      <dgm:t>
        <a:bodyPr/>
        <a:lstStyle/>
        <a:p>
          <a:endParaRPr lang="en-US"/>
        </a:p>
      </dgm:t>
    </dgm:pt>
    <dgm:pt modelId="{77986F0B-CD9B-4CD0-9B28-B678DF81B29C}" type="sibTrans" cxnId="{EDCC0684-28CC-4074-8F39-ABED8DED8044}">
      <dgm:prSet/>
      <dgm:spPr/>
      <dgm:t>
        <a:bodyPr/>
        <a:lstStyle/>
        <a:p>
          <a:endParaRPr lang="en-US"/>
        </a:p>
      </dgm:t>
    </dgm:pt>
    <dgm:pt modelId="{0313A9CB-22F8-4988-98F0-451A4AF6271E}">
      <dgm:prSet phldrT="[Text]" custT="1"/>
      <dgm:spPr/>
      <dgm:t>
        <a:bodyPr/>
        <a:lstStyle/>
        <a:p>
          <a:pPr marL="0" lvl="0" indent="0" algn="ctr" defTabSz="889000">
            <a:lnSpc>
              <a:spcPct val="90000"/>
            </a:lnSpc>
            <a:spcBef>
              <a:spcPct val="0"/>
            </a:spcBef>
            <a:spcAft>
              <a:spcPct val="35000"/>
            </a:spcAft>
            <a:buNone/>
          </a:pPr>
          <a:r>
            <a:rPr lang="en-US" sz="20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ISO processes visa with relevant government agencies</a:t>
          </a:r>
        </a:p>
      </dgm:t>
    </dgm:pt>
    <dgm:pt modelId="{A197199B-6132-4D76-BBC6-B48329252942}" type="parTrans" cxnId="{FE3F9CFF-FF20-4FCD-AA1E-2930E3DAA87C}">
      <dgm:prSet/>
      <dgm:spPr/>
      <dgm:t>
        <a:bodyPr/>
        <a:lstStyle/>
        <a:p>
          <a:endParaRPr lang="en-US"/>
        </a:p>
      </dgm:t>
    </dgm:pt>
    <dgm:pt modelId="{C57F4362-F43D-4A6B-8EBB-769A03CE05F5}" type="sibTrans" cxnId="{FE3F9CFF-FF20-4FCD-AA1E-2930E3DAA87C}">
      <dgm:prSet/>
      <dgm:spPr/>
      <dgm:t>
        <a:bodyPr/>
        <a:lstStyle/>
        <a:p>
          <a:endParaRPr lang="en-US"/>
        </a:p>
      </dgm:t>
    </dgm:pt>
    <dgm:pt modelId="{A948B8F9-5805-450F-94A2-C185C5CB903E}" type="pres">
      <dgm:prSet presAssocID="{034F8F77-7258-4679-BF48-46CFF056A66D}" presName="Name0" presStyleCnt="0">
        <dgm:presLayoutVars>
          <dgm:dir/>
          <dgm:resizeHandles val="exact"/>
        </dgm:presLayoutVars>
      </dgm:prSet>
      <dgm:spPr/>
    </dgm:pt>
    <dgm:pt modelId="{BD4F7C1B-882B-4625-AEA4-B83E71DC1A81}" type="pres">
      <dgm:prSet presAssocID="{C3A85186-B8A1-4732-AC9F-F340E16E4FDA}" presName="node" presStyleLbl="node1" presStyleIdx="0" presStyleCnt="4">
        <dgm:presLayoutVars>
          <dgm:bulletEnabled val="1"/>
        </dgm:presLayoutVars>
      </dgm:prSet>
      <dgm:spPr/>
    </dgm:pt>
    <dgm:pt modelId="{33BB9580-375D-41FF-98CA-7BB65DC0452D}" type="pres">
      <dgm:prSet presAssocID="{A7A7548F-E024-48F5-9E68-12CE873F26D0}" presName="sibTrans" presStyleLbl="sibTrans1D1" presStyleIdx="0" presStyleCnt="3"/>
      <dgm:spPr/>
    </dgm:pt>
    <dgm:pt modelId="{CFC886A9-7BD6-4BED-B5DE-8E730EC0AB0B}" type="pres">
      <dgm:prSet presAssocID="{A7A7548F-E024-48F5-9E68-12CE873F26D0}" presName="connectorText" presStyleLbl="sibTrans1D1" presStyleIdx="0" presStyleCnt="3"/>
      <dgm:spPr/>
    </dgm:pt>
    <dgm:pt modelId="{59BA03B5-42C3-4896-9C67-AA8448D7ED64}" type="pres">
      <dgm:prSet presAssocID="{27A5F283-BEC5-422B-9B82-3BC354B74605}" presName="node" presStyleLbl="node1" presStyleIdx="1" presStyleCnt="4" custScaleX="102459" custScaleY="101300" custLinFactNeighborX="5799" custLinFactNeighborY="351">
        <dgm:presLayoutVars>
          <dgm:bulletEnabled val="1"/>
        </dgm:presLayoutVars>
      </dgm:prSet>
      <dgm:spPr/>
    </dgm:pt>
    <dgm:pt modelId="{F2D01A3B-827B-443A-98B9-E119537009A8}" type="pres">
      <dgm:prSet presAssocID="{6845E90F-A80F-4913-AAC1-371D701150C6}" presName="sibTrans" presStyleLbl="sibTrans1D1" presStyleIdx="1" presStyleCnt="3"/>
      <dgm:spPr/>
    </dgm:pt>
    <dgm:pt modelId="{66896931-55EF-47E5-8059-D31E532561A2}" type="pres">
      <dgm:prSet presAssocID="{6845E90F-A80F-4913-AAC1-371D701150C6}" presName="connectorText" presStyleLbl="sibTrans1D1" presStyleIdx="1" presStyleCnt="3"/>
      <dgm:spPr/>
    </dgm:pt>
    <dgm:pt modelId="{8B22AB45-8D7C-46BD-9EEE-AD3E20C64406}" type="pres">
      <dgm:prSet presAssocID="{7D53F185-7C2F-472D-9E52-92DDA3527752}" presName="node" presStyleLbl="node1" presStyleIdx="2" presStyleCnt="4" custScaleX="112027" custLinFactNeighborX="-266" custLinFactNeighborY="9025">
        <dgm:presLayoutVars>
          <dgm:bulletEnabled val="1"/>
        </dgm:presLayoutVars>
      </dgm:prSet>
      <dgm:spPr/>
    </dgm:pt>
    <dgm:pt modelId="{9C9C8664-285F-43F9-936B-AA57C2760755}" type="pres">
      <dgm:prSet presAssocID="{77986F0B-CD9B-4CD0-9B28-B678DF81B29C}" presName="sibTrans" presStyleLbl="sibTrans1D1" presStyleIdx="2" presStyleCnt="3"/>
      <dgm:spPr/>
    </dgm:pt>
    <dgm:pt modelId="{365C66AF-A50B-478F-BB97-87BDE9976C1A}" type="pres">
      <dgm:prSet presAssocID="{77986F0B-CD9B-4CD0-9B28-B678DF81B29C}" presName="connectorText" presStyleLbl="sibTrans1D1" presStyleIdx="2" presStyleCnt="3"/>
      <dgm:spPr/>
    </dgm:pt>
    <dgm:pt modelId="{4BF32FB3-D1CB-4611-9BC0-FBDE431B5405}" type="pres">
      <dgm:prSet presAssocID="{0313A9CB-22F8-4988-98F0-451A4AF6271E}" presName="node" presStyleLbl="node1" presStyleIdx="3" presStyleCnt="4" custLinFactNeighborX="658" custLinFactNeighborY="9025">
        <dgm:presLayoutVars>
          <dgm:bulletEnabled val="1"/>
        </dgm:presLayoutVars>
      </dgm:prSet>
      <dgm:spPr/>
    </dgm:pt>
  </dgm:ptLst>
  <dgm:cxnLst>
    <dgm:cxn modelId="{8BC78A0E-432F-4961-BCE9-7EC7FD63D271}" type="presOf" srcId="{77986F0B-CD9B-4CD0-9B28-B678DF81B29C}" destId="{9C9C8664-285F-43F9-936B-AA57C2760755}" srcOrd="0" destOrd="0" presId="urn:microsoft.com/office/officeart/2005/8/layout/bProcess3"/>
    <dgm:cxn modelId="{B1FE752C-CB50-4C94-87E0-53851439A9B5}" type="presOf" srcId="{034F8F77-7258-4679-BF48-46CFF056A66D}" destId="{A948B8F9-5805-450F-94A2-C185C5CB903E}" srcOrd="0" destOrd="0" presId="urn:microsoft.com/office/officeart/2005/8/layout/bProcess3"/>
    <dgm:cxn modelId="{54856E5D-6DE2-44F1-9A96-ABAA7BEB211B}" type="presOf" srcId="{C3A85186-B8A1-4732-AC9F-F340E16E4FDA}" destId="{BD4F7C1B-882B-4625-AEA4-B83E71DC1A81}" srcOrd="0" destOrd="0" presId="urn:microsoft.com/office/officeart/2005/8/layout/bProcess3"/>
    <dgm:cxn modelId="{5D96CA4A-D724-4161-88B3-6C476991E580}" type="presOf" srcId="{6845E90F-A80F-4913-AAC1-371D701150C6}" destId="{66896931-55EF-47E5-8059-D31E532561A2}" srcOrd="1" destOrd="0" presId="urn:microsoft.com/office/officeart/2005/8/layout/bProcess3"/>
    <dgm:cxn modelId="{9F29D96D-8304-47B4-BD29-40D2935A2EB3}" srcId="{034F8F77-7258-4679-BF48-46CFF056A66D}" destId="{27A5F283-BEC5-422B-9B82-3BC354B74605}" srcOrd="1" destOrd="0" parTransId="{AA97D874-52EC-4930-A5FC-FAE3C2D64180}" sibTransId="{6845E90F-A80F-4913-AAC1-371D701150C6}"/>
    <dgm:cxn modelId="{5234D256-8B16-407B-B30B-24DC938C96B6}" type="presOf" srcId="{A7A7548F-E024-48F5-9E68-12CE873F26D0}" destId="{33BB9580-375D-41FF-98CA-7BB65DC0452D}" srcOrd="0" destOrd="0" presId="urn:microsoft.com/office/officeart/2005/8/layout/bProcess3"/>
    <dgm:cxn modelId="{8D795277-4558-4CFF-9517-308341A54166}" type="presOf" srcId="{7D53F185-7C2F-472D-9E52-92DDA3527752}" destId="{8B22AB45-8D7C-46BD-9EEE-AD3E20C64406}" srcOrd="0" destOrd="0" presId="urn:microsoft.com/office/officeart/2005/8/layout/bProcess3"/>
    <dgm:cxn modelId="{F5868F77-0AB4-4159-B278-230E5BA1D9E0}" srcId="{034F8F77-7258-4679-BF48-46CFF056A66D}" destId="{C3A85186-B8A1-4732-AC9F-F340E16E4FDA}" srcOrd="0" destOrd="0" parTransId="{0AD52454-C4D9-4DD6-8EC1-3A1EC1AFAF23}" sibTransId="{A7A7548F-E024-48F5-9E68-12CE873F26D0}"/>
    <dgm:cxn modelId="{0EBA727E-16DB-4D75-8199-9375A05FC155}" type="presOf" srcId="{27A5F283-BEC5-422B-9B82-3BC354B74605}" destId="{59BA03B5-42C3-4896-9C67-AA8448D7ED64}" srcOrd="0" destOrd="0" presId="urn:microsoft.com/office/officeart/2005/8/layout/bProcess3"/>
    <dgm:cxn modelId="{EDCC0684-28CC-4074-8F39-ABED8DED8044}" srcId="{034F8F77-7258-4679-BF48-46CFF056A66D}" destId="{7D53F185-7C2F-472D-9E52-92DDA3527752}" srcOrd="2" destOrd="0" parTransId="{914BD28B-3DE4-44D9-B4C0-F90703CA0282}" sibTransId="{77986F0B-CD9B-4CD0-9B28-B678DF81B29C}"/>
    <dgm:cxn modelId="{75233886-5945-4346-879F-3F11606C40F3}" type="presOf" srcId="{0313A9CB-22F8-4988-98F0-451A4AF6271E}" destId="{4BF32FB3-D1CB-4611-9BC0-FBDE431B5405}" srcOrd="0" destOrd="0" presId="urn:microsoft.com/office/officeart/2005/8/layout/bProcess3"/>
    <dgm:cxn modelId="{C7C0AFAB-3B09-48F5-8634-6144BCD4BAF3}" type="presOf" srcId="{A7A7548F-E024-48F5-9E68-12CE873F26D0}" destId="{CFC886A9-7BD6-4BED-B5DE-8E730EC0AB0B}" srcOrd="1" destOrd="0" presId="urn:microsoft.com/office/officeart/2005/8/layout/bProcess3"/>
    <dgm:cxn modelId="{E5CD69BB-9BB7-4B4D-9102-6AC0F05BBC27}" type="presOf" srcId="{6845E90F-A80F-4913-AAC1-371D701150C6}" destId="{F2D01A3B-827B-443A-98B9-E119537009A8}" srcOrd="0" destOrd="0" presId="urn:microsoft.com/office/officeart/2005/8/layout/bProcess3"/>
    <dgm:cxn modelId="{F3010CC4-E2B8-4444-A03E-73258B39C899}" type="presOf" srcId="{77986F0B-CD9B-4CD0-9B28-B678DF81B29C}" destId="{365C66AF-A50B-478F-BB97-87BDE9976C1A}" srcOrd="1" destOrd="0" presId="urn:microsoft.com/office/officeart/2005/8/layout/bProcess3"/>
    <dgm:cxn modelId="{FE3F9CFF-FF20-4FCD-AA1E-2930E3DAA87C}" srcId="{034F8F77-7258-4679-BF48-46CFF056A66D}" destId="{0313A9CB-22F8-4988-98F0-451A4AF6271E}" srcOrd="3" destOrd="0" parTransId="{A197199B-6132-4D76-BBC6-B48329252942}" sibTransId="{C57F4362-F43D-4A6B-8EBB-769A03CE05F5}"/>
    <dgm:cxn modelId="{239F8A9D-E993-4B4E-A273-4D8124A40CAD}" type="presParOf" srcId="{A948B8F9-5805-450F-94A2-C185C5CB903E}" destId="{BD4F7C1B-882B-4625-AEA4-B83E71DC1A81}" srcOrd="0" destOrd="0" presId="urn:microsoft.com/office/officeart/2005/8/layout/bProcess3"/>
    <dgm:cxn modelId="{933926B8-F6D5-47F4-9910-B74BD7241F20}" type="presParOf" srcId="{A948B8F9-5805-450F-94A2-C185C5CB903E}" destId="{33BB9580-375D-41FF-98CA-7BB65DC0452D}" srcOrd="1" destOrd="0" presId="urn:microsoft.com/office/officeart/2005/8/layout/bProcess3"/>
    <dgm:cxn modelId="{C997FB34-3727-4C33-8F80-D498FB431BB1}" type="presParOf" srcId="{33BB9580-375D-41FF-98CA-7BB65DC0452D}" destId="{CFC886A9-7BD6-4BED-B5DE-8E730EC0AB0B}" srcOrd="0" destOrd="0" presId="urn:microsoft.com/office/officeart/2005/8/layout/bProcess3"/>
    <dgm:cxn modelId="{125F3A7C-5B2F-43B3-9705-9FBE08D6CFEE}" type="presParOf" srcId="{A948B8F9-5805-450F-94A2-C185C5CB903E}" destId="{59BA03B5-42C3-4896-9C67-AA8448D7ED64}" srcOrd="2" destOrd="0" presId="urn:microsoft.com/office/officeart/2005/8/layout/bProcess3"/>
    <dgm:cxn modelId="{A817EF86-405C-427E-8385-12BBC52D63E8}" type="presParOf" srcId="{A948B8F9-5805-450F-94A2-C185C5CB903E}" destId="{F2D01A3B-827B-443A-98B9-E119537009A8}" srcOrd="3" destOrd="0" presId="urn:microsoft.com/office/officeart/2005/8/layout/bProcess3"/>
    <dgm:cxn modelId="{30AF8F92-19F2-4551-876C-410E1E355245}" type="presParOf" srcId="{F2D01A3B-827B-443A-98B9-E119537009A8}" destId="{66896931-55EF-47E5-8059-D31E532561A2}" srcOrd="0" destOrd="0" presId="urn:microsoft.com/office/officeart/2005/8/layout/bProcess3"/>
    <dgm:cxn modelId="{0267A734-7CA7-4B2B-A22D-E2BBD17CB0A0}" type="presParOf" srcId="{A948B8F9-5805-450F-94A2-C185C5CB903E}" destId="{8B22AB45-8D7C-46BD-9EEE-AD3E20C64406}" srcOrd="4" destOrd="0" presId="urn:microsoft.com/office/officeart/2005/8/layout/bProcess3"/>
    <dgm:cxn modelId="{A0D3D4F4-8F40-4C1A-ADD5-7FCAE7406DAA}" type="presParOf" srcId="{A948B8F9-5805-450F-94A2-C185C5CB903E}" destId="{9C9C8664-285F-43F9-936B-AA57C2760755}" srcOrd="5" destOrd="0" presId="urn:microsoft.com/office/officeart/2005/8/layout/bProcess3"/>
    <dgm:cxn modelId="{45C36EBE-BB32-4DC9-936C-154B70A9C74E}" type="presParOf" srcId="{9C9C8664-285F-43F9-936B-AA57C2760755}" destId="{365C66AF-A50B-478F-BB97-87BDE9976C1A}" srcOrd="0" destOrd="0" presId="urn:microsoft.com/office/officeart/2005/8/layout/bProcess3"/>
    <dgm:cxn modelId="{16F0D864-E8F2-46E9-93FD-86B2793B2C56}" type="presParOf" srcId="{A948B8F9-5805-450F-94A2-C185C5CB903E}" destId="{4BF32FB3-D1CB-4611-9BC0-FBDE431B5405}"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B9580-375D-41FF-98CA-7BB65DC0452D}">
      <dsp:nvSpPr>
        <dsp:cNvPr id="0" name=""/>
        <dsp:cNvSpPr/>
      </dsp:nvSpPr>
      <dsp:spPr>
        <a:xfrm>
          <a:off x="3241656" y="861481"/>
          <a:ext cx="827094" cy="91440"/>
        </a:xfrm>
        <a:custGeom>
          <a:avLst/>
          <a:gdLst/>
          <a:ahLst/>
          <a:cxnLst/>
          <a:rect l="0" t="0" r="0" b="0"/>
          <a:pathLst>
            <a:path>
              <a:moveTo>
                <a:pt x="0" y="45720"/>
              </a:moveTo>
              <a:lnTo>
                <a:pt x="430647" y="45720"/>
              </a:lnTo>
              <a:lnTo>
                <a:pt x="430647" y="51992"/>
              </a:lnTo>
              <a:lnTo>
                <a:pt x="827094" y="51992"/>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3760" y="903776"/>
        <a:ext cx="42885" cy="6849"/>
      </dsp:txXfrm>
    </dsp:sp>
    <dsp:sp modelId="{BD4F7C1B-882B-4625-AEA4-B83E71DC1A81}">
      <dsp:nvSpPr>
        <dsp:cNvPr id="0" name=""/>
        <dsp:cNvSpPr/>
      </dsp:nvSpPr>
      <dsp:spPr>
        <a:xfrm>
          <a:off x="265246" y="13738"/>
          <a:ext cx="2978209" cy="178692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Unit submits visa request form to APF</a:t>
          </a:r>
        </a:p>
      </dsp:txBody>
      <dsp:txXfrm>
        <a:off x="265246" y="13738"/>
        <a:ext cx="2978209" cy="1786925"/>
      </dsp:txXfrm>
    </dsp:sp>
    <dsp:sp modelId="{F2D01A3B-827B-443A-98B9-E119537009A8}">
      <dsp:nvSpPr>
        <dsp:cNvPr id="0" name=""/>
        <dsp:cNvSpPr/>
      </dsp:nvSpPr>
      <dsp:spPr>
        <a:xfrm>
          <a:off x="1925524" y="1816751"/>
          <a:ext cx="3701348" cy="650239"/>
        </a:xfrm>
        <a:custGeom>
          <a:avLst/>
          <a:gdLst/>
          <a:ahLst/>
          <a:cxnLst/>
          <a:rect l="0" t="0" r="0" b="0"/>
          <a:pathLst>
            <a:path>
              <a:moveTo>
                <a:pt x="3701348" y="0"/>
              </a:moveTo>
              <a:lnTo>
                <a:pt x="3701348" y="342219"/>
              </a:lnTo>
              <a:lnTo>
                <a:pt x="0" y="342219"/>
              </a:lnTo>
              <a:lnTo>
                <a:pt x="0" y="650239"/>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2112" y="2138445"/>
        <a:ext cx="188172" cy="6849"/>
      </dsp:txXfrm>
    </dsp:sp>
    <dsp:sp modelId="{59BA03B5-42C3-4896-9C67-AA8448D7ED64}">
      <dsp:nvSpPr>
        <dsp:cNvPr id="0" name=""/>
        <dsp:cNvSpPr/>
      </dsp:nvSpPr>
      <dsp:spPr>
        <a:xfrm>
          <a:off x="4101150" y="8395"/>
          <a:ext cx="3051443" cy="181015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ISO reviews, issues conditional approval to unit</a:t>
          </a:r>
        </a:p>
      </dsp:txBody>
      <dsp:txXfrm>
        <a:off x="4101150" y="8395"/>
        <a:ext cx="3051443" cy="1810155"/>
      </dsp:txXfrm>
    </dsp:sp>
    <dsp:sp modelId="{9C9C8664-285F-43F9-936B-AA57C2760755}">
      <dsp:nvSpPr>
        <dsp:cNvPr id="0" name=""/>
        <dsp:cNvSpPr/>
      </dsp:nvSpPr>
      <dsp:spPr>
        <a:xfrm>
          <a:off x="3591923" y="3347133"/>
          <a:ext cx="681906" cy="91440"/>
        </a:xfrm>
        <a:custGeom>
          <a:avLst/>
          <a:gdLst/>
          <a:ahLst/>
          <a:cxnLst/>
          <a:rect l="0" t="0" r="0" b="0"/>
          <a:pathLst>
            <a:path>
              <a:moveTo>
                <a:pt x="0" y="45720"/>
              </a:moveTo>
              <a:lnTo>
                <a:pt x="681906"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5064" y="3389428"/>
        <a:ext cx="35625" cy="6849"/>
      </dsp:txXfrm>
    </dsp:sp>
    <dsp:sp modelId="{8B22AB45-8D7C-46BD-9EEE-AD3E20C64406}">
      <dsp:nvSpPr>
        <dsp:cNvPr id="0" name=""/>
        <dsp:cNvSpPr/>
      </dsp:nvSpPr>
      <dsp:spPr>
        <a:xfrm>
          <a:off x="257324" y="2499390"/>
          <a:ext cx="3336398" cy="178692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Unit submits visa request packet to ISO</a:t>
          </a:r>
        </a:p>
      </dsp:txBody>
      <dsp:txXfrm>
        <a:off x="257324" y="2499390"/>
        <a:ext cx="3336398" cy="1786925"/>
      </dsp:txXfrm>
    </dsp:sp>
    <dsp:sp modelId="{4BF32FB3-D1CB-4611-9BC0-FBDE431B5405}">
      <dsp:nvSpPr>
        <dsp:cNvPr id="0" name=""/>
        <dsp:cNvSpPr/>
      </dsp:nvSpPr>
      <dsp:spPr>
        <a:xfrm>
          <a:off x="4306230" y="2499390"/>
          <a:ext cx="2978209" cy="178692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ISO processes visa with relevant government agencies</a:t>
          </a:r>
        </a:p>
      </dsp:txBody>
      <dsp:txXfrm>
        <a:off x="4306230" y="2499390"/>
        <a:ext cx="2978209" cy="178692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8050F-6167-4CEA-A9BE-E7D3E2922E81}" type="datetimeFigureOut">
              <a:rPr lang="en-US" smtClean="0"/>
              <a:t>5/1/2026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E6D66-352B-4EEA-B82C-41388B8C3467}" type="slidenum">
              <a:rPr lang="en-US" smtClean="0"/>
              <a:t>‹#›</a:t>
            </a:fld>
            <a:endParaRPr lang="en-US"/>
          </a:p>
        </p:txBody>
      </p:sp>
    </p:spTree>
    <p:extLst>
      <p:ext uri="{BB962C8B-B14F-4D97-AF65-F5344CB8AC3E}">
        <p14:creationId xmlns:p14="http://schemas.microsoft.com/office/powerpoint/2010/main" val="305891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UEO </a:t>
            </a:r>
          </a:p>
        </p:txBody>
      </p:sp>
      <p:sp>
        <p:nvSpPr>
          <p:cNvPr id="4" name="Slide Number Placeholder 3"/>
          <p:cNvSpPr>
            <a:spLocks noGrp="1"/>
          </p:cNvSpPr>
          <p:nvPr>
            <p:ph type="sldNum" sz="quarter" idx="10"/>
          </p:nvPr>
        </p:nvSpPr>
        <p:spPr/>
        <p:txBody>
          <a:bodyPr/>
          <a:lstStyle/>
          <a:p>
            <a:fld id="{BFBE6D66-352B-4EEA-B82C-41388B8C3467}" type="slidenum">
              <a:rPr lang="en-US" smtClean="0"/>
              <a:t>1</a:t>
            </a:fld>
            <a:endParaRPr lang="en-US"/>
          </a:p>
        </p:txBody>
      </p:sp>
    </p:spTree>
    <p:extLst>
      <p:ext uri="{BB962C8B-B14F-4D97-AF65-F5344CB8AC3E}">
        <p14:creationId xmlns:p14="http://schemas.microsoft.com/office/powerpoint/2010/main" val="4224472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a:t>
            </a:r>
          </a:p>
        </p:txBody>
      </p:sp>
      <p:sp>
        <p:nvSpPr>
          <p:cNvPr id="4" name="Slide Number Placeholder 3"/>
          <p:cNvSpPr>
            <a:spLocks noGrp="1"/>
          </p:cNvSpPr>
          <p:nvPr>
            <p:ph type="sldNum" sz="quarter" idx="10"/>
          </p:nvPr>
        </p:nvSpPr>
        <p:spPr/>
        <p:txBody>
          <a:bodyPr/>
          <a:lstStyle/>
          <a:p>
            <a:fld id="{BFBE6D66-352B-4EEA-B82C-41388B8C3467}" type="slidenum">
              <a:rPr lang="en-US" smtClean="0"/>
              <a:t>10</a:t>
            </a:fld>
            <a:endParaRPr lang="en-US"/>
          </a:p>
        </p:txBody>
      </p:sp>
    </p:spTree>
    <p:extLst>
      <p:ext uri="{BB962C8B-B14F-4D97-AF65-F5344CB8AC3E}">
        <p14:creationId xmlns:p14="http://schemas.microsoft.com/office/powerpoint/2010/main" val="3134776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3: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NS</a:t>
            </a:r>
            <a:endParaRPr dirty="0"/>
          </a:p>
        </p:txBody>
      </p:sp>
      <p:sp>
        <p:nvSpPr>
          <p:cNvPr id="214" name="Google Shape;214;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740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4: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NS: Call out that IRWR approval process is changing and moving to Global Operations Support sometime this year; more information will be sent to campus as it becomes available</a:t>
            </a:r>
            <a:endParaRPr dirty="0"/>
          </a:p>
        </p:txBody>
      </p:sp>
      <p:sp>
        <p:nvSpPr>
          <p:cNvPr id="220" name="Google Shape;220;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230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4: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NS: Does anyone have any questions</a:t>
            </a:r>
            <a:r>
              <a:rPr lang="en-US" baseline="0" dirty="0"/>
              <a:t> about this visa type?</a:t>
            </a:r>
            <a:endParaRPr dirty="0"/>
          </a:p>
        </p:txBody>
      </p:sp>
      <p:sp>
        <p:nvSpPr>
          <p:cNvPr id="220" name="Google Shape;220;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25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1: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UEO: Raise your hand if you’ve dealt with</a:t>
            </a:r>
            <a:r>
              <a:rPr lang="en-US" baseline="0" dirty="0"/>
              <a:t> this visa type before.</a:t>
            </a:r>
            <a:endParaRPr dirty="0"/>
          </a:p>
        </p:txBody>
      </p:sp>
      <p:sp>
        <p:nvSpPr>
          <p:cNvPr id="272" name="Google Shape;272;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3645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2: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UEO</a:t>
            </a:r>
            <a:endParaRPr dirty="0"/>
          </a:p>
        </p:txBody>
      </p:sp>
      <p:sp>
        <p:nvSpPr>
          <p:cNvPr id="277" name="Google Shape;277;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4657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UEO</a:t>
            </a:r>
          </a:p>
        </p:txBody>
      </p:sp>
      <p:sp>
        <p:nvSpPr>
          <p:cNvPr id="4" name="Slide Number Placeholder 3"/>
          <p:cNvSpPr>
            <a:spLocks noGrp="1"/>
          </p:cNvSpPr>
          <p:nvPr>
            <p:ph type="sldNum" sz="quarter" idx="10"/>
          </p:nvPr>
        </p:nvSpPr>
        <p:spPr/>
        <p:txBody>
          <a:bodyPr/>
          <a:lstStyle/>
          <a:p>
            <a:fld id="{BFBE6D66-352B-4EEA-B82C-41388B8C3467}" type="slidenum">
              <a:rPr lang="en-US" smtClean="0"/>
              <a:t>16</a:t>
            </a:fld>
            <a:endParaRPr lang="en-US"/>
          </a:p>
        </p:txBody>
      </p:sp>
    </p:spTree>
    <p:extLst>
      <p:ext uri="{BB962C8B-B14F-4D97-AF65-F5344CB8AC3E}">
        <p14:creationId xmlns:p14="http://schemas.microsoft.com/office/powerpoint/2010/main" val="505530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5: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UEO</a:t>
            </a:r>
            <a:endParaRPr dirty="0"/>
          </a:p>
        </p:txBody>
      </p:sp>
      <p:sp>
        <p:nvSpPr>
          <p:cNvPr id="298" name="Google Shape;298;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771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UEO:</a:t>
            </a:r>
          </a:p>
        </p:txBody>
      </p:sp>
      <p:sp>
        <p:nvSpPr>
          <p:cNvPr id="4" name="Slide Number Placeholder 3"/>
          <p:cNvSpPr>
            <a:spLocks noGrp="1"/>
          </p:cNvSpPr>
          <p:nvPr>
            <p:ph type="sldNum" sz="quarter" idx="10"/>
          </p:nvPr>
        </p:nvSpPr>
        <p:spPr/>
        <p:txBody>
          <a:bodyPr/>
          <a:lstStyle/>
          <a:p>
            <a:fld id="{BFBE6D66-352B-4EEA-B82C-41388B8C3467}" type="slidenum">
              <a:rPr lang="en-US" smtClean="0"/>
              <a:t>19</a:t>
            </a:fld>
            <a:endParaRPr lang="en-US"/>
          </a:p>
        </p:txBody>
      </p:sp>
    </p:spTree>
    <p:extLst>
      <p:ext uri="{BB962C8B-B14F-4D97-AF65-F5344CB8AC3E}">
        <p14:creationId xmlns:p14="http://schemas.microsoft.com/office/powerpoint/2010/main" val="1145594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9: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UEO: Raise your hand</a:t>
            </a:r>
            <a:r>
              <a:rPr lang="en-US" baseline="0" dirty="0"/>
              <a:t> if you’ve dealt with this visa type before?</a:t>
            </a:r>
            <a:endParaRPr dirty="0"/>
          </a:p>
        </p:txBody>
      </p:sp>
      <p:sp>
        <p:nvSpPr>
          <p:cNvPr id="321" name="Google Shape;321;p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701041" y="4415790"/>
            <a:ext cx="5608320" cy="4183380"/>
          </a:xfrm>
          <a:prstGeom prst="rect">
            <a:avLst/>
          </a:prstGeom>
          <a:noFill/>
          <a:ln>
            <a:noFill/>
          </a:ln>
        </p:spPr>
        <p:txBody>
          <a:bodyPr spcFirstLastPara="1" wrap="square" lIns="92875" tIns="46425" rIns="92875" bIns="46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UEO : (1) Who is new to their role?, (2) Who has attended this training before?</a:t>
            </a: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40" name="Google Shape;140;p5:notes"/>
          <p:cNvSpPr txBox="1">
            <a:spLocks noGrp="1"/>
          </p:cNvSpPr>
          <p:nvPr>
            <p:ph type="sldNum" idx="12"/>
          </p:nvPr>
        </p:nvSpPr>
        <p:spPr>
          <a:xfrm>
            <a:off x="3970940" y="8829967"/>
            <a:ext cx="3037840" cy="464820"/>
          </a:xfrm>
          <a:prstGeom prst="rect">
            <a:avLst/>
          </a:prstGeom>
          <a:noFill/>
          <a:ln>
            <a:noFill/>
          </a:ln>
        </p:spPr>
        <p:txBody>
          <a:bodyPr spcFirstLastPara="1" wrap="square" lIns="92875" tIns="46425" rIns="92875" bIns="464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36276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2: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UEO</a:t>
            </a:r>
            <a:endParaRPr dirty="0"/>
          </a:p>
        </p:txBody>
      </p:sp>
      <p:sp>
        <p:nvSpPr>
          <p:cNvPr id="277" name="Google Shape;277;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4360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UEO</a:t>
            </a:r>
          </a:p>
        </p:txBody>
      </p:sp>
      <p:sp>
        <p:nvSpPr>
          <p:cNvPr id="4" name="Slide Number Placeholder 3"/>
          <p:cNvSpPr>
            <a:spLocks noGrp="1"/>
          </p:cNvSpPr>
          <p:nvPr>
            <p:ph type="sldNum" sz="quarter" idx="10"/>
          </p:nvPr>
        </p:nvSpPr>
        <p:spPr/>
        <p:txBody>
          <a:bodyPr/>
          <a:lstStyle/>
          <a:p>
            <a:fld id="{BFBE6D66-352B-4EEA-B82C-41388B8C3467}" type="slidenum">
              <a:rPr lang="en-US" smtClean="0"/>
              <a:t>23</a:t>
            </a:fld>
            <a:endParaRPr lang="en-US"/>
          </a:p>
        </p:txBody>
      </p:sp>
    </p:spTree>
    <p:extLst>
      <p:ext uri="{BB962C8B-B14F-4D97-AF65-F5344CB8AC3E}">
        <p14:creationId xmlns:p14="http://schemas.microsoft.com/office/powerpoint/2010/main" val="1027143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0: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UEO: Does anyone have any questions about this visa type?</a:t>
            </a:r>
            <a:endParaRPr dirty="0"/>
          </a:p>
        </p:txBody>
      </p:sp>
      <p:sp>
        <p:nvSpPr>
          <p:cNvPr id="326" name="Google Shape;326;p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1080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7: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UEO:</a:t>
            </a:r>
            <a:endParaRPr dirty="0"/>
          </a:p>
        </p:txBody>
      </p:sp>
      <p:sp>
        <p:nvSpPr>
          <p:cNvPr id="310" name="Google Shape;310;p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8767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2: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UEO</a:t>
            </a:r>
            <a:endParaRPr dirty="0"/>
          </a:p>
        </p:txBody>
      </p:sp>
      <p:sp>
        <p:nvSpPr>
          <p:cNvPr id="277" name="Google Shape;277;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8596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UEO</a:t>
            </a:r>
          </a:p>
        </p:txBody>
      </p:sp>
      <p:sp>
        <p:nvSpPr>
          <p:cNvPr id="4" name="Slide Number Placeholder 3"/>
          <p:cNvSpPr>
            <a:spLocks noGrp="1"/>
          </p:cNvSpPr>
          <p:nvPr>
            <p:ph type="sldNum" sz="quarter" idx="10"/>
          </p:nvPr>
        </p:nvSpPr>
        <p:spPr/>
        <p:txBody>
          <a:bodyPr/>
          <a:lstStyle/>
          <a:p>
            <a:fld id="{BFBE6D66-352B-4EEA-B82C-41388B8C3467}" type="slidenum">
              <a:rPr lang="en-US" smtClean="0"/>
              <a:t>27</a:t>
            </a:fld>
            <a:endParaRPr lang="en-US"/>
          </a:p>
        </p:txBody>
      </p:sp>
    </p:spTree>
    <p:extLst>
      <p:ext uri="{BB962C8B-B14F-4D97-AF65-F5344CB8AC3E}">
        <p14:creationId xmlns:p14="http://schemas.microsoft.com/office/powerpoint/2010/main" val="2859884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8: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UEO:</a:t>
            </a:r>
            <a:r>
              <a:rPr lang="en-US" baseline="0" dirty="0"/>
              <a:t> Does anyone have any questions about this visa type?</a:t>
            </a:r>
            <a:endParaRPr dirty="0"/>
          </a:p>
        </p:txBody>
      </p:sp>
      <p:sp>
        <p:nvSpPr>
          <p:cNvPr id="315" name="Google Shape;315;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0848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1: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UEO: Raise your hand</a:t>
            </a:r>
            <a:r>
              <a:rPr lang="en-US" baseline="0" dirty="0"/>
              <a:t> if you’ve dealt with an F-1 or J-1 trainee before?</a:t>
            </a:r>
            <a:endParaRPr dirty="0"/>
          </a:p>
        </p:txBody>
      </p:sp>
      <p:sp>
        <p:nvSpPr>
          <p:cNvPr id="334" name="Google Shape;334;p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870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UEO</a:t>
            </a:r>
          </a:p>
        </p:txBody>
      </p:sp>
      <p:sp>
        <p:nvSpPr>
          <p:cNvPr id="4" name="Slide Number Placeholder 3"/>
          <p:cNvSpPr>
            <a:spLocks noGrp="1"/>
          </p:cNvSpPr>
          <p:nvPr>
            <p:ph type="sldNum" sz="quarter" idx="10"/>
          </p:nvPr>
        </p:nvSpPr>
        <p:spPr/>
        <p:txBody>
          <a:bodyPr/>
          <a:lstStyle/>
          <a:p>
            <a:fld id="{BFBE6D66-352B-4EEA-B82C-41388B8C3467}" type="slidenum">
              <a:rPr lang="en-US" smtClean="0"/>
              <a:t>33</a:t>
            </a:fld>
            <a:endParaRPr lang="en-US"/>
          </a:p>
        </p:txBody>
      </p:sp>
    </p:spTree>
    <p:extLst>
      <p:ext uri="{BB962C8B-B14F-4D97-AF65-F5344CB8AC3E}">
        <p14:creationId xmlns:p14="http://schemas.microsoft.com/office/powerpoint/2010/main" val="3007280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2: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UEO</a:t>
            </a:r>
            <a:endParaRPr dirty="0"/>
          </a:p>
        </p:txBody>
      </p:sp>
      <p:sp>
        <p:nvSpPr>
          <p:cNvPr id="345" name="Google Shape;345;p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64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Tx/>
              <a:buSzTx/>
              <a:buFontTx/>
              <a:buNone/>
              <a:tabLst/>
              <a:defRPr/>
            </a:pPr>
            <a:r>
              <a:rPr lang="en-US" dirty="0"/>
              <a:t>NS</a:t>
            </a:r>
          </a:p>
          <a:p>
            <a:pPr marL="0" lvl="0" indent="0" algn="l" rtl="0">
              <a:spcBef>
                <a:spcPts val="360"/>
              </a:spcBef>
              <a:spcAft>
                <a:spcPts val="0"/>
              </a:spcAft>
              <a:buNone/>
            </a:pPr>
            <a:endParaRPr dirty="0"/>
          </a:p>
        </p:txBody>
      </p:sp>
      <p:sp>
        <p:nvSpPr>
          <p:cNvPr id="146" name="Google Shape;146;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302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43: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UEO</a:t>
            </a:r>
            <a:endParaRPr dirty="0"/>
          </a:p>
        </p:txBody>
      </p:sp>
      <p:sp>
        <p:nvSpPr>
          <p:cNvPr id="339" name="Google Shape;339;p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5638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4: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UEO</a:t>
            </a:r>
            <a:endParaRPr dirty="0"/>
          </a:p>
        </p:txBody>
      </p:sp>
      <p:sp>
        <p:nvSpPr>
          <p:cNvPr id="353" name="Google Shape;353;p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244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bee002877_0_3:notes"/>
          <p:cNvSpPr txBox="1">
            <a:spLocks noGrp="1"/>
          </p:cNvSpPr>
          <p:nvPr>
            <p:ph type="body" idx="1"/>
          </p:nvPr>
        </p:nvSpPr>
        <p:spPr>
          <a:xfrm>
            <a:off x="701041" y="4415790"/>
            <a:ext cx="5608200" cy="418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UEO</a:t>
            </a:r>
            <a:endParaRPr dirty="0"/>
          </a:p>
        </p:txBody>
      </p:sp>
      <p:sp>
        <p:nvSpPr>
          <p:cNvPr id="367" name="Google Shape;367;gbee002877_0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19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Unmute for questions; promise to mail out slide</a:t>
            </a:r>
            <a:r>
              <a:rPr lang="en-US" baseline="0" dirty="0"/>
              <a:t> deck and Q&amp;A to attendees.</a:t>
            </a:r>
            <a:endParaRPr lang="en-US" dirty="0"/>
          </a:p>
        </p:txBody>
      </p:sp>
      <p:sp>
        <p:nvSpPr>
          <p:cNvPr id="4" name="Slide Number Placeholder 3"/>
          <p:cNvSpPr>
            <a:spLocks noGrp="1"/>
          </p:cNvSpPr>
          <p:nvPr>
            <p:ph type="sldNum" sz="quarter" idx="10"/>
          </p:nvPr>
        </p:nvSpPr>
        <p:spPr/>
        <p:txBody>
          <a:bodyPr/>
          <a:lstStyle/>
          <a:p>
            <a:fld id="{BFBE6D66-352B-4EEA-B82C-41388B8C3467}" type="slidenum">
              <a:rPr lang="en-US" smtClean="0"/>
              <a:t>39</a:t>
            </a:fld>
            <a:endParaRPr lang="en-US"/>
          </a:p>
        </p:txBody>
      </p:sp>
    </p:spTree>
    <p:extLst>
      <p:ext uri="{BB962C8B-B14F-4D97-AF65-F5344CB8AC3E}">
        <p14:creationId xmlns:p14="http://schemas.microsoft.com/office/powerpoint/2010/main" val="98368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Tx/>
              <a:buSzTx/>
              <a:buFontTx/>
              <a:buNone/>
              <a:tabLst/>
              <a:defRPr/>
            </a:pPr>
            <a:r>
              <a:rPr lang="en-US" dirty="0"/>
              <a:t>NS</a:t>
            </a:r>
          </a:p>
          <a:p>
            <a:pPr marL="0" lvl="0" indent="0" algn="l" rtl="0">
              <a:spcBef>
                <a:spcPts val="360"/>
              </a:spcBef>
              <a:spcAft>
                <a:spcPts val="0"/>
              </a:spcAft>
              <a:buNone/>
            </a:pPr>
            <a:endParaRPr dirty="0"/>
          </a:p>
        </p:txBody>
      </p:sp>
      <p:sp>
        <p:nvSpPr>
          <p:cNvPr id="153" name="Google Shape;153;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668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NS</a:t>
            </a:r>
          </a:p>
          <a:p>
            <a:endParaRPr lang="en-US" dirty="0"/>
          </a:p>
        </p:txBody>
      </p:sp>
      <p:sp>
        <p:nvSpPr>
          <p:cNvPr id="4" name="Slide Number Placeholder 3"/>
          <p:cNvSpPr>
            <a:spLocks noGrp="1"/>
          </p:cNvSpPr>
          <p:nvPr>
            <p:ph type="sldNum" sz="quarter" idx="10"/>
          </p:nvPr>
        </p:nvSpPr>
        <p:spPr/>
        <p:txBody>
          <a:bodyPr/>
          <a:lstStyle/>
          <a:p>
            <a:fld id="{BFBE6D66-352B-4EEA-B82C-41388B8C3467}" type="slidenum">
              <a:rPr lang="en-US" smtClean="0"/>
              <a:t>5</a:t>
            </a:fld>
            <a:endParaRPr lang="en-US"/>
          </a:p>
        </p:txBody>
      </p:sp>
    </p:spTree>
    <p:extLst>
      <p:ext uri="{BB962C8B-B14F-4D97-AF65-F5344CB8AC3E}">
        <p14:creationId xmlns:p14="http://schemas.microsoft.com/office/powerpoint/2010/main" val="179320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Tx/>
              <a:buSzTx/>
              <a:buFontTx/>
              <a:buNone/>
              <a:tabLst/>
              <a:defRPr/>
            </a:pPr>
            <a:r>
              <a:rPr lang="en-US" dirty="0"/>
              <a:t>NS</a:t>
            </a:r>
          </a:p>
          <a:p>
            <a:pPr marL="0" lvl="0" indent="0" algn="l" rtl="0">
              <a:spcBef>
                <a:spcPts val="360"/>
              </a:spcBef>
              <a:spcAft>
                <a:spcPts val="0"/>
              </a:spcAft>
              <a:buNone/>
            </a:pPr>
            <a:endParaRPr dirty="0"/>
          </a:p>
        </p:txBody>
      </p:sp>
      <p:sp>
        <p:nvSpPr>
          <p:cNvPr id="159" name="Google Shape;159;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49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Tx/>
              <a:buSzTx/>
              <a:buFontTx/>
              <a:buNone/>
              <a:tabLst/>
              <a:defRPr/>
            </a:pPr>
            <a:r>
              <a:rPr lang="en-US" dirty="0"/>
              <a:t>NS</a:t>
            </a:r>
          </a:p>
          <a:p>
            <a:pPr marL="0" lvl="0" indent="0" algn="l" rtl="0">
              <a:spcBef>
                <a:spcPts val="360"/>
              </a:spcBef>
              <a:spcAft>
                <a:spcPts val="0"/>
              </a:spcAft>
              <a:buNone/>
            </a:pPr>
            <a:endParaRPr dirty="0"/>
          </a:p>
        </p:txBody>
      </p:sp>
      <p:sp>
        <p:nvSpPr>
          <p:cNvPr id="196" name="Google Shape;196;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7215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NS: Raise your hand if you’ve dealt with this visa type before?</a:t>
            </a:r>
            <a:endParaRPr dirty="0"/>
          </a:p>
        </p:txBody>
      </p:sp>
      <p:sp>
        <p:nvSpPr>
          <p:cNvPr id="202" name="Google Shape;202;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5729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a:t>
            </a:r>
          </a:p>
        </p:txBody>
      </p:sp>
      <p:sp>
        <p:nvSpPr>
          <p:cNvPr id="4" name="Slide Number Placeholder 3"/>
          <p:cNvSpPr>
            <a:spLocks noGrp="1"/>
          </p:cNvSpPr>
          <p:nvPr>
            <p:ph type="sldNum" sz="quarter" idx="10"/>
          </p:nvPr>
        </p:nvSpPr>
        <p:spPr/>
        <p:txBody>
          <a:bodyPr/>
          <a:lstStyle/>
          <a:p>
            <a:fld id="{BFBE6D66-352B-4EEA-B82C-41388B8C3467}" type="slidenum">
              <a:rPr lang="en-US" smtClean="0"/>
              <a:t>9</a:t>
            </a:fld>
            <a:endParaRPr lang="en-US"/>
          </a:p>
        </p:txBody>
      </p:sp>
    </p:spTree>
    <p:extLst>
      <p:ext uri="{BB962C8B-B14F-4D97-AF65-F5344CB8AC3E}">
        <p14:creationId xmlns:p14="http://schemas.microsoft.com/office/powerpoint/2010/main" val="285065647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5219B2-38CE-3AC4-B5B8-8A8BE41ED3E9}"/>
              </a:ext>
              <a:ext uri="{C183D7F6-B498-43B3-948B-1728B52AA6E4}">
                <adec:decorative xmlns:adec="http://schemas.microsoft.com/office/drawing/2017/decorative" val="1"/>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colorTemperature colorTemp="11500"/>
                    </a14:imgEffect>
                  </a14:imgLayer>
                </a14:imgProps>
              </a:ext>
            </a:extLst>
          </a:blip>
          <a:srcRect l="18715"/>
          <a:stretch/>
        </p:blipFill>
        <p:spPr>
          <a:xfrm>
            <a:off x="759282" y="5982491"/>
            <a:ext cx="3094567" cy="491151"/>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441" y="4568599"/>
            <a:ext cx="2133600" cy="186267"/>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sp>
        <p:nvSpPr>
          <p:cNvPr id="3" name="Title 2"/>
          <p:cNvSpPr>
            <a:spLocks noGrp="1"/>
          </p:cNvSpPr>
          <p:nvPr>
            <p:ph type="title" hasCustomPrompt="1"/>
          </p:nvPr>
        </p:nvSpPr>
        <p:spPr>
          <a:xfrm>
            <a:off x="613833" y="859991"/>
            <a:ext cx="9364720" cy="3522341"/>
          </a:xfrm>
          <a:prstGeom prst="rect">
            <a:avLst/>
          </a:prstGeom>
        </p:spPr>
        <p:txBody>
          <a:bodyPr anchor="b"/>
          <a:lstStyle>
            <a:lvl1pPr algn="l">
              <a:defRPr sz="6667"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2617888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no-logo">
    <p:bg>
      <p:bgPr>
        <a:solidFill>
          <a:schemeClr val="bg1"/>
        </a:solidFill>
        <a:effectLst/>
      </p:bgPr>
    </p:bg>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57441" y="4568599"/>
            <a:ext cx="2133600" cy="186267"/>
          </a:xfrm>
          <a:prstGeom prst="rect">
            <a:avLst/>
          </a:prstGeom>
        </p:spPr>
      </p:pic>
      <p:sp>
        <p:nvSpPr>
          <p:cNvPr id="2" name="Title 1"/>
          <p:cNvSpPr>
            <a:spLocks noGrp="1"/>
          </p:cNvSpPr>
          <p:nvPr>
            <p:ph type="title" hasCustomPrompt="1"/>
          </p:nvPr>
        </p:nvSpPr>
        <p:spPr>
          <a:xfrm>
            <a:off x="613833" y="859991"/>
            <a:ext cx="9364720" cy="3522341"/>
          </a:xfrm>
          <a:prstGeom prst="rect">
            <a:avLst/>
          </a:prstGeom>
        </p:spPr>
        <p:txBody>
          <a:bodyPr anchor="b"/>
          <a:lstStyle>
            <a:lvl1pPr algn="l">
              <a:defRPr sz="6667"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50 PT.</a:t>
            </a:r>
          </a:p>
        </p:txBody>
      </p:sp>
    </p:spTree>
    <p:extLst>
      <p:ext uri="{BB962C8B-B14F-4D97-AF65-F5344CB8AC3E}">
        <p14:creationId xmlns:p14="http://schemas.microsoft.com/office/powerpoint/2010/main" val="10818093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divi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833" y="859992"/>
            <a:ext cx="10719425" cy="2702193"/>
          </a:xfrm>
          <a:prstGeom prst="rect">
            <a:avLst/>
          </a:prstGeom>
        </p:spPr>
        <p:txBody>
          <a:bodyPr anchor="b"/>
          <a:lstStyle>
            <a:lvl1pPr algn="l">
              <a:defRPr sz="4800"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36 PT.</a:t>
            </a:r>
          </a:p>
        </p:txBody>
      </p:sp>
      <p:pic>
        <p:nvPicPr>
          <p:cNvPr id="4" name="Picture 3">
            <a:extLst>
              <a:ext uri="{FF2B5EF4-FFF2-40B4-BE49-F238E27FC236}">
                <a16:creationId xmlns:a16="http://schemas.microsoft.com/office/drawing/2014/main" id="{B69C9936-F439-7C6E-5F36-9D9D95181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2042" y="3646607"/>
            <a:ext cx="1886588" cy="164703"/>
          </a:xfrm>
          <a:prstGeom prst="rect">
            <a:avLst/>
          </a:prstGeom>
        </p:spPr>
      </p:pic>
    </p:spTree>
    <p:extLst>
      <p:ext uri="{BB962C8B-B14F-4D97-AF65-F5344CB8AC3E}">
        <p14:creationId xmlns:p14="http://schemas.microsoft.com/office/powerpoint/2010/main" val="386197645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597231" y="3093653"/>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0" name="Text Placeholder 5"/>
          <p:cNvSpPr>
            <a:spLocks noGrp="1"/>
          </p:cNvSpPr>
          <p:nvPr>
            <p:ph type="body" sz="quarter" idx="12" hasCustomPrompt="1"/>
          </p:nvPr>
        </p:nvSpPr>
        <p:spPr>
          <a:xfrm>
            <a:off x="613833" y="2307557"/>
            <a:ext cx="10912883" cy="548228"/>
          </a:xfrm>
          <a:prstGeom prst="rect">
            <a:avLst/>
          </a:prstGeom>
        </p:spPr>
        <p:txBody>
          <a:bodyPr>
            <a:noAutofit/>
          </a:bodyPr>
          <a:lstStyle>
            <a:lvl1pPr marL="0" indent="0">
              <a:lnSpc>
                <a:spcPct val="90000"/>
              </a:lnSpc>
              <a:buNone/>
              <a:defRPr sz="3200" b="0" i="0"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2042" y="1818011"/>
            <a:ext cx="1471708" cy="128483"/>
          </a:xfrm>
          <a:prstGeom prst="rect">
            <a:avLst/>
          </a:prstGeom>
        </p:spPr>
      </p:pic>
      <p:sp>
        <p:nvSpPr>
          <p:cNvPr id="2" name="Title 1"/>
          <p:cNvSpPr>
            <a:spLocks noGrp="1"/>
          </p:cNvSpPr>
          <p:nvPr>
            <p:ph type="title" hasCustomPrompt="1"/>
          </p:nvPr>
        </p:nvSpPr>
        <p:spPr>
          <a:xfrm>
            <a:off x="597231" y="495348"/>
            <a:ext cx="10929485" cy="1325033"/>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8977211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97231" y="2307557"/>
            <a:ext cx="10929485" cy="3154535"/>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2042" y="1818011"/>
            <a:ext cx="1471708" cy="128483"/>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sp>
        <p:nvSpPr>
          <p:cNvPr id="2" name="Title 1"/>
          <p:cNvSpPr>
            <a:spLocks noGrp="1"/>
          </p:cNvSpPr>
          <p:nvPr>
            <p:ph type="title" hasCustomPrompt="1"/>
          </p:nvPr>
        </p:nvSpPr>
        <p:spPr>
          <a:xfrm>
            <a:off x="597231" y="492978"/>
            <a:ext cx="10929485" cy="1325033"/>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09528423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6" name="Chart Placeholder 11"/>
          <p:cNvSpPr>
            <a:spLocks noGrp="1"/>
          </p:cNvSpPr>
          <p:nvPr>
            <p:ph type="chart" sz="quarter" idx="12" hasCustomPrompt="1"/>
          </p:nvPr>
        </p:nvSpPr>
        <p:spPr>
          <a:xfrm>
            <a:off x="597231" y="2299970"/>
            <a:ext cx="10912883" cy="3770892"/>
          </a:xfrm>
          <a:prstGeom prst="rect">
            <a:avLst/>
          </a:prstGeom>
        </p:spPr>
        <p:txBody>
          <a:bodyPr>
            <a:normAutofit/>
          </a:bodyPr>
          <a:lstStyle>
            <a:lvl1pPr marL="0" indent="0">
              <a:buNone/>
              <a:defRPr sz="32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2042" y="1818011"/>
            <a:ext cx="1471708" cy="128483"/>
          </a:xfrm>
          <a:prstGeom prst="rect">
            <a:avLst/>
          </a:prstGeom>
        </p:spPr>
      </p:pic>
      <p:sp>
        <p:nvSpPr>
          <p:cNvPr id="2" name="Title 1"/>
          <p:cNvSpPr>
            <a:spLocks noGrp="1"/>
          </p:cNvSpPr>
          <p:nvPr>
            <p:ph type="title" hasCustomPrompt="1"/>
          </p:nvPr>
        </p:nvSpPr>
        <p:spPr>
          <a:xfrm>
            <a:off x="613833" y="494164"/>
            <a:ext cx="10912883" cy="1325033"/>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1565975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Logo">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282" y="4568599"/>
            <a:ext cx="2129919" cy="186267"/>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sp>
        <p:nvSpPr>
          <p:cNvPr id="2" name="Title 1"/>
          <p:cNvSpPr>
            <a:spLocks noGrp="1"/>
          </p:cNvSpPr>
          <p:nvPr>
            <p:ph type="title" hasCustomPrompt="1"/>
          </p:nvPr>
        </p:nvSpPr>
        <p:spPr>
          <a:xfrm>
            <a:off x="613833" y="859991"/>
            <a:ext cx="9364720" cy="3522341"/>
          </a:xfrm>
          <a:prstGeom prst="rect">
            <a:avLst/>
          </a:prstGeom>
        </p:spPr>
        <p:txBody>
          <a:bodyPr anchor="b"/>
          <a:lstStyle>
            <a:lvl1pPr algn="l">
              <a:defRPr sz="6667"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3" name="Picture 2">
            <a:extLst>
              <a:ext uri="{FF2B5EF4-FFF2-40B4-BE49-F238E27FC236}">
                <a16:creationId xmlns:a16="http://schemas.microsoft.com/office/drawing/2014/main" id="{F560F1F7-F7BC-9AB7-20DA-1E9A3558F0BF}"/>
              </a:ext>
              <a:ext uri="{C183D7F6-B498-43B3-948B-1728B52AA6E4}">
                <adec:decorative xmlns:adec="http://schemas.microsoft.com/office/drawing/2017/decorative" val="1"/>
              </a:ext>
            </a:extLst>
          </p:cNvPr>
          <p:cNvPicPr>
            <a:picLocks noChangeAspect="1"/>
          </p:cNvPicPr>
          <p:nvPr userDrawn="1"/>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100000"/>
                    </a14:imgEffect>
                    <a14:imgEffect>
                      <a14:colorTemperature colorTemp="11500"/>
                    </a14:imgEffect>
                  </a14:imgLayer>
                </a14:imgProps>
              </a:ext>
            </a:extLst>
          </a:blip>
          <a:srcRect l="18715"/>
          <a:stretch/>
        </p:blipFill>
        <p:spPr>
          <a:xfrm>
            <a:off x="759282" y="5854783"/>
            <a:ext cx="3094567" cy="491151"/>
          </a:xfrm>
          <a:prstGeom prst="rect">
            <a:avLst/>
          </a:prstGeom>
        </p:spPr>
      </p:pic>
    </p:spTree>
    <p:extLst>
      <p:ext uri="{BB962C8B-B14F-4D97-AF65-F5344CB8AC3E}">
        <p14:creationId xmlns:p14="http://schemas.microsoft.com/office/powerpoint/2010/main" val="365689723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no-Logo">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282" y="4568599"/>
            <a:ext cx="2129919" cy="186267"/>
          </a:xfrm>
          <a:prstGeom prst="rect">
            <a:avLst/>
          </a:prstGeom>
        </p:spPr>
      </p:pic>
      <p:sp>
        <p:nvSpPr>
          <p:cNvPr id="2" name="Title 1"/>
          <p:cNvSpPr>
            <a:spLocks noGrp="1"/>
          </p:cNvSpPr>
          <p:nvPr>
            <p:ph type="title" hasCustomPrompt="1"/>
          </p:nvPr>
        </p:nvSpPr>
        <p:spPr>
          <a:xfrm>
            <a:off x="613833" y="859991"/>
            <a:ext cx="9296400" cy="3522341"/>
          </a:xfrm>
          <a:prstGeom prst="rect">
            <a:avLst/>
          </a:prstGeom>
        </p:spPr>
        <p:txBody>
          <a:bodyPr anchor="b"/>
          <a:lstStyle>
            <a:lvl1pPr algn="l">
              <a:defRPr sz="6667"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271045575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divi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454C2E-B51A-8E33-3181-074E59B0E7E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042" y="3651939"/>
            <a:ext cx="1886588" cy="164987"/>
          </a:xfrm>
          <a:prstGeom prst="rect">
            <a:avLst/>
          </a:prstGeom>
        </p:spPr>
      </p:pic>
      <p:sp>
        <p:nvSpPr>
          <p:cNvPr id="2" name="Title 1"/>
          <p:cNvSpPr>
            <a:spLocks noGrp="1"/>
          </p:cNvSpPr>
          <p:nvPr>
            <p:ph type="title" hasCustomPrompt="1"/>
          </p:nvPr>
        </p:nvSpPr>
        <p:spPr>
          <a:xfrm>
            <a:off x="613833" y="859992"/>
            <a:ext cx="10719425" cy="2702193"/>
          </a:xfrm>
          <a:prstGeom prst="rect">
            <a:avLst/>
          </a:prstGeom>
        </p:spPr>
        <p:txBody>
          <a:bodyPr anchor="b"/>
          <a:lstStyle>
            <a:lvl1pPr algn="l">
              <a:defRPr sz="4800"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36 PT.</a:t>
            </a:r>
          </a:p>
        </p:txBody>
      </p:sp>
    </p:spTree>
    <p:extLst>
      <p:ext uri="{BB962C8B-B14F-4D97-AF65-F5344CB8AC3E}">
        <p14:creationId xmlns:p14="http://schemas.microsoft.com/office/powerpoint/2010/main" val="3715017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97231" y="3093653"/>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613833" y="2307557"/>
            <a:ext cx="10912883" cy="548228"/>
          </a:xfrm>
          <a:prstGeom prst="rect">
            <a:avLst/>
          </a:prstGeom>
        </p:spPr>
        <p:txBody>
          <a:bodyPr>
            <a:noAutofit/>
          </a:bodyPr>
          <a:lstStyle>
            <a:lvl1pPr marL="0" indent="0">
              <a:lnSpc>
                <a:spcPct val="90000"/>
              </a:lnSpc>
              <a:buNone/>
              <a:defRPr sz="3200" b="0" i="0"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166" y="1818011"/>
            <a:ext cx="1453460" cy="128483"/>
          </a:xfrm>
          <a:prstGeom prst="rect">
            <a:avLst/>
          </a:prstGeom>
        </p:spPr>
      </p:pic>
      <p:sp>
        <p:nvSpPr>
          <p:cNvPr id="2" name="Title 1"/>
          <p:cNvSpPr>
            <a:spLocks noGrp="1"/>
          </p:cNvSpPr>
          <p:nvPr>
            <p:ph type="title" hasCustomPrompt="1"/>
          </p:nvPr>
        </p:nvSpPr>
        <p:spPr>
          <a:xfrm>
            <a:off x="613833" y="492978"/>
            <a:ext cx="10912876"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7079823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97231" y="2307557"/>
            <a:ext cx="10929485" cy="3154535"/>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166" y="1818011"/>
            <a:ext cx="1453460" cy="128483"/>
          </a:xfrm>
          <a:prstGeom prst="rect">
            <a:avLst/>
          </a:prstGeom>
        </p:spPr>
      </p:pic>
      <p:sp>
        <p:nvSpPr>
          <p:cNvPr id="2" name="Title 1"/>
          <p:cNvSpPr>
            <a:spLocks noGrp="1"/>
          </p:cNvSpPr>
          <p:nvPr>
            <p:ph type="title" hasCustomPrompt="1"/>
          </p:nvPr>
        </p:nvSpPr>
        <p:spPr>
          <a:xfrm>
            <a:off x="613833" y="492978"/>
            <a:ext cx="10912883"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5780939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no-Logo">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57441" y="4568599"/>
            <a:ext cx="2133600" cy="186267"/>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sp>
        <p:nvSpPr>
          <p:cNvPr id="2" name="Title 1"/>
          <p:cNvSpPr>
            <a:spLocks noGrp="1"/>
          </p:cNvSpPr>
          <p:nvPr>
            <p:ph type="title" hasCustomPrompt="1"/>
          </p:nvPr>
        </p:nvSpPr>
        <p:spPr>
          <a:xfrm>
            <a:off x="613835" y="859991"/>
            <a:ext cx="9364720" cy="3522341"/>
          </a:xfrm>
          <a:prstGeom prst="rect">
            <a:avLst/>
          </a:prstGeom>
        </p:spPr>
        <p:txBody>
          <a:bodyPr anchor="b"/>
          <a:lstStyle>
            <a:lvl1pPr algn="l">
              <a:defRPr sz="6667"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243129006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166" y="1818011"/>
            <a:ext cx="1453460" cy="128483"/>
          </a:xfrm>
          <a:prstGeom prst="rect">
            <a:avLst/>
          </a:prstGeom>
        </p:spPr>
      </p:pic>
      <p:sp>
        <p:nvSpPr>
          <p:cNvPr id="8" name="Chart Placeholder 11"/>
          <p:cNvSpPr>
            <a:spLocks noGrp="1"/>
          </p:cNvSpPr>
          <p:nvPr>
            <p:ph type="chart" sz="quarter" idx="12" hasCustomPrompt="1"/>
          </p:nvPr>
        </p:nvSpPr>
        <p:spPr>
          <a:xfrm>
            <a:off x="597231" y="2299970"/>
            <a:ext cx="10912883" cy="3948217"/>
          </a:xfrm>
          <a:prstGeom prst="rect">
            <a:avLst/>
          </a:prstGeom>
        </p:spPr>
        <p:txBody>
          <a:bodyPr>
            <a:normAutofit/>
          </a:bodyPr>
          <a:lstStyle>
            <a:lvl1pPr marL="0" indent="0">
              <a:buNone/>
              <a:defRPr sz="32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2" name="Title 1"/>
          <p:cNvSpPr>
            <a:spLocks noGrp="1"/>
          </p:cNvSpPr>
          <p:nvPr>
            <p:ph type="title" hasCustomPrompt="1"/>
          </p:nvPr>
        </p:nvSpPr>
        <p:spPr>
          <a:xfrm>
            <a:off x="613833" y="508812"/>
            <a:ext cx="10896280"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084706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666847-1547-C1C1-DB05-547E8F40FE0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2042" y="3651939"/>
            <a:ext cx="1889847" cy="164987"/>
          </a:xfrm>
          <a:prstGeom prst="rect">
            <a:avLst/>
          </a:prstGeom>
        </p:spPr>
      </p:pic>
      <p:sp>
        <p:nvSpPr>
          <p:cNvPr id="2" name="Title 1"/>
          <p:cNvSpPr>
            <a:spLocks noGrp="1"/>
          </p:cNvSpPr>
          <p:nvPr>
            <p:ph type="title" hasCustomPrompt="1"/>
          </p:nvPr>
        </p:nvSpPr>
        <p:spPr>
          <a:xfrm>
            <a:off x="613833" y="859992"/>
            <a:ext cx="10719425" cy="2702193"/>
          </a:xfrm>
          <a:prstGeom prst="rect">
            <a:avLst/>
          </a:prstGeom>
        </p:spPr>
        <p:txBody>
          <a:bodyPr anchor="b"/>
          <a:lstStyle>
            <a:lvl1pPr algn="l">
              <a:defRPr sz="4800"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36 PT.</a:t>
            </a:r>
          </a:p>
        </p:txBody>
      </p:sp>
    </p:spTree>
    <p:extLst>
      <p:ext uri="{BB962C8B-B14F-4D97-AF65-F5344CB8AC3E}">
        <p14:creationId xmlns:p14="http://schemas.microsoft.com/office/powerpoint/2010/main" val="214197573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740509" y="1819205"/>
            <a:ext cx="1471708" cy="128481"/>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32042" y="1818011"/>
            <a:ext cx="1471708" cy="128483"/>
          </a:xfrm>
          <a:prstGeom prst="rect">
            <a:avLst/>
          </a:prstGeom>
        </p:spPr>
      </p:pic>
      <p:sp>
        <p:nvSpPr>
          <p:cNvPr id="24" name="Text Placeholder 9"/>
          <p:cNvSpPr>
            <a:spLocks noGrp="1"/>
          </p:cNvSpPr>
          <p:nvPr>
            <p:ph type="body" sz="quarter" idx="11" hasCustomPrompt="1"/>
          </p:nvPr>
        </p:nvSpPr>
        <p:spPr>
          <a:xfrm>
            <a:off x="597231" y="3093653"/>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5" name="Text Placeholder 5"/>
          <p:cNvSpPr>
            <a:spLocks noGrp="1"/>
          </p:cNvSpPr>
          <p:nvPr>
            <p:ph type="body" sz="quarter" idx="12" hasCustomPrompt="1"/>
          </p:nvPr>
        </p:nvSpPr>
        <p:spPr>
          <a:xfrm>
            <a:off x="613833" y="2307557"/>
            <a:ext cx="10912883" cy="548228"/>
          </a:xfrm>
          <a:prstGeom prst="rect">
            <a:avLst/>
          </a:prstGeom>
        </p:spPr>
        <p:txBody>
          <a:bodyPr>
            <a:noAutofit/>
          </a:bodyPr>
          <a:lstStyle>
            <a:lvl1pPr marL="0" indent="0">
              <a:lnSpc>
                <a:spcPct val="90000"/>
              </a:lnSpc>
              <a:buNone/>
              <a:defRPr sz="3200" b="0" i="0"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2" name="Title 1"/>
          <p:cNvSpPr>
            <a:spLocks noGrp="1"/>
          </p:cNvSpPr>
          <p:nvPr>
            <p:ph type="title" hasCustomPrompt="1"/>
          </p:nvPr>
        </p:nvSpPr>
        <p:spPr>
          <a:xfrm>
            <a:off x="597230" y="492381"/>
            <a:ext cx="10929479"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6323303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2042" y="1818011"/>
            <a:ext cx="1471708" cy="128483"/>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sp>
        <p:nvSpPr>
          <p:cNvPr id="8" name="Text Placeholder 9"/>
          <p:cNvSpPr>
            <a:spLocks noGrp="1"/>
          </p:cNvSpPr>
          <p:nvPr>
            <p:ph type="body" sz="quarter" idx="11" hasCustomPrompt="1"/>
          </p:nvPr>
        </p:nvSpPr>
        <p:spPr>
          <a:xfrm>
            <a:off x="597231" y="2307557"/>
            <a:ext cx="10929485" cy="3154535"/>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 name="Title 1"/>
          <p:cNvSpPr>
            <a:spLocks noGrp="1"/>
          </p:cNvSpPr>
          <p:nvPr>
            <p:ph type="title" hasCustomPrompt="1"/>
          </p:nvPr>
        </p:nvSpPr>
        <p:spPr>
          <a:xfrm>
            <a:off x="613833" y="494164"/>
            <a:ext cx="10912883"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76092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2042" y="1818011"/>
            <a:ext cx="1471708" cy="128483"/>
          </a:xfrm>
          <a:prstGeom prst="rect">
            <a:avLst/>
          </a:prstGeom>
        </p:spPr>
      </p:pic>
      <p:sp>
        <p:nvSpPr>
          <p:cNvPr id="10" name="Chart Placeholder 11"/>
          <p:cNvSpPr>
            <a:spLocks noGrp="1"/>
          </p:cNvSpPr>
          <p:nvPr>
            <p:ph type="chart" sz="quarter" idx="12" hasCustomPrompt="1"/>
          </p:nvPr>
        </p:nvSpPr>
        <p:spPr>
          <a:xfrm>
            <a:off x="597231" y="2299970"/>
            <a:ext cx="10912883" cy="3948217"/>
          </a:xfrm>
          <a:prstGeom prst="rect">
            <a:avLst/>
          </a:prstGeom>
        </p:spPr>
        <p:txBody>
          <a:bodyPr>
            <a:normAutofit/>
          </a:bodyPr>
          <a:lstStyle>
            <a:lvl1pPr marL="0" indent="0">
              <a:buNone/>
              <a:defRPr sz="32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2" name="Title 1"/>
          <p:cNvSpPr>
            <a:spLocks noGrp="1"/>
          </p:cNvSpPr>
          <p:nvPr>
            <p:ph type="title" hasCustomPrompt="1"/>
          </p:nvPr>
        </p:nvSpPr>
        <p:spPr>
          <a:xfrm>
            <a:off x="613833" y="492978"/>
            <a:ext cx="10896280"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3320792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pic>
        <p:nvPicPr>
          <p:cNvPr id="22" name="Picture 2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2042" y="1818011"/>
            <a:ext cx="1471708" cy="128483"/>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spTree>
    <p:extLst>
      <p:ext uri="{BB962C8B-B14F-4D97-AF65-F5344CB8AC3E}">
        <p14:creationId xmlns:p14="http://schemas.microsoft.com/office/powerpoint/2010/main" val="461143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2042" y="1818011"/>
            <a:ext cx="1471708" cy="128483"/>
          </a:xfrm>
          <a:prstGeom prst="rect">
            <a:avLst/>
          </a:prstGeom>
        </p:spPr>
      </p:pic>
    </p:spTree>
    <p:extLst>
      <p:ext uri="{BB962C8B-B14F-4D97-AF65-F5344CB8AC3E}">
        <p14:creationId xmlns:p14="http://schemas.microsoft.com/office/powerpoint/2010/main" val="388050573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Logo">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3833" y="859991"/>
            <a:ext cx="9296400" cy="3522341"/>
          </a:xfrm>
          <a:prstGeom prst="rect">
            <a:avLst/>
          </a:prstGeom>
        </p:spPr>
        <p:txBody>
          <a:bodyPr anchor="b"/>
          <a:lstStyle>
            <a:lvl1pPr algn="l">
              <a:defRPr sz="6667" b="1" i="0" baseline="0">
                <a:solidFill>
                  <a:schemeClr val="tx2"/>
                </a:solidFill>
                <a:latin typeface="Encode Sans Normal Black" charset="0"/>
                <a:ea typeface="Encode Sans Normal Black" charset="0"/>
                <a:cs typeface="Encode Sans Normal Black" charset="0"/>
              </a:defRPr>
            </a:lvl1pPr>
          </a:lstStyle>
          <a:p>
            <a:r>
              <a:rPr lang="en-US" dirty="0"/>
              <a:t>TITLE HERE</a:t>
            </a:r>
            <a:br>
              <a:rPr lang="en-US" dirty="0"/>
            </a:br>
            <a:r>
              <a:rPr lang="en-US" dirty="0"/>
              <a:t>ENCODE NORMAL</a:t>
            </a:r>
            <a:br>
              <a:rPr lang="en-US" dirty="0"/>
            </a:br>
            <a:r>
              <a:rPr lang="en-US" dirty="0"/>
              <a:t>BLACK, 50 PT.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57441" y="4568599"/>
            <a:ext cx="2133600" cy="186267"/>
          </a:xfrm>
          <a:prstGeom prst="rect">
            <a:avLst/>
          </a:prstGeom>
        </p:spPr>
      </p:pic>
      <p:pic>
        <p:nvPicPr>
          <p:cNvPr id="4" name="Picture 3">
            <a:extLst>
              <a:ext uri="{FF2B5EF4-FFF2-40B4-BE49-F238E27FC236}">
                <a16:creationId xmlns:a16="http://schemas.microsoft.com/office/drawing/2014/main" id="{6F3BD53A-B4D0-8A39-B453-575AB0DDB6B3}"/>
              </a:ext>
              <a:ext uri="{C183D7F6-B498-43B3-948B-1728B52AA6E4}">
                <adec:decorative xmlns:adec="http://schemas.microsoft.com/office/drawing/2017/decorative" val="1"/>
              </a:ext>
            </a:extLst>
          </p:cNvPr>
          <p:cNvPicPr>
            <a:picLocks noChangeAspect="1"/>
          </p:cNvPicPr>
          <p:nvPr userDrawn="1"/>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100000"/>
                    </a14:imgEffect>
                    <a14:imgEffect>
                      <a14:colorTemperature colorTemp="11500"/>
                    </a14:imgEffect>
                    <a14:imgEffect>
                      <a14:brightnessContrast bright="100000"/>
                    </a14:imgEffect>
                  </a14:imgLayer>
                </a14:imgProps>
              </a:ext>
            </a:extLst>
          </a:blip>
          <a:srcRect l="18715"/>
          <a:stretch/>
        </p:blipFill>
        <p:spPr>
          <a:xfrm>
            <a:off x="757442" y="452903"/>
            <a:ext cx="3094567" cy="491151"/>
          </a:xfrm>
          <a:prstGeom prst="rect">
            <a:avLst/>
          </a:prstGeom>
        </p:spPr>
      </p:pic>
    </p:spTree>
    <p:extLst>
      <p:ext uri="{BB962C8B-B14F-4D97-AF65-F5344CB8AC3E}">
        <p14:creationId xmlns:p14="http://schemas.microsoft.com/office/powerpoint/2010/main" val="375404837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49627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25" r:id="rId7"/>
    <p:sldLayoutId id="2147483726" r:id="rId8"/>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560097"/>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CA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77442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ap.washington.edu/ahr/visas/j1/travel/"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ap.washington.edu/ahr/visas/h1b/"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sites.uw.edu/uwgme/policies/visa-policy/"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hr.uw.edu/policies/staff-visa-sponsorshi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ap.washington.edu/blog/2025/09/new-h-1b-visa-fee-announced/"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ap.washington.edu/ahr/visas/tn/"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hr.uw.edu/policies/staff-visa-sponsorship/"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ap.washington.edu/wp-content/uploads/USMCA-C-16-Appendix-2.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ap.washington.edu/ahr/visas/e3/"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hr.uw.edu/policies/staff-visa-sponsorship/"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mailto:acadvisa@uw.edu"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mailto:acadvisa@uw.edu"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ap.washington.edu/ahr/visas/f1-j1/"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ap.washington.edu/ahr/visas/admin-resources/" TargetMode="External"/><Relationship Id="rId7" Type="http://schemas.openxmlformats.org/officeDocument/2006/relationships/hyperlink" Target="mailto:acadvisa@uw.edu"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hyperlink" Target="https://hr.uw.edu/policies/staff-visa-sponsorship/" TargetMode="External"/><Relationship Id="rId5" Type="http://schemas.openxmlformats.org/officeDocument/2006/relationships/hyperlink" Target="https://ap.washington.edu/ahr/resources/training-archive/" TargetMode="External"/><Relationship Id="rId4" Type="http://schemas.openxmlformats.org/officeDocument/2006/relationships/hyperlink" Target="https://ap.washington.edu/blog/category/visa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ap.washington.edu/ahr/visas/j1/"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UW Visa Basics 1</a:t>
            </a:r>
          </a:p>
        </p:txBody>
      </p:sp>
      <p:sp>
        <p:nvSpPr>
          <p:cNvPr id="3" name="Subtitle 2"/>
          <p:cNvSpPr>
            <a:spLocks noGrp="1"/>
          </p:cNvSpPr>
          <p:nvPr>
            <p:ph type="subTitle" idx="4294967295"/>
          </p:nvPr>
        </p:nvSpPr>
        <p:spPr>
          <a:xfrm>
            <a:off x="666220" y="4940855"/>
            <a:ext cx="9244013" cy="556562"/>
          </a:xfrm>
          <a:prstGeom prst="rect">
            <a:avLst/>
          </a:prstGeom>
        </p:spPr>
        <p:txBody>
          <a:bodyPr>
            <a:normAutofit lnSpcReduction="10000"/>
          </a:bodyPr>
          <a:lstStyle/>
          <a:p>
            <a:pPr marL="0" indent="0">
              <a:buNone/>
            </a:pPr>
            <a:r>
              <a:rPr lang="en-US" sz="1400" b="1" dirty="0">
                <a:latin typeface="Open Sans" panose="020B0606030504020204" pitchFamily="34" charset="0"/>
                <a:ea typeface="Open Sans" panose="020B0606030504020204" pitchFamily="34" charset="0"/>
                <a:cs typeface="Open Sans" panose="020B0606030504020204" pitchFamily="34" charset="0"/>
              </a:rPr>
              <a:t>Overview – Visa Types</a:t>
            </a:r>
          </a:p>
          <a:p>
            <a:pPr marL="0" indent="0">
              <a:buNone/>
            </a:pPr>
            <a:r>
              <a:rPr lang="en-US" sz="1400" b="1" dirty="0">
                <a:latin typeface="Open Sans" panose="020B0606030504020204" pitchFamily="34" charset="0"/>
                <a:ea typeface="Open Sans" panose="020B0606030504020204" pitchFamily="34" charset="0"/>
                <a:cs typeface="Open Sans" panose="020B0606030504020204" pitchFamily="34" charset="0"/>
              </a:rPr>
              <a:t>10/15/2025</a:t>
            </a:r>
          </a:p>
        </p:txBody>
      </p:sp>
    </p:spTree>
    <p:extLst>
      <p:ext uri="{BB962C8B-B14F-4D97-AF65-F5344CB8AC3E}">
        <p14:creationId xmlns:p14="http://schemas.microsoft.com/office/powerpoint/2010/main" val="885625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6604" y="1098997"/>
            <a:ext cx="10352087" cy="750352"/>
          </a:xfrm>
          <a:prstGeom prst="rect">
            <a:avLst/>
          </a:prstGeom>
        </p:spPr>
        <p:txBody>
          <a:bodyPr/>
          <a:lstStyle/>
          <a:p>
            <a:pPr algn="l"/>
            <a:r>
              <a:rPr lang="en-US" sz="4000" cap="all" dirty="0">
                <a:latin typeface="Encode Sans Normal Black" panose="02000000000000000000" pitchFamily="2" charset="0"/>
              </a:rPr>
              <a:t>Eligible Titles</a:t>
            </a:r>
          </a:p>
        </p:txBody>
      </p:sp>
      <p:sp>
        <p:nvSpPr>
          <p:cNvPr id="3" name="TextBox 2"/>
          <p:cNvSpPr txBox="1"/>
          <p:nvPr/>
        </p:nvSpPr>
        <p:spPr>
          <a:xfrm>
            <a:off x="606604" y="2117560"/>
            <a:ext cx="10351770" cy="3855671"/>
          </a:xfrm>
          <a:prstGeom prst="rect">
            <a:avLst/>
          </a:prstGeom>
          <a:noFill/>
        </p:spPr>
        <p:txBody>
          <a:bodyPr wrap="square" rtlCol="0">
            <a:spAutoFit/>
          </a:bodyPr>
          <a:lstStyle/>
          <a:p>
            <a:pPr marL="342900" indent="-342900">
              <a:lnSpc>
                <a:spcPct val="114000"/>
              </a:lnSpc>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Postdoctoral Scholar</a:t>
            </a:r>
          </a:p>
          <a:p>
            <a:pPr marL="342900" indent="-342900">
              <a:lnSpc>
                <a:spcPct val="114000"/>
              </a:lnSpc>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Acting Instructor</a:t>
            </a:r>
          </a:p>
          <a:p>
            <a:pPr marL="342900" indent="-342900">
              <a:lnSpc>
                <a:spcPct val="114000"/>
              </a:lnSpc>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Acting Assistant Professor</a:t>
            </a:r>
          </a:p>
          <a:p>
            <a:pPr marL="342900" indent="-342900">
              <a:lnSpc>
                <a:spcPct val="114000"/>
              </a:lnSpc>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Visiting titles</a:t>
            </a:r>
          </a:p>
          <a:p>
            <a:pPr>
              <a:lnSpc>
                <a:spcPct val="114000"/>
              </a:lnSpc>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14000"/>
              </a:lnSpc>
              <a:buFont typeface="Open Sans" panose="020B0606030504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Tenured or tenure-track employment not allowed</a:t>
            </a:r>
          </a:p>
          <a:p>
            <a:pPr marL="457200" indent="-457200">
              <a:lnSpc>
                <a:spcPct val="114000"/>
              </a:lnSpc>
              <a:buFont typeface="Open Sans" panose="020B0606030504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Clinical titles or duties not allowed</a:t>
            </a:r>
          </a:p>
          <a:p>
            <a:pPr marL="457200" indent="-457200">
              <a:lnSpc>
                <a:spcPct val="114000"/>
              </a:lnSpc>
              <a:buFont typeface="Open Sans" panose="020B0606030504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Not compatible with permanent residence sponsorship or staff employment</a:t>
            </a:r>
          </a:p>
        </p:txBody>
      </p:sp>
    </p:spTree>
    <p:extLst>
      <p:ext uri="{BB962C8B-B14F-4D97-AF65-F5344CB8AC3E}">
        <p14:creationId xmlns:p14="http://schemas.microsoft.com/office/powerpoint/2010/main" val="360112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title" idx="4294967295"/>
          </p:nvPr>
        </p:nvSpPr>
        <p:spPr>
          <a:xfrm>
            <a:off x="539827" y="1446295"/>
            <a:ext cx="9836150" cy="715962"/>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FFFF00"/>
              </a:buClr>
            </a:pPr>
            <a:r>
              <a:rPr lang="en-US" sz="4000" cap="all" dirty="0">
                <a:latin typeface="Encode Sans Normal Black" panose="02000000000000000000" pitchFamily="2" charset="0"/>
                <a:sym typeface="Allerta"/>
              </a:rPr>
              <a:t>UNIQUE FEATURES OF J-1 STATUS</a:t>
            </a:r>
            <a:br>
              <a:rPr lang="en-US" sz="4400" dirty="0">
                <a:latin typeface="Open Sans Semibold" panose="020B0706030804020204"/>
              </a:rPr>
            </a:br>
            <a:endParaRPr lang="en-US" sz="4400" cap="none" dirty="0">
              <a:solidFill>
                <a:schemeClr val="tx1"/>
              </a:solidFill>
              <a:latin typeface="Open Sans Semibold" panose="020B0706030804020204"/>
            </a:endParaRPr>
          </a:p>
        </p:txBody>
      </p:sp>
      <p:sp>
        <p:nvSpPr>
          <p:cNvPr id="217" name="Google Shape;217;p25"/>
          <p:cNvSpPr txBox="1">
            <a:spLocks noGrp="1"/>
          </p:cNvSpPr>
          <p:nvPr>
            <p:ph idx="4294967295"/>
          </p:nvPr>
        </p:nvSpPr>
        <p:spPr>
          <a:xfrm>
            <a:off x="647700" y="2162257"/>
            <a:ext cx="4882767" cy="3962400"/>
          </a:xfrm>
          <a:prstGeom prst="rect">
            <a:avLst/>
          </a:prstGeom>
          <a:noFill/>
          <a:ln>
            <a:noFill/>
          </a:ln>
        </p:spPr>
        <p:txBody>
          <a:bodyPr spcFirstLastPara="1" vert="horz" wrap="square" lIns="91425" tIns="45700" rIns="91425" bIns="45700" rtlCol="0" anchor="t" anchorCtr="0">
            <a:noAutofit/>
          </a:bodyPr>
          <a:lstStyle/>
          <a:p>
            <a:pPr>
              <a:spcBef>
                <a:spcPts val="0"/>
              </a:spcBef>
              <a:buSzPts val="24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sym typeface="Calibri"/>
              </a:rPr>
              <a:t>Expectation of return to home country</a:t>
            </a:r>
            <a:br>
              <a:rPr lang="en-US" sz="2400" dirty="0">
                <a:solidFill>
                  <a:schemeClr val="dk1"/>
                </a:solidFill>
                <a:latin typeface="+mj-lt"/>
                <a:ea typeface="Open Sans" panose="020B0606030504020204" pitchFamily="34" charset="0"/>
                <a:cs typeface="Calibri"/>
                <a:sym typeface="Calibri"/>
              </a:rPr>
            </a:br>
            <a:endParaRPr sz="2400" dirty="0">
              <a:latin typeface="+mj-lt"/>
            </a:endParaRPr>
          </a:p>
          <a:p>
            <a:pPr>
              <a:spcBef>
                <a:spcPts val="0"/>
              </a:spcBef>
              <a:spcAft>
                <a:spcPts val="0"/>
              </a:spcAft>
              <a:buSzPts val="24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sym typeface="Calibri"/>
              </a:rPr>
              <a:t>J-1s must have:</a:t>
            </a:r>
          </a:p>
          <a:p>
            <a:pPr marL="800418" lvl="1" indent="-342900">
              <a:spcBef>
                <a:spcPts val="0"/>
              </a:spcBef>
              <a:spcAft>
                <a:spcPts val="0"/>
              </a:spcAft>
              <a:buSzPts val="2400"/>
              <a:buFont typeface="Calibri" panose="020F050202020403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Health insurance</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 </a:t>
            </a:r>
          </a:p>
          <a:p>
            <a:pPr marL="800418" lvl="1" indent="-342900">
              <a:spcBef>
                <a:spcPts val="0"/>
              </a:spcBef>
              <a:spcAft>
                <a:spcPts val="0"/>
              </a:spcAft>
              <a:buSzPts val="2400"/>
              <a:buFont typeface="Calibri" panose="020F050202020403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English proficiency</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 </a:t>
            </a:r>
          </a:p>
          <a:p>
            <a:pPr marL="800418" lvl="1" indent="-342900">
              <a:spcBef>
                <a:spcPts val="0"/>
              </a:spcBef>
              <a:spcAft>
                <a:spcPts val="0"/>
              </a:spcAft>
              <a:buSzPts val="2400"/>
              <a:buFont typeface="Calibri" panose="020F050202020403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Adequate funding</a:t>
            </a:r>
          </a:p>
          <a:p>
            <a:pPr marL="800418" lvl="1" indent="-342900">
              <a:spcBef>
                <a:spcPts val="0"/>
              </a:spcBef>
              <a:spcAft>
                <a:spcPts val="0"/>
              </a:spcAft>
              <a:buSzPts val="2400"/>
              <a:buFont typeface="Calibri" panose="020F050202020403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Cultural exchange plans</a:t>
            </a:r>
          </a:p>
        </p:txBody>
      </p:sp>
      <p:sp>
        <p:nvSpPr>
          <p:cNvPr id="2" name="Rectangle 1"/>
          <p:cNvSpPr/>
          <p:nvPr/>
        </p:nvSpPr>
        <p:spPr>
          <a:xfrm>
            <a:off x="5843409" y="2130939"/>
            <a:ext cx="5426848" cy="2564805"/>
          </a:xfrm>
          <a:prstGeom prst="rect">
            <a:avLst/>
          </a:prstGeom>
        </p:spPr>
        <p:txBody>
          <a:bodyPr wrap="square">
            <a:spAutoFit/>
          </a:bodyPr>
          <a:lstStyle/>
          <a:p>
            <a:pPr marL="686118" indent="-342900">
              <a:spcBef>
                <a:spcPts val="962"/>
              </a:spcBef>
              <a:buSzPts val="24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Easy and quick to issue, update, extend</a:t>
            </a:r>
          </a:p>
          <a:p>
            <a:pPr marL="686118" indent="-342900">
              <a:spcBef>
                <a:spcPts val="962"/>
              </a:spcBef>
              <a:buSzPts val="24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No USCIS processing times or filing fees</a:t>
            </a:r>
          </a:p>
          <a:p>
            <a:pPr marL="686118" indent="-342900">
              <a:spcBef>
                <a:spcPts val="962"/>
              </a:spcBef>
              <a:buSzPts val="24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J-2 dependent may apply for work authorization</a:t>
            </a:r>
          </a:p>
        </p:txBody>
      </p:sp>
    </p:spTree>
    <p:extLst>
      <p:ext uri="{BB962C8B-B14F-4D97-AF65-F5344CB8AC3E}">
        <p14:creationId xmlns:p14="http://schemas.microsoft.com/office/powerpoint/2010/main" val="299305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idx="4294967295"/>
          </p:nvPr>
        </p:nvSpPr>
        <p:spPr>
          <a:xfrm>
            <a:off x="330506" y="815880"/>
            <a:ext cx="8229600" cy="1252537"/>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000" cap="all" dirty="0">
                <a:latin typeface="Encode Sans Normal Black" panose="02000000000000000000" pitchFamily="2" charset="0"/>
                <a:sym typeface="Allerta"/>
              </a:rPr>
              <a:t>LIMITATIONS OF J-1 STATUS</a:t>
            </a:r>
            <a:endParaRPr lang="en-US" sz="4000" cap="all" dirty="0">
              <a:latin typeface="Encode Sans Normal Black" panose="02000000000000000000" pitchFamily="2" charset="0"/>
            </a:endParaRPr>
          </a:p>
        </p:txBody>
      </p:sp>
      <p:sp>
        <p:nvSpPr>
          <p:cNvPr id="223" name="Google Shape;223;p26"/>
          <p:cNvSpPr txBox="1">
            <a:spLocks noGrp="1"/>
          </p:cNvSpPr>
          <p:nvPr>
            <p:ph idx="4294967295"/>
          </p:nvPr>
        </p:nvSpPr>
        <p:spPr>
          <a:xfrm>
            <a:off x="330506" y="2068417"/>
            <a:ext cx="9705975" cy="4392612"/>
          </a:xfrm>
          <a:prstGeom prst="rect">
            <a:avLst/>
          </a:prstGeom>
          <a:noFill/>
          <a:ln>
            <a:noFill/>
          </a:ln>
        </p:spPr>
        <p:txBody>
          <a:bodyPr spcFirstLastPara="1" vert="horz" wrap="square" lIns="91425" tIns="45700" rIns="91425" bIns="45700" rtlCol="0" anchor="t" anchorCtr="0">
            <a:noAutofit/>
          </a:bodyPr>
          <a:lstStyle/>
          <a:p>
            <a:pPr marL="685800" indent="-342900" defTabSz="457200">
              <a:spcBef>
                <a:spcPts val="962"/>
              </a:spcBef>
              <a:spcAft>
                <a:spcPts val="0"/>
              </a:spcAft>
              <a:buSzPts val="24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sym typeface="Calibri"/>
              </a:rPr>
              <a:t>Sponsor-, activity-, category- &amp; location-specific	</a:t>
            </a:r>
            <a:endParaRPr lang="en-US" dirty="0"/>
          </a:p>
          <a:p>
            <a:pPr marL="685800" indent="-342900" defTabSz="457200">
              <a:spcBef>
                <a:spcPts val="962"/>
              </a:spcBef>
              <a:spcAft>
                <a:spcPts val="0"/>
              </a:spcAft>
              <a:buSzPts val="24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sym typeface="Calibri"/>
              </a:rPr>
              <a:t>No reductions in FTE or salary</a:t>
            </a:r>
            <a:endParaRPr sz="2400" dirty="0">
              <a:latin typeface="Open Sans" panose="020B0606030504020204" pitchFamily="34" charset="0"/>
              <a:ea typeface="Open Sans" panose="020B0606030504020204" pitchFamily="34" charset="0"/>
              <a:cs typeface="Open Sans" panose="020B0606030504020204" pitchFamily="34" charset="0"/>
            </a:endParaRPr>
          </a:p>
          <a:p>
            <a:pPr marL="685800" indent="-342900" defTabSz="457200">
              <a:spcBef>
                <a:spcPts val="962"/>
              </a:spcBef>
              <a:spcAft>
                <a:spcPts val="0"/>
              </a:spcAft>
              <a:buSzPts val="24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sym typeface="Calibri"/>
              </a:rPr>
              <a:t>Payment for outside activities permitted only if authorized by ISO in advance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685800" indent="-342900" defTabSz="457200">
              <a:spcBef>
                <a:spcPts val="962"/>
              </a:spcBef>
              <a:spcAft>
                <a:spcPts val="0"/>
              </a:spcAft>
              <a:buSzPts val="2400"/>
              <a:buFont typeface="Open Sans" panose="020B0606030504020204" pitchFamily="34" charset="0"/>
              <a:buChar char="&gt;"/>
            </a:pPr>
            <a:r>
              <a:rPr lang="en-US" sz="2400" dirty="0">
                <a:latin typeface="Open Sans"/>
                <a:ea typeface="Open Sans"/>
                <a:cs typeface="Open Sans"/>
                <a:sym typeface="Calibri"/>
              </a:rPr>
              <a:t>Absences from U.S. of 30+ days should be </a:t>
            </a:r>
            <a:r>
              <a:rPr lang="en-US" sz="2400" dirty="0">
                <a:solidFill>
                  <a:srgbClr val="0070C0"/>
                </a:solidFill>
                <a:latin typeface="Open Sans"/>
                <a:ea typeface="Open Sans"/>
                <a:cs typeface="Open Sans"/>
                <a:sym typeface="Calibri"/>
                <a:hlinkClick r:id="rId3">
                  <a:extLst>
                    <a:ext uri="{A12FA001-AC4F-418D-AE19-62706E023703}">
                      <ahyp:hlinkClr xmlns:ahyp="http://schemas.microsoft.com/office/drawing/2018/hyperlinkcolor" val="tx"/>
                    </a:ext>
                  </a:extLst>
                </a:hlinkClick>
              </a:rPr>
              <a:t>reported to ISO</a:t>
            </a:r>
            <a:r>
              <a:rPr lang="en-US" sz="2400" dirty="0">
                <a:latin typeface="Open Sans"/>
                <a:ea typeface="Open Sans"/>
                <a:cs typeface="Open Sans"/>
                <a:sym typeface="Calibri"/>
              </a:rPr>
              <a:t> if scholar has </a:t>
            </a:r>
            <a:endParaRPr lang="en-US" sz="2400" dirty="0">
              <a:latin typeface="Open Sans"/>
              <a:ea typeface="Open Sans"/>
              <a:cs typeface="Open Sans"/>
            </a:endParaRPr>
          </a:p>
          <a:p>
            <a:pPr marL="914400" lvl="1" indent="-380365">
              <a:spcBef>
                <a:spcPts val="600"/>
              </a:spcBef>
              <a:spcAft>
                <a:spcPts val="0"/>
              </a:spcAft>
              <a:buSzPts val="2600"/>
              <a:buFont typeface="Calibri" panose="020F0502020204030204" pitchFamily="34" charset="0"/>
              <a:buChar char="−"/>
            </a:pPr>
            <a:r>
              <a:rPr lang="en-US" sz="1800" dirty="0">
                <a:solidFill>
                  <a:schemeClr val="dk1"/>
                </a:solidFill>
                <a:latin typeface="Open Sans"/>
                <a:ea typeface="Open Sans"/>
                <a:cs typeface="Open Sans"/>
                <a:sym typeface="Calibri"/>
              </a:rPr>
              <a:t>Approved International Remote Work Request from the Office of Global Affairs</a:t>
            </a:r>
            <a:endParaRPr lang="en-US" sz="1800" dirty="0">
              <a:solidFill>
                <a:schemeClr val="dk1"/>
              </a:solidFill>
              <a:latin typeface="Open Sans"/>
              <a:ea typeface="Open Sans"/>
              <a:cs typeface="Open Sans"/>
            </a:endParaRPr>
          </a:p>
          <a:p>
            <a:pPr marL="914400" lvl="1" indent="-380365">
              <a:spcBef>
                <a:spcPts val="600"/>
              </a:spcBef>
              <a:spcAft>
                <a:spcPts val="0"/>
              </a:spcAft>
              <a:buSzPts val="2600"/>
              <a:buFont typeface="Calibri" panose="020F0502020204030204" pitchFamily="34" charset="0"/>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Approved protected leave request from APF</a:t>
            </a:r>
            <a:endPar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989965" lvl="1" indent="-380365">
              <a:spcBef>
                <a:spcPts val="0"/>
              </a:spcBef>
              <a:spcAft>
                <a:spcPts val="0"/>
              </a:spcAft>
              <a:buSzPts val="2600"/>
            </a:pPr>
            <a:endParaRPr lang="en-US" sz="2400" dirty="0">
              <a:solidFill>
                <a:schemeClr val="dk1"/>
              </a:solidFill>
              <a:latin typeface="+mj-lt"/>
              <a:ea typeface="Calibri"/>
              <a:cs typeface="Calibri"/>
            </a:endParaRPr>
          </a:p>
        </p:txBody>
      </p:sp>
    </p:spTree>
    <p:extLst>
      <p:ext uri="{BB962C8B-B14F-4D97-AF65-F5344CB8AC3E}">
        <p14:creationId xmlns:p14="http://schemas.microsoft.com/office/powerpoint/2010/main" val="3343579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idx="4294967295"/>
          </p:nvPr>
        </p:nvSpPr>
        <p:spPr>
          <a:xfrm>
            <a:off x="554804" y="815137"/>
            <a:ext cx="11229654" cy="1252537"/>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FFFF00"/>
              </a:buClr>
            </a:pPr>
            <a:r>
              <a:rPr lang="en-US" sz="4000" cap="all" dirty="0">
                <a:latin typeface="Encode Sans Normal Black" panose="02000000000000000000" pitchFamily="2" charset="0"/>
                <a:sym typeface="Allerta"/>
              </a:rPr>
              <a:t>LIMITATIONS OF J-1 STATUS - Time</a:t>
            </a:r>
            <a:endParaRPr lang="en-US" sz="4000" cap="all" dirty="0">
              <a:latin typeface="Encode Sans Normal Black" panose="02000000000000000000" pitchFamily="2" charset="0"/>
            </a:endParaRPr>
          </a:p>
        </p:txBody>
      </p:sp>
      <p:sp>
        <p:nvSpPr>
          <p:cNvPr id="223" name="Google Shape;223;p26"/>
          <p:cNvSpPr txBox="1">
            <a:spLocks noGrp="1"/>
          </p:cNvSpPr>
          <p:nvPr>
            <p:ph idx="4294967295"/>
          </p:nvPr>
        </p:nvSpPr>
        <p:spPr>
          <a:xfrm>
            <a:off x="297950" y="2067674"/>
            <a:ext cx="10921430" cy="4710112"/>
          </a:xfrm>
          <a:prstGeom prst="rect">
            <a:avLst/>
          </a:prstGeom>
          <a:noFill/>
          <a:ln>
            <a:noFill/>
          </a:ln>
        </p:spPr>
        <p:txBody>
          <a:bodyPr spcFirstLastPara="1" vert="horz" wrap="square" lIns="91425" tIns="45700" rIns="91425" bIns="45700" rtlCol="0" anchor="t" anchorCtr="0">
            <a:noAutofit/>
          </a:bodyPr>
          <a:lstStyle/>
          <a:p>
            <a:pPr marL="686118" indent="-342900" defTabSz="457200">
              <a:spcBef>
                <a:spcPts val="962"/>
              </a:spcBef>
              <a:buSzPts val="24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New/arriving J-1 exchange visitors must</a:t>
            </a:r>
          </a:p>
          <a:p>
            <a:pPr marL="914400" lvl="1">
              <a:spcBef>
                <a:spcPts val="600"/>
              </a:spcBef>
              <a:buSzPts val="2600"/>
              <a:buFont typeface="Calibri" panose="020F0502020204030204" pitchFamily="34" charset="0"/>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Arrive to the U.S. on or before DS-2019 start date</a:t>
            </a:r>
          </a:p>
          <a:p>
            <a:pPr marL="914400" lvl="1">
              <a:spcBef>
                <a:spcPts val="600"/>
              </a:spcBef>
              <a:buSzPts val="2600"/>
              <a:buFont typeface="Calibri" panose="020F0502020204030204" pitchFamily="34" charset="0"/>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Check in with ISO within 30 days of DS-2019 start date</a:t>
            </a:r>
          </a:p>
          <a:p>
            <a:pPr marL="686118" indent="-342900" defTabSz="457200">
              <a:spcBef>
                <a:spcPts val="962"/>
              </a:spcBef>
              <a:buSzPts val="24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Period of stay: up to 5 years </a:t>
            </a:r>
          </a:p>
          <a:p>
            <a:pPr marL="686118" indent="-342900" defTabSz="457200">
              <a:spcBef>
                <a:spcPts val="962"/>
              </a:spcBef>
              <a:buSzPts val="24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12 &amp; 24 month bars</a:t>
            </a:r>
            <a:r>
              <a:rPr lang="en-US" sz="2400" dirty="0">
                <a:latin typeface="Open Sans" panose="020B0606030504020204" pitchFamily="34" charset="0"/>
                <a:ea typeface="Open Sans" panose="020B0606030504020204" pitchFamily="34" charset="0"/>
                <a:cs typeface="Open Sans" panose="020B0606030504020204" pitchFamily="34" charset="0"/>
                <a:sym typeface="Calibri"/>
              </a:rPr>
              <a:t> on repeat participation in some J-1 categories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686118" indent="-342900" defTabSz="457200">
              <a:spcBef>
                <a:spcPts val="962"/>
              </a:spcBef>
              <a:buSzPts val="24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sym typeface="Calibri"/>
              </a:rPr>
              <a:t>Possible 2-year home residence requirement (“212(e)”) preventing change of status or return to U.S. on H, L, or permanent resident visas (212(e))</a:t>
            </a:r>
          </a:p>
        </p:txBody>
      </p:sp>
    </p:spTree>
    <p:extLst>
      <p:ext uri="{BB962C8B-B14F-4D97-AF65-F5344CB8AC3E}">
        <p14:creationId xmlns:p14="http://schemas.microsoft.com/office/powerpoint/2010/main" val="15166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a:spLocks noGrp="1"/>
          </p:cNvSpPr>
          <p:nvPr>
            <p:ph type="title"/>
          </p:nvPr>
        </p:nvSpPr>
        <p:spPr>
          <a:xfrm>
            <a:off x="647700" y="2268448"/>
            <a:ext cx="10719425" cy="1387908"/>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05436A"/>
              </a:buClr>
            </a:pPr>
            <a:r>
              <a:rPr lang="en-US" dirty="0">
                <a:latin typeface="Encode Sans Normal Black" panose="02000000000000000000" pitchFamily="2" charset="0"/>
                <a:sym typeface="Allerta"/>
              </a:rPr>
              <a:t>H-1B SKILLED WORKERS</a:t>
            </a:r>
          </a:p>
        </p:txBody>
      </p:sp>
    </p:spTree>
    <p:extLst>
      <p:ext uri="{BB962C8B-B14F-4D97-AF65-F5344CB8AC3E}">
        <p14:creationId xmlns:p14="http://schemas.microsoft.com/office/powerpoint/2010/main" val="844258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4"/>
          <p:cNvSpPr txBox="1">
            <a:spLocks noGrp="1"/>
          </p:cNvSpPr>
          <p:nvPr>
            <p:ph type="title"/>
          </p:nvPr>
        </p:nvSpPr>
        <p:spPr>
          <a:xfrm>
            <a:off x="597230" y="492381"/>
            <a:ext cx="10929479" cy="1325033"/>
          </a:xfrm>
        </p:spPr>
        <p:txBody>
          <a:bodyPr spcFirstLastPara="1" vert="horz" lIns="91425" tIns="45700" rIns="91425" bIns="45700" rtlCol="0" anchor="b" anchorCtr="0">
            <a:normAutofit/>
          </a:bodyPr>
          <a:lstStyle/>
          <a:p>
            <a:pPr>
              <a:buClr>
                <a:srgbClr val="FFFF00"/>
              </a:buClr>
            </a:pPr>
            <a:r>
              <a:rPr lang="en-US" b="1" i="0" kern="1200" cap="none" dirty="0">
                <a:latin typeface="Encode Sans Normal Black" charset="0"/>
                <a:ea typeface="Encode Sans Normal Black" charset="0"/>
                <a:cs typeface="Encode Sans Normal Black" charset="0"/>
              </a:rPr>
              <a:t>WHAT IS AN H-1B?</a:t>
            </a:r>
          </a:p>
        </p:txBody>
      </p:sp>
      <p:sp>
        <p:nvSpPr>
          <p:cNvPr id="280" name="Google Shape;280;p34"/>
          <p:cNvSpPr/>
          <p:nvPr/>
        </p:nvSpPr>
        <p:spPr>
          <a:xfrm>
            <a:off x="597224" y="2199579"/>
            <a:ext cx="10929485" cy="3002348"/>
          </a:xfrm>
          <a:prstGeom prst="rect">
            <a:avLst/>
          </a:prstGeom>
        </p:spPr>
        <p:txBody>
          <a:bodyPr spcFirstLastPara="1" lIns="91425" tIns="45700" rIns="91425" bIns="45700" anchorCtr="0">
            <a:normAutofit/>
          </a:bodyPr>
          <a:lstStyle/>
          <a:p>
            <a:pPr marL="457189" indent="-457189" defTabSz="609585">
              <a:lnSpc>
                <a:spcPct val="90000"/>
              </a:lnSpc>
              <a:spcBef>
                <a:spcPct val="20000"/>
              </a:spcBef>
              <a:buFont typeface="Lucida Grande"/>
              <a:buChar char="&gt;"/>
            </a:pPr>
            <a:r>
              <a:rPr lang="en-US" sz="2400" dirty="0">
                <a:solidFill>
                  <a:schemeClr val="tx2"/>
                </a:solidFill>
                <a:latin typeface="Open Sans" charset="0"/>
                <a:ea typeface="Open Sans" charset="0"/>
                <a:cs typeface="Open Sans" charset="0"/>
              </a:rPr>
              <a:t>“Temporary Worker in a Specialty Occupation” requiring a post-secondary degree</a:t>
            </a:r>
          </a:p>
          <a:p>
            <a:pPr marL="457189" indent="-457189" defTabSz="609585">
              <a:lnSpc>
                <a:spcPct val="90000"/>
              </a:lnSpc>
              <a:spcBef>
                <a:spcPct val="20000"/>
              </a:spcBef>
              <a:buFont typeface="Lucida Grande"/>
              <a:buChar char="&gt;"/>
            </a:pPr>
            <a:endParaRPr lang="en-US" sz="2400" dirty="0">
              <a:solidFill>
                <a:schemeClr val="tx2"/>
              </a:solidFill>
              <a:latin typeface="Open Sans" charset="0"/>
              <a:ea typeface="Open Sans" charset="0"/>
              <a:cs typeface="Open Sans" charset="0"/>
            </a:endParaRPr>
          </a:p>
          <a:p>
            <a:pPr marL="457189" indent="-457189" defTabSz="609585">
              <a:lnSpc>
                <a:spcPct val="90000"/>
              </a:lnSpc>
              <a:spcBef>
                <a:spcPct val="20000"/>
              </a:spcBef>
              <a:buFont typeface="Lucida Grande"/>
              <a:buChar char="&gt;"/>
            </a:pPr>
            <a:r>
              <a:rPr lang="en-US" sz="2400" dirty="0">
                <a:solidFill>
                  <a:schemeClr val="tx2"/>
                </a:solidFill>
                <a:latin typeface="Open Sans" charset="0"/>
                <a:ea typeface="Open Sans" charset="0"/>
                <a:cs typeface="Open Sans" charset="0"/>
              </a:rPr>
              <a:t>Must be sponsored by a specific employer, and the terms and conditions of their employment must be reported to the Department of Labor (DOL) and to U.S. Citizenship and Immigration Services (USCIS)</a:t>
            </a:r>
          </a:p>
        </p:txBody>
      </p:sp>
      <p:sp>
        <p:nvSpPr>
          <p:cNvPr id="4" name="TextBox 3"/>
          <p:cNvSpPr txBox="1"/>
          <p:nvPr/>
        </p:nvSpPr>
        <p:spPr>
          <a:xfrm>
            <a:off x="681893" y="5035864"/>
            <a:ext cx="10912883" cy="548228"/>
          </a:xfrm>
          <a:prstGeom prst="rect">
            <a:avLst/>
          </a:prstGeom>
        </p:spPr>
        <p:txBody>
          <a:bodyPr lIns="91440" tIns="45720" rIns="91440" bIns="45720" rtlCol="0" anchor="t">
            <a:normAutofit/>
          </a:bodyPr>
          <a:lstStyle/>
          <a:p>
            <a:pPr defTabSz="609585">
              <a:lnSpc>
                <a:spcPct val="90000"/>
              </a:lnSpc>
              <a:spcBef>
                <a:spcPct val="20000"/>
              </a:spcBef>
            </a:pPr>
            <a:r>
              <a:rPr lang="en-US" sz="2400" b="1" i="0" kern="1200" baseline="0" dirty="0">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More information on H-1B temporary workers</a:t>
            </a:r>
            <a:endParaRPr lang="en-US" sz="2400" b="1" i="0" kern="1200" baseline="0" dirty="0">
              <a:solidFill>
                <a:srgbClr val="0070C0"/>
              </a:solidFill>
              <a:latin typeface="Open Sans"/>
              <a:ea typeface="Open Sans"/>
              <a:cs typeface="Open Sans"/>
            </a:endParaRPr>
          </a:p>
        </p:txBody>
      </p:sp>
    </p:spTree>
    <p:extLst>
      <p:ext uri="{BB962C8B-B14F-4D97-AF65-F5344CB8AC3E}">
        <p14:creationId xmlns:p14="http://schemas.microsoft.com/office/powerpoint/2010/main" val="116415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230" y="492381"/>
            <a:ext cx="10929479" cy="1325033"/>
          </a:xfrm>
        </p:spPr>
        <p:txBody>
          <a:bodyPr anchor="b">
            <a:normAutofit/>
          </a:bodyPr>
          <a:lstStyle/>
          <a:p>
            <a:r>
              <a:rPr lang="en-US" b="1" i="0" kern="1200" cap="all" dirty="0">
                <a:latin typeface="Encode Sans Normal Black" charset="0"/>
                <a:ea typeface="Encode Sans Normal Black" charset="0"/>
                <a:cs typeface="Encode Sans Normal Black" charset="0"/>
              </a:rPr>
              <a:t>H-1B Eligible titles</a:t>
            </a:r>
          </a:p>
        </p:txBody>
      </p:sp>
      <p:sp>
        <p:nvSpPr>
          <p:cNvPr id="3" name="TextBox 2"/>
          <p:cNvSpPr txBox="1"/>
          <p:nvPr/>
        </p:nvSpPr>
        <p:spPr>
          <a:xfrm>
            <a:off x="597224" y="2247899"/>
            <a:ext cx="10929485" cy="4196967"/>
          </a:xfrm>
          <a:prstGeom prst="rect">
            <a:avLst/>
          </a:prstGeom>
        </p:spPr>
        <p:txBody>
          <a:bodyPr lIns="91440" tIns="45720" rIns="91440" bIns="45720" rtlCol="0" anchor="t">
            <a:noAutofit/>
          </a:bodyPr>
          <a:lstStyle/>
          <a:p>
            <a:pPr marL="456565" indent="-456565" defTabSz="609585">
              <a:lnSpc>
                <a:spcPct val="90000"/>
              </a:lnSpc>
              <a:spcBef>
                <a:spcPct val="20000"/>
              </a:spcBef>
              <a:spcAft>
                <a:spcPts val="600"/>
              </a:spcAft>
              <a:buFont typeface="Lucida Grande"/>
              <a:buChar char="&gt;"/>
            </a:pPr>
            <a:r>
              <a:rPr lang="en-US" sz="2200" dirty="0">
                <a:solidFill>
                  <a:schemeClr val="tx2"/>
                </a:solidFill>
                <a:latin typeface="Open Sans" charset="0"/>
                <a:ea typeface="Open Sans" charset="0"/>
                <a:cs typeface="Open Sans" charset="0"/>
              </a:rPr>
              <a:t>Postdoctoral Scholars (if currently in the U.S.)</a:t>
            </a:r>
            <a:endParaRPr lang="en-US" dirty="0"/>
          </a:p>
          <a:p>
            <a:pPr marL="913765" lvl="2" indent="-456565" defTabSz="609585">
              <a:lnSpc>
                <a:spcPct val="90000"/>
              </a:lnSpc>
              <a:spcBef>
                <a:spcPct val="20000"/>
              </a:spcBef>
              <a:spcAft>
                <a:spcPts val="600"/>
              </a:spcAft>
              <a:buFont typeface="Lucida Grande"/>
              <a:buChar char="&gt;"/>
            </a:pPr>
            <a:r>
              <a:rPr lang="en-US" sz="2200" dirty="0">
                <a:solidFill>
                  <a:schemeClr val="tx2"/>
                </a:solidFill>
                <a:latin typeface="Open Sans" charset="0"/>
                <a:ea typeface="Open Sans" charset="0"/>
                <a:cs typeface="Open Sans" charset="0"/>
              </a:rPr>
              <a:t>F-1 OPT or J-1 holders must exhaust that eligibility before changing status to H-1B</a:t>
            </a:r>
          </a:p>
          <a:p>
            <a:pPr marL="456565" indent="-456565" defTabSz="609585">
              <a:lnSpc>
                <a:spcPct val="90000"/>
              </a:lnSpc>
              <a:spcBef>
                <a:spcPct val="20000"/>
              </a:spcBef>
              <a:spcAft>
                <a:spcPts val="600"/>
              </a:spcAft>
              <a:buFont typeface="Lucida Grande"/>
              <a:buChar char="&gt;"/>
            </a:pPr>
            <a:r>
              <a:rPr lang="en-US" sz="2200" dirty="0">
                <a:solidFill>
                  <a:schemeClr val="tx2"/>
                </a:solidFill>
                <a:latin typeface="Open Sans" charset="0"/>
                <a:ea typeface="Open Sans" charset="0"/>
                <a:cs typeface="Open Sans" charset="0"/>
              </a:rPr>
              <a:t>Acting Instructors</a:t>
            </a:r>
          </a:p>
          <a:p>
            <a:pPr marL="456565" indent="-456565" defTabSz="609585">
              <a:lnSpc>
                <a:spcPct val="90000"/>
              </a:lnSpc>
              <a:spcBef>
                <a:spcPct val="20000"/>
              </a:spcBef>
              <a:spcAft>
                <a:spcPts val="600"/>
              </a:spcAft>
              <a:buFont typeface="Lucida Grande"/>
              <a:buChar char="&gt;"/>
            </a:pPr>
            <a:r>
              <a:rPr lang="en-US" sz="2200" dirty="0">
                <a:solidFill>
                  <a:schemeClr val="tx2"/>
                </a:solidFill>
                <a:latin typeface="Open Sans" charset="0"/>
                <a:ea typeface="Open Sans" charset="0"/>
                <a:cs typeface="Open Sans" charset="0"/>
              </a:rPr>
              <a:t>Professorial appointments, all tracks</a:t>
            </a:r>
          </a:p>
          <a:p>
            <a:pPr marL="456565" indent="-456565" defTabSz="609585">
              <a:lnSpc>
                <a:spcPct val="90000"/>
              </a:lnSpc>
              <a:spcBef>
                <a:spcPct val="20000"/>
              </a:spcBef>
              <a:spcAft>
                <a:spcPts val="600"/>
              </a:spcAft>
              <a:buFont typeface="Lucida Grande"/>
              <a:buChar char="&gt;"/>
            </a:pPr>
            <a:r>
              <a:rPr lang="en-US" sz="2200" dirty="0">
                <a:solidFill>
                  <a:schemeClr val="tx2"/>
                </a:solidFill>
                <a:latin typeface="Open Sans"/>
                <a:ea typeface="Open Sans"/>
                <a:cs typeface="Open Sans"/>
              </a:rPr>
              <a:t>Residents/Fellows (subject to </a:t>
            </a:r>
            <a:r>
              <a:rPr lang="en-US" sz="2200" dirty="0">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GME Visa Policy</a:t>
            </a:r>
            <a:r>
              <a:rPr lang="en-US" sz="2200" dirty="0">
                <a:solidFill>
                  <a:schemeClr val="tx2"/>
                </a:solidFill>
                <a:latin typeface="Open Sans"/>
                <a:ea typeface="Open Sans"/>
                <a:cs typeface="Open Sans"/>
              </a:rPr>
              <a:t>)</a:t>
            </a:r>
          </a:p>
          <a:p>
            <a:pPr marL="456565" indent="-456565" defTabSz="609585">
              <a:lnSpc>
                <a:spcPct val="90000"/>
              </a:lnSpc>
              <a:spcBef>
                <a:spcPct val="20000"/>
              </a:spcBef>
              <a:spcAft>
                <a:spcPts val="600"/>
              </a:spcAft>
              <a:buFont typeface="Lucida Grande"/>
              <a:buChar char="&gt;"/>
            </a:pPr>
            <a:r>
              <a:rPr lang="en-US" sz="2200" dirty="0">
                <a:solidFill>
                  <a:schemeClr val="tx2"/>
                </a:solidFill>
                <a:latin typeface="Open Sans" charset="0"/>
                <a:ea typeface="Open Sans" charset="0"/>
                <a:cs typeface="Open Sans" charset="0"/>
              </a:rPr>
              <a:t>Fellows – Non-ACGME</a:t>
            </a:r>
          </a:p>
          <a:p>
            <a:pPr marL="456565" indent="-456565" defTabSz="609585">
              <a:lnSpc>
                <a:spcPct val="90000"/>
              </a:lnSpc>
              <a:spcBef>
                <a:spcPct val="20000"/>
              </a:spcBef>
              <a:spcAft>
                <a:spcPts val="600"/>
              </a:spcAft>
              <a:buFont typeface="Lucida Grande"/>
              <a:buChar char="&gt;"/>
            </a:pPr>
            <a:r>
              <a:rPr lang="en-US" sz="2200" dirty="0">
                <a:solidFill>
                  <a:schemeClr val="tx2"/>
                </a:solidFill>
                <a:latin typeface="Open Sans" charset="0"/>
                <a:ea typeface="Open Sans" charset="0"/>
                <a:cs typeface="Open Sans" charset="0"/>
              </a:rPr>
              <a:t>Lecturers Full-Time Temporary</a:t>
            </a:r>
          </a:p>
          <a:p>
            <a:pPr marL="456565" indent="-456565" defTabSz="609585">
              <a:lnSpc>
                <a:spcPct val="90000"/>
              </a:lnSpc>
              <a:spcBef>
                <a:spcPct val="20000"/>
              </a:spcBef>
              <a:spcAft>
                <a:spcPts val="600"/>
              </a:spcAft>
              <a:buFont typeface="Lucida Grande"/>
              <a:buChar char="&gt;"/>
            </a:pPr>
            <a:r>
              <a:rPr lang="en-US" sz="2200" dirty="0">
                <a:solidFill>
                  <a:srgbClr val="0070C0"/>
                </a:solidFill>
                <a:latin typeface="Open Sans"/>
                <a:ea typeface="Open Sans"/>
                <a:cs typeface="Open Sans"/>
                <a:hlinkClick r:id="rId4">
                  <a:extLst>
                    <a:ext uri="{A12FA001-AC4F-418D-AE19-62706E023703}">
                      <ahyp:hlinkClr xmlns:ahyp="http://schemas.microsoft.com/office/drawing/2018/hyperlinkcolor" val="tx"/>
                    </a:ext>
                  </a:extLst>
                </a:hlinkClick>
              </a:rPr>
              <a:t>Permanent, full-time staff titles identified by UWHR</a:t>
            </a:r>
            <a:endParaRPr lang="en-US" sz="2200" dirty="0">
              <a:solidFill>
                <a:srgbClr val="0070C0"/>
              </a:solidFill>
              <a:latin typeface="Open Sans"/>
              <a:ea typeface="Open Sans"/>
              <a:cs typeface="Open Sans"/>
            </a:endParaRPr>
          </a:p>
          <a:p>
            <a:pPr marL="913765" lvl="2" indent="-456565" defTabSz="609585">
              <a:lnSpc>
                <a:spcPct val="90000"/>
              </a:lnSpc>
              <a:spcBef>
                <a:spcPct val="20000"/>
              </a:spcBef>
              <a:spcAft>
                <a:spcPts val="600"/>
              </a:spcAft>
              <a:buFont typeface="Lucida Grande"/>
              <a:buChar char="&gt;"/>
            </a:pPr>
            <a:r>
              <a:rPr lang="en-US" sz="2200" dirty="0">
                <a:solidFill>
                  <a:schemeClr val="tx2"/>
                </a:solidFill>
                <a:latin typeface="Open Sans" charset="0"/>
                <a:ea typeface="Open Sans" charset="0"/>
                <a:cs typeface="Open Sans" charset="0"/>
              </a:rPr>
              <a:t>F-1 OPT must exhaust that eligibility before changing status to H-1B</a:t>
            </a:r>
          </a:p>
          <a:p>
            <a:pPr marL="456565" indent="-456565" defTabSz="609585">
              <a:lnSpc>
                <a:spcPct val="90000"/>
              </a:lnSpc>
              <a:spcBef>
                <a:spcPct val="20000"/>
              </a:spcBef>
              <a:buFont typeface="Lucida Grande"/>
              <a:buChar char="&gt;"/>
            </a:pPr>
            <a:endParaRPr lang="en-US" sz="1400" b="1" dirty="0">
              <a:solidFill>
                <a:schemeClr val="tx2"/>
              </a:solidFill>
              <a:latin typeface="Open Sans" charset="0"/>
              <a:ea typeface="Open Sans" charset="0"/>
              <a:cs typeface="Open Sans" charset="0"/>
            </a:endParaRPr>
          </a:p>
        </p:txBody>
      </p:sp>
    </p:spTree>
    <p:extLst>
      <p:ext uri="{BB962C8B-B14F-4D97-AF65-F5344CB8AC3E}">
        <p14:creationId xmlns:p14="http://schemas.microsoft.com/office/powerpoint/2010/main" val="2602493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7"/>
          <p:cNvSpPr txBox="1">
            <a:spLocks noGrp="1"/>
          </p:cNvSpPr>
          <p:nvPr>
            <p:ph type="title"/>
          </p:nvPr>
        </p:nvSpPr>
        <p:spPr>
          <a:xfrm>
            <a:off x="597230" y="492381"/>
            <a:ext cx="10929479" cy="1325033"/>
          </a:xfrm>
        </p:spPr>
        <p:txBody>
          <a:bodyPr spcFirstLastPara="1" vert="horz" lIns="91425" tIns="45700" rIns="91425" bIns="45700" rtlCol="0" anchor="b" anchorCtr="0">
            <a:normAutofit/>
          </a:bodyPr>
          <a:lstStyle/>
          <a:p>
            <a:pPr>
              <a:spcBef>
                <a:spcPts val="0"/>
              </a:spcBef>
              <a:buClr>
                <a:srgbClr val="FFFF00"/>
              </a:buClr>
            </a:pPr>
            <a:r>
              <a:rPr lang="en-US" cap="none" dirty="0"/>
              <a:t>UNIQUE FEATURES OF H-1B STATUS</a:t>
            </a:r>
          </a:p>
        </p:txBody>
      </p:sp>
      <p:sp>
        <p:nvSpPr>
          <p:cNvPr id="301" name="Google Shape;301;p37"/>
          <p:cNvSpPr txBox="1">
            <a:spLocks noGrp="1"/>
          </p:cNvSpPr>
          <p:nvPr>
            <p:ph type="body" sz="quarter" idx="11"/>
          </p:nvPr>
        </p:nvSpPr>
        <p:spPr>
          <a:xfrm>
            <a:off x="270510" y="2042160"/>
            <a:ext cx="10929485" cy="4472940"/>
          </a:xfrm>
        </p:spPr>
        <p:txBody>
          <a:bodyPr spcFirstLastPara="1" vert="horz" lIns="91425" tIns="45700" rIns="91425" bIns="45700" rtlCol="0" anchorCtr="0">
            <a:noAutofit/>
          </a:bodyPr>
          <a:lstStyle/>
          <a:p>
            <a:pPr marL="686118" indent="-342900" defTabSz="457200">
              <a:lnSpc>
                <a:spcPct val="90000"/>
              </a:lnSpc>
              <a:spcBef>
                <a:spcPts val="962"/>
              </a:spcBef>
              <a:spcAft>
                <a:spcPts val="600"/>
              </a:spcAft>
              <a:buSzPts val="2400"/>
              <a:buFont typeface="Open Sans" panose="020B0606030504020204" pitchFamily="34" charset="0"/>
              <a:buChar char="&gt;"/>
            </a:pPr>
            <a:r>
              <a:rPr lang="en-US" sz="2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Primary purpose is employment</a:t>
            </a:r>
          </a:p>
          <a:p>
            <a:pPr marL="686118" indent="-342900" defTabSz="457200">
              <a:lnSpc>
                <a:spcPct val="90000"/>
              </a:lnSpc>
              <a:spcBef>
                <a:spcPts val="962"/>
              </a:spcBef>
              <a:spcAft>
                <a:spcPts val="600"/>
              </a:spcAft>
              <a:buSzPts val="2400"/>
              <a:buFont typeface="Open Sans" panose="020B0606030504020204" pitchFamily="34" charset="0"/>
              <a:buChar char="&gt;"/>
            </a:pPr>
            <a:r>
              <a:rPr lang="en-US" sz="2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Position must:</a:t>
            </a:r>
          </a:p>
          <a:p>
            <a:pPr marL="914400" lvl="1">
              <a:spcBef>
                <a:spcPts val="0"/>
              </a:spcBef>
              <a:spcAft>
                <a:spcPts val="600"/>
              </a:spcAft>
              <a:buSzPts val="2600"/>
              <a:buFont typeface="Calibri" panose="020F0502020204030204" pitchFamily="34" charset="0"/>
              <a:buChar char="−"/>
            </a:pPr>
            <a:r>
              <a:rPr lang="en-US" sz="1800" b="0" dirty="0">
                <a:solidFill>
                  <a:schemeClr val="dk1"/>
                </a:solidFill>
                <a:latin typeface="Open Sans" panose="020B0606030504020204" pitchFamily="34" charset="0"/>
                <a:ea typeface="Open Sans" panose="020B0606030504020204" pitchFamily="34" charset="0"/>
                <a:cs typeface="Open Sans" panose="020B0606030504020204" pitchFamily="34" charset="0"/>
              </a:rPr>
              <a:t>Require bachelor’s degree or higher in a relevant field</a:t>
            </a:r>
          </a:p>
          <a:p>
            <a:pPr marL="914400" lvl="1">
              <a:spcBef>
                <a:spcPts val="0"/>
              </a:spcBef>
              <a:spcAft>
                <a:spcPts val="600"/>
              </a:spcAft>
              <a:buSzPts val="2600"/>
              <a:buFont typeface="Calibri" panose="020F0502020204030204" pitchFamily="34" charset="0"/>
              <a:buChar char="−"/>
            </a:pPr>
            <a:r>
              <a:rPr lang="en-US" sz="1800" b="0" dirty="0">
                <a:solidFill>
                  <a:schemeClr val="dk1"/>
                </a:solidFill>
                <a:latin typeface="Open Sans" panose="020B0606030504020204" pitchFamily="34" charset="0"/>
                <a:ea typeface="Open Sans" panose="020B0606030504020204" pitchFamily="34" charset="0"/>
                <a:cs typeface="Open Sans" panose="020B0606030504020204" pitchFamily="34" charset="0"/>
              </a:rPr>
              <a:t>Pay salary at or above both “prevailing wage” (paid to similar workers in greater Seattle area, based on Department of Labor data) and “actual wage” (paid to similar workers at UW)</a:t>
            </a:r>
          </a:p>
          <a:p>
            <a:pPr marL="686118" indent="-342900" defTabSz="457200">
              <a:lnSpc>
                <a:spcPct val="90000"/>
              </a:lnSpc>
              <a:spcBef>
                <a:spcPts val="962"/>
              </a:spcBef>
              <a:spcAft>
                <a:spcPts val="600"/>
              </a:spcAft>
              <a:buSzPts val="2400"/>
              <a:buFont typeface="Open Sans" panose="020B0606030504020204" pitchFamily="34" charset="0"/>
              <a:buChar char="&gt;"/>
            </a:pPr>
            <a:r>
              <a:rPr lang="en-US" sz="2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USCIS filing fees of up to $3765*</a:t>
            </a:r>
          </a:p>
          <a:p>
            <a:pPr marL="686118" indent="-342900" defTabSz="457200">
              <a:lnSpc>
                <a:spcPct val="90000"/>
              </a:lnSpc>
              <a:spcBef>
                <a:spcPts val="962"/>
              </a:spcBef>
              <a:spcAft>
                <a:spcPts val="600"/>
              </a:spcAft>
              <a:buSzPts val="2400"/>
              <a:buFont typeface="Open Sans" panose="020B0606030504020204" pitchFamily="34" charset="0"/>
              <a:buChar char="&gt;"/>
            </a:pPr>
            <a:r>
              <a:rPr lang="en-US" sz="2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USCIS processing times without “premium processing” can take 3-12 months</a:t>
            </a:r>
          </a:p>
          <a:p>
            <a:pPr marL="686118" indent="-342900" defTabSz="457200">
              <a:lnSpc>
                <a:spcPct val="90000"/>
              </a:lnSpc>
              <a:spcBef>
                <a:spcPts val="962"/>
              </a:spcBef>
              <a:spcAft>
                <a:spcPts val="600"/>
              </a:spcAft>
              <a:buSzPts val="2400"/>
              <a:buFont typeface="Open Sans" panose="020B0606030504020204" pitchFamily="34" charset="0"/>
              <a:buChar char="&gt;"/>
            </a:pPr>
            <a:r>
              <a:rPr lang="en-US" sz="2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H-4 spouse may seek employment authorization in limited circumstances</a:t>
            </a:r>
          </a:p>
          <a:p>
            <a:pPr marL="274320" indent="-109220">
              <a:lnSpc>
                <a:spcPct val="90000"/>
              </a:lnSpc>
              <a:spcBef>
                <a:spcPts val="0"/>
              </a:spcBef>
              <a:spcAft>
                <a:spcPts val="600"/>
              </a:spcAft>
              <a:buSzPts val="2600"/>
              <a:buNone/>
            </a:pPr>
            <a:endParaRPr lang="en-US" sz="1800" dirty="0"/>
          </a:p>
          <a:p>
            <a:pPr marL="274320" indent="-109220">
              <a:lnSpc>
                <a:spcPct val="90000"/>
              </a:lnSpc>
              <a:spcBef>
                <a:spcPts val="1040"/>
              </a:spcBef>
              <a:spcAft>
                <a:spcPts val="0"/>
              </a:spcAft>
              <a:buSzPts val="2600"/>
              <a:buNone/>
            </a:pPr>
            <a:endParaRPr lang="en-US" sz="1800" dirty="0"/>
          </a:p>
        </p:txBody>
      </p:sp>
    </p:spTree>
    <p:extLst>
      <p:ext uri="{BB962C8B-B14F-4D97-AF65-F5344CB8AC3E}">
        <p14:creationId xmlns:p14="http://schemas.microsoft.com/office/powerpoint/2010/main" val="130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EC96-24A7-4C0D-F59E-696D0E2DABD5}"/>
              </a:ext>
            </a:extLst>
          </p:cNvPr>
          <p:cNvSpPr>
            <a:spLocks noGrp="1"/>
          </p:cNvSpPr>
          <p:nvPr>
            <p:ph type="title"/>
          </p:nvPr>
        </p:nvSpPr>
        <p:spPr>
          <a:xfrm>
            <a:off x="597230" y="492381"/>
            <a:ext cx="10929479" cy="1325033"/>
          </a:xfrm>
        </p:spPr>
        <p:txBody>
          <a:bodyPr anchor="b">
            <a:normAutofit/>
          </a:bodyPr>
          <a:lstStyle/>
          <a:p>
            <a:r>
              <a:rPr lang="en-US" dirty="0"/>
              <a:t>WHAT ABOUT THE NEW H-1B FEE?</a:t>
            </a:r>
          </a:p>
        </p:txBody>
      </p:sp>
      <p:sp>
        <p:nvSpPr>
          <p:cNvPr id="3" name="Content Placeholder 2">
            <a:extLst>
              <a:ext uri="{FF2B5EF4-FFF2-40B4-BE49-F238E27FC236}">
                <a16:creationId xmlns:a16="http://schemas.microsoft.com/office/drawing/2014/main" id="{91758254-E01E-2DBB-2739-1A3CC0A63A00}"/>
              </a:ext>
            </a:extLst>
          </p:cNvPr>
          <p:cNvSpPr>
            <a:spLocks noGrp="1"/>
          </p:cNvSpPr>
          <p:nvPr>
            <p:ph type="body" sz="quarter" idx="11"/>
          </p:nvPr>
        </p:nvSpPr>
        <p:spPr>
          <a:xfrm>
            <a:off x="631258" y="2247900"/>
            <a:ext cx="9830904" cy="3002348"/>
          </a:xfrm>
        </p:spPr>
        <p:txBody>
          <a:bodyPr lIns="91440" tIns="45720" rIns="91440" bIns="45720" anchor="t">
            <a:normAutofit lnSpcReduction="10000"/>
          </a:bodyPr>
          <a:lstStyle/>
          <a:p>
            <a:pPr marL="456565" indent="-456565">
              <a:lnSpc>
                <a:spcPct val="90000"/>
              </a:lnSpc>
            </a:pPr>
            <a:r>
              <a:rPr lang="en-US" sz="2400" b="0" dirty="0">
                <a:solidFill>
                  <a:schemeClr val="tx1"/>
                </a:solidFill>
              </a:rPr>
              <a:t>The president recently announced a new $100,000 fee on all new H-1Bs</a:t>
            </a:r>
            <a:br>
              <a:rPr lang="en-US" sz="2400" b="0" dirty="0">
                <a:solidFill>
                  <a:schemeClr val="tx1"/>
                </a:solidFill>
              </a:rPr>
            </a:br>
            <a:endParaRPr lang="en-US" sz="2400" b="0" dirty="0">
              <a:solidFill>
                <a:schemeClr val="tx1"/>
              </a:solidFill>
            </a:endParaRPr>
          </a:p>
          <a:p>
            <a:pPr marL="456565" indent="-456565">
              <a:lnSpc>
                <a:spcPct val="90000"/>
              </a:lnSpc>
            </a:pPr>
            <a:r>
              <a:rPr lang="en-US" sz="2400" b="0" dirty="0">
                <a:solidFill>
                  <a:schemeClr val="tx1"/>
                </a:solidFill>
                <a:latin typeface="Open Sans"/>
                <a:ea typeface="Open Sans"/>
                <a:cs typeface="Open Sans"/>
              </a:rPr>
              <a:t>Applies to new H-1Bs coming from outside the U.S.</a:t>
            </a:r>
            <a:br>
              <a:rPr lang="en-US" sz="2400" b="0" dirty="0"/>
            </a:br>
            <a:endParaRPr lang="en-US" sz="2400" b="0" dirty="0">
              <a:solidFill>
                <a:schemeClr val="tx1"/>
              </a:solidFill>
            </a:endParaRPr>
          </a:p>
          <a:p>
            <a:pPr marL="456565" indent="-456565">
              <a:lnSpc>
                <a:spcPct val="90000"/>
              </a:lnSpc>
            </a:pPr>
            <a:r>
              <a:rPr lang="en-US" sz="2400" b="0" dirty="0">
                <a:solidFill>
                  <a:schemeClr val="tx1"/>
                </a:solidFill>
                <a:latin typeface="Open Sans"/>
                <a:ea typeface="Open Sans"/>
                <a:cs typeface="Open Sans"/>
              </a:rPr>
              <a:t>ISO is working on strategies for affected cases</a:t>
            </a:r>
            <a:endParaRPr lang="en-US" sz="2400" b="0" dirty="0">
              <a:solidFill>
                <a:schemeClr val="tx1"/>
              </a:solidFill>
            </a:endParaRPr>
          </a:p>
          <a:p>
            <a:pPr marL="456565" indent="-456565">
              <a:lnSpc>
                <a:spcPct val="90000"/>
              </a:lnSpc>
            </a:pPr>
            <a:endParaRPr lang="en-US" sz="2400" b="0" dirty="0">
              <a:solidFill>
                <a:schemeClr val="tx1"/>
              </a:solidFill>
              <a:latin typeface="Open Sans"/>
              <a:ea typeface="Open Sans"/>
              <a:cs typeface="Open Sans"/>
            </a:endParaRPr>
          </a:p>
          <a:p>
            <a:pPr marL="456565" indent="-456565">
              <a:lnSpc>
                <a:spcPct val="90000"/>
              </a:lnSpc>
            </a:pPr>
            <a:r>
              <a:rPr lang="en-US" sz="2400" b="0" dirty="0">
                <a:solidFill>
                  <a:schemeClr val="tx1"/>
                </a:solidFill>
                <a:latin typeface="Open Sans"/>
                <a:ea typeface="Open Sans"/>
                <a:cs typeface="Open Sans"/>
              </a:rPr>
              <a:t>See </a:t>
            </a:r>
            <a:r>
              <a:rPr lang="en-US" sz="2400" b="0" dirty="0">
                <a:solidFill>
                  <a:srgbClr val="0070C0"/>
                </a:solidFill>
                <a:latin typeface="Open Sans"/>
                <a:ea typeface="Open Sans"/>
                <a:cs typeface="Open Sans"/>
                <a:hlinkClick r:id="rId2">
                  <a:extLst>
                    <a:ext uri="{A12FA001-AC4F-418D-AE19-62706E023703}">
                      <ahyp:hlinkClr xmlns:ahyp="http://schemas.microsoft.com/office/drawing/2018/hyperlinkcolor" val="tx"/>
                    </a:ext>
                  </a:extLst>
                </a:hlinkClick>
              </a:rPr>
              <a:t>New H-1B Visa Fee Updates</a:t>
            </a:r>
            <a:r>
              <a:rPr lang="en-US" sz="2400" b="0" dirty="0">
                <a:solidFill>
                  <a:schemeClr val="tx1"/>
                </a:solidFill>
                <a:latin typeface="Open Sans"/>
                <a:ea typeface="Open Sans"/>
                <a:cs typeface="Open Sans"/>
              </a:rPr>
              <a:t> for more information</a:t>
            </a:r>
          </a:p>
        </p:txBody>
      </p:sp>
    </p:spTree>
    <p:extLst>
      <p:ext uri="{BB962C8B-B14F-4D97-AF65-F5344CB8AC3E}">
        <p14:creationId xmlns:p14="http://schemas.microsoft.com/office/powerpoint/2010/main" val="145919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230" y="492381"/>
            <a:ext cx="10929479" cy="1325033"/>
          </a:xfrm>
        </p:spPr>
        <p:txBody>
          <a:bodyPr anchor="b">
            <a:normAutofit/>
          </a:bodyPr>
          <a:lstStyle/>
          <a:p>
            <a:r>
              <a:rPr lang="en-US" cap="all" dirty="0"/>
              <a:t>Limitations of H-1B Status</a:t>
            </a:r>
          </a:p>
        </p:txBody>
      </p:sp>
      <p:sp>
        <p:nvSpPr>
          <p:cNvPr id="3" name="Text Placeholder 2"/>
          <p:cNvSpPr>
            <a:spLocks noGrp="1"/>
          </p:cNvSpPr>
          <p:nvPr>
            <p:ph type="body" sz="quarter" idx="11"/>
          </p:nvPr>
        </p:nvSpPr>
        <p:spPr>
          <a:xfrm>
            <a:off x="541539" y="2216370"/>
            <a:ext cx="10929485" cy="3002348"/>
          </a:xfrm>
        </p:spPr>
        <p:txBody>
          <a:bodyPr lIns="91440" tIns="45720" rIns="91440" bIns="45720" anchor="t">
            <a:noAutofit/>
          </a:bodyPr>
          <a:lstStyle/>
          <a:p>
            <a:pPr marL="457200" indent="-457200">
              <a:spcBef>
                <a:spcPts val="0"/>
              </a:spcBef>
              <a:spcAft>
                <a:spcPts val="600"/>
              </a:spcAft>
              <a:buSzPct val="95000"/>
            </a:pPr>
            <a:r>
              <a:rPr lang="en-US" sz="2400" b="0" dirty="0"/>
              <a:t>Employer-, title- &amp; location-specific </a:t>
            </a:r>
            <a:endParaRPr lang="en-US" dirty="0"/>
          </a:p>
          <a:p>
            <a:pPr marL="457200" indent="-457200">
              <a:spcBef>
                <a:spcPts val="0"/>
              </a:spcBef>
              <a:spcAft>
                <a:spcPts val="600"/>
              </a:spcAft>
              <a:buSzPct val="95000"/>
            </a:pPr>
            <a:r>
              <a:rPr lang="en-US" sz="2400" b="0" dirty="0"/>
              <a:t>No reductions in FTE or salary</a:t>
            </a:r>
          </a:p>
          <a:p>
            <a:pPr marL="457200" indent="-457200">
              <a:spcBef>
                <a:spcPts val="0"/>
              </a:spcBef>
              <a:spcAft>
                <a:spcPts val="600"/>
              </a:spcAft>
              <a:buSzPct val="95000"/>
            </a:pPr>
            <a:r>
              <a:rPr lang="en-US" sz="2400" b="0" dirty="0"/>
              <a:t>No outside employment permitted </a:t>
            </a:r>
          </a:p>
          <a:p>
            <a:pPr marL="457200" indent="-457200">
              <a:spcBef>
                <a:spcPts val="0"/>
              </a:spcBef>
              <a:spcAft>
                <a:spcPts val="600"/>
              </a:spcAft>
              <a:buSzPct val="95000"/>
            </a:pPr>
            <a:r>
              <a:rPr lang="en-US" sz="2400" b="0" dirty="0"/>
              <a:t>Early termination requires that the sponsoring unit pay the “reasonable costs of return transportation”</a:t>
            </a:r>
          </a:p>
          <a:p>
            <a:pPr marL="457200" indent="-457200">
              <a:spcBef>
                <a:spcPts val="0"/>
              </a:spcBef>
              <a:spcAft>
                <a:spcPts val="600"/>
              </a:spcAft>
              <a:buSzPts val="2000"/>
            </a:pPr>
            <a:r>
              <a:rPr lang="en-US" sz="2400" b="0" dirty="0"/>
              <a:t>Period of stay: up to 3 years, renewable for total of 6 years (with some exceptions)</a:t>
            </a:r>
          </a:p>
          <a:p>
            <a:pPr marL="274320" indent="-236220">
              <a:lnSpc>
                <a:spcPct val="90000"/>
              </a:lnSpc>
              <a:spcBef>
                <a:spcPts val="1040"/>
              </a:spcBef>
              <a:buSzPts val="2000"/>
            </a:pPr>
            <a:endParaRPr lang="en-US" sz="2400" b="0" dirty="0"/>
          </a:p>
          <a:p>
            <a:pPr marL="456565" indent="-456565">
              <a:lnSpc>
                <a:spcPct val="90000"/>
              </a:lnSpc>
            </a:pPr>
            <a:endParaRPr lang="en-US" sz="2400" b="0" dirty="0"/>
          </a:p>
        </p:txBody>
      </p:sp>
    </p:spTree>
    <p:extLst>
      <p:ext uri="{BB962C8B-B14F-4D97-AF65-F5344CB8AC3E}">
        <p14:creationId xmlns:p14="http://schemas.microsoft.com/office/powerpoint/2010/main" val="319077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14"/>
          <p:cNvSpPr txBox="1">
            <a:spLocks noGrp="1"/>
          </p:cNvSpPr>
          <p:nvPr>
            <p:ph type="title"/>
          </p:nvPr>
        </p:nvSpPr>
        <p:spPr>
          <a:xfrm>
            <a:off x="541113" y="717439"/>
            <a:ext cx="10929479" cy="1325033"/>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dirty="0">
                <a:solidFill>
                  <a:schemeClr val="tx1"/>
                </a:solidFill>
                <a:latin typeface="Encode Sans Normal Black" panose="02000000000000000000" pitchFamily="2" charset="0"/>
                <a:ea typeface="Allerta"/>
                <a:cs typeface="Allerta"/>
                <a:sym typeface="Allerta"/>
              </a:rPr>
              <a:t>TODAY’S TOPICS</a:t>
            </a:r>
          </a:p>
        </p:txBody>
      </p:sp>
      <p:sp>
        <p:nvSpPr>
          <p:cNvPr id="142" name="Google Shape;142;p14"/>
          <p:cNvSpPr txBox="1">
            <a:spLocks noGrp="1"/>
          </p:cNvSpPr>
          <p:nvPr>
            <p:ph type="body" sz="quarter" idx="11"/>
          </p:nvPr>
        </p:nvSpPr>
        <p:spPr>
          <a:xfrm>
            <a:off x="631257" y="2176287"/>
            <a:ext cx="10929485" cy="4323147"/>
          </a:xfrm>
          <a:prstGeom prst="rect">
            <a:avLst/>
          </a:prstGeom>
        </p:spPr>
        <p:txBody>
          <a:bodyPr spcFirstLastPara="1" vert="horz" wrap="square" lIns="91425" tIns="45700" rIns="91425" bIns="45700" rtlCol="0" anchor="t" anchorCtr="0">
            <a:noAutofit/>
          </a:bodyPr>
          <a:lstStyle/>
          <a:p>
            <a:pPr>
              <a:spcBef>
                <a:spcPts val="0"/>
              </a:spcBef>
              <a:spcAft>
                <a:spcPts val="0"/>
              </a:spcAft>
              <a:buSzPct val="95000"/>
              <a:buFont typeface="Open Sans" panose="020B0606030504020204" pitchFamily="34" charset="0"/>
              <a:buChar char="&gt;"/>
            </a:pPr>
            <a:r>
              <a:rPr lang="en-US" sz="2400" dirty="0"/>
              <a:t>Introduction to UW Visas</a:t>
            </a:r>
            <a:endParaRPr sz="2400" dirty="0"/>
          </a:p>
          <a:p>
            <a:pPr>
              <a:spcBef>
                <a:spcPts val="560"/>
              </a:spcBef>
              <a:spcAft>
                <a:spcPts val="0"/>
              </a:spcAft>
              <a:buSzPct val="95000"/>
              <a:buFont typeface="Open Sans" panose="020B0606030504020204" pitchFamily="34" charset="0"/>
              <a:buChar char="&gt;"/>
            </a:pPr>
            <a:r>
              <a:rPr lang="en-US" sz="2400" dirty="0"/>
              <a:t>J-1 Exchange Visitors</a:t>
            </a:r>
          </a:p>
          <a:p>
            <a:pPr>
              <a:spcBef>
                <a:spcPts val="560"/>
              </a:spcBef>
              <a:spcAft>
                <a:spcPts val="0"/>
              </a:spcAft>
              <a:buSzPct val="95000"/>
              <a:buFont typeface="Open Sans" panose="020B0606030504020204" pitchFamily="34" charset="0"/>
              <a:buChar char="&gt;"/>
            </a:pPr>
            <a:r>
              <a:rPr lang="en-US" sz="2400" dirty="0"/>
              <a:t>H-1B Temporary Workers</a:t>
            </a:r>
            <a:endParaRPr sz="2400" dirty="0"/>
          </a:p>
          <a:p>
            <a:pPr>
              <a:spcBef>
                <a:spcPts val="560"/>
              </a:spcBef>
              <a:spcAft>
                <a:spcPts val="0"/>
              </a:spcAft>
              <a:buSzPct val="95000"/>
              <a:buFont typeface="Open Sans" panose="020B0606030504020204" pitchFamily="34" charset="0"/>
              <a:buChar char="&gt;"/>
            </a:pPr>
            <a:r>
              <a:rPr lang="en-US" sz="2400" dirty="0"/>
              <a:t>TN Canadian &amp; Mexican Professionals</a:t>
            </a:r>
          </a:p>
          <a:p>
            <a:pPr>
              <a:spcBef>
                <a:spcPts val="560"/>
              </a:spcBef>
              <a:spcAft>
                <a:spcPts val="0"/>
              </a:spcAft>
              <a:buSzPct val="95000"/>
              <a:buFont typeface="Open Sans" panose="020B0606030504020204" pitchFamily="34" charset="0"/>
              <a:buChar char="&gt;"/>
            </a:pPr>
            <a:r>
              <a:rPr lang="en-US" sz="2400" dirty="0"/>
              <a:t>E-3 Australian Professionals</a:t>
            </a:r>
            <a:endParaRPr sz="2400" dirty="0"/>
          </a:p>
          <a:p>
            <a:pPr>
              <a:spcBef>
                <a:spcPts val="560"/>
              </a:spcBef>
              <a:spcAft>
                <a:spcPts val="0"/>
              </a:spcAft>
              <a:buSzPct val="95000"/>
              <a:buFont typeface="Open Sans" panose="020B0606030504020204" pitchFamily="34" charset="0"/>
              <a:buChar char="&gt;"/>
            </a:pPr>
            <a:r>
              <a:rPr lang="en-US" sz="2400" dirty="0"/>
              <a:t>F-1 &amp; J-1 Student Trainees</a:t>
            </a:r>
            <a:endParaRPr sz="2400" dirty="0"/>
          </a:p>
          <a:p>
            <a:pPr>
              <a:spcBef>
                <a:spcPts val="560"/>
              </a:spcBef>
              <a:spcAft>
                <a:spcPts val="0"/>
              </a:spcAft>
              <a:buSzPct val="95000"/>
              <a:buFont typeface="Open Sans" panose="020B0606030504020204" pitchFamily="34" charset="0"/>
              <a:buChar char="&gt;"/>
            </a:pPr>
            <a:r>
              <a:rPr lang="en-US" sz="2400" dirty="0"/>
              <a:t>EADs &amp; LPRs	</a:t>
            </a:r>
          </a:p>
          <a:p>
            <a:pPr>
              <a:spcBef>
                <a:spcPts val="560"/>
              </a:spcBef>
              <a:spcAft>
                <a:spcPts val="0"/>
              </a:spcAft>
              <a:buSzPct val="95000"/>
              <a:buFont typeface="Open Sans" panose="020B0606030504020204" pitchFamily="34" charset="0"/>
              <a:buChar char="&gt;"/>
            </a:pPr>
            <a:r>
              <a:rPr lang="en-US" sz="2400" dirty="0"/>
              <a:t>Resources &amp; Q&amp;A</a:t>
            </a:r>
            <a:endParaRPr sz="2400" dirty="0"/>
          </a:p>
        </p:txBody>
      </p:sp>
    </p:spTree>
    <p:extLst>
      <p:ext uri="{BB962C8B-B14F-4D97-AF65-F5344CB8AC3E}">
        <p14:creationId xmlns:p14="http://schemas.microsoft.com/office/powerpoint/2010/main" val="3567744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143F6-3B2A-A6B1-60F7-AC9B6F089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58FFD-70B6-89E6-092C-62858A110FC8}"/>
              </a:ext>
            </a:extLst>
          </p:cNvPr>
          <p:cNvSpPr>
            <a:spLocks noGrp="1"/>
          </p:cNvSpPr>
          <p:nvPr>
            <p:ph type="title"/>
          </p:nvPr>
        </p:nvSpPr>
        <p:spPr>
          <a:xfrm>
            <a:off x="613834" y="859992"/>
            <a:ext cx="3172976" cy="2702193"/>
          </a:xfrm>
        </p:spPr>
        <p:txBody>
          <a:bodyPr/>
          <a:lstStyle/>
          <a:p>
            <a:r>
              <a:rPr lang="en-US" dirty="0"/>
              <a:t>Q &amp; A</a:t>
            </a:r>
          </a:p>
        </p:txBody>
      </p:sp>
      <p:sp>
        <p:nvSpPr>
          <p:cNvPr id="3" name="TextBox 2">
            <a:extLst>
              <a:ext uri="{FF2B5EF4-FFF2-40B4-BE49-F238E27FC236}">
                <a16:creationId xmlns:a16="http://schemas.microsoft.com/office/drawing/2014/main" id="{D5DCA0B1-1E3F-F89F-E7B3-F2A53CD2F72E}"/>
              </a:ext>
            </a:extLst>
          </p:cNvPr>
          <p:cNvSpPr txBox="1"/>
          <p:nvPr/>
        </p:nvSpPr>
        <p:spPr>
          <a:xfrm>
            <a:off x="4635611" y="1311965"/>
            <a:ext cx="6863963" cy="3416320"/>
          </a:xfrm>
          <a:prstGeom prst="rect">
            <a:avLst/>
          </a:prstGeom>
          <a:noFill/>
        </p:spPr>
        <p:txBody>
          <a:bodyPr wrap="square" rtlCol="0">
            <a:spAutoFit/>
          </a:bodyPr>
          <a:lstStyle/>
          <a:p>
            <a:pPr marL="228600" indent="-228600"/>
            <a:r>
              <a:rPr lang="en-US" b="1" dirty="0"/>
              <a:t>Q: Do we need to report when an H-1B visa holder's pay goes up?</a:t>
            </a:r>
            <a:endParaRPr lang="en-US" dirty="0"/>
          </a:p>
          <a:p>
            <a:pPr marL="228600" indent="-228600"/>
            <a:r>
              <a:rPr lang="en-US" dirty="0"/>
              <a:t>A: No, that change does not require reporting.</a:t>
            </a:r>
          </a:p>
          <a:p>
            <a:pPr marL="228600" indent="-228600"/>
            <a:br>
              <a:rPr lang="en-US" dirty="0"/>
            </a:br>
            <a:endParaRPr lang="en-US" dirty="0"/>
          </a:p>
          <a:p>
            <a:pPr marL="228600" indent="-228600"/>
            <a:r>
              <a:rPr lang="en-US" b="1" dirty="0"/>
              <a:t>Q: If an H-1B scholar goes through a title change (for example, promotion), does that need to be reported to ISO? If so, what sort of changes need to be done to their visa?</a:t>
            </a:r>
            <a:endParaRPr lang="en-US" dirty="0"/>
          </a:p>
          <a:p>
            <a:pPr marL="228600" indent="-228600"/>
            <a:r>
              <a:rPr lang="en-US" dirty="0"/>
              <a:t>A: In general a title change (including a promotion) requires a new H visa request to ISO and a new H-1B petition to USCIS. One benefit with filing this petition is that we can extend the H-1B based on the end date of the new appointment. </a:t>
            </a:r>
            <a:br>
              <a:rPr lang="en-US" dirty="0"/>
            </a:br>
            <a:endParaRPr lang="en-US" dirty="0"/>
          </a:p>
        </p:txBody>
      </p:sp>
    </p:spTree>
    <p:extLst>
      <p:ext uri="{BB962C8B-B14F-4D97-AF65-F5344CB8AC3E}">
        <p14:creationId xmlns:p14="http://schemas.microsoft.com/office/powerpoint/2010/main" val="2500028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1"/>
          <p:cNvSpPr txBox="1">
            <a:spLocks noGrp="1"/>
          </p:cNvSpPr>
          <p:nvPr>
            <p:ph type="title"/>
          </p:nvPr>
        </p:nvSpPr>
        <p:spPr>
          <a:xfrm>
            <a:off x="647700" y="1406530"/>
            <a:ext cx="10719425" cy="2702193"/>
          </a:xfrm>
          <a:prstGeom prst="rect">
            <a:avLst/>
          </a:prstGeom>
          <a:noFill/>
          <a:ln>
            <a:noFill/>
          </a:ln>
        </p:spPr>
        <p:txBody>
          <a:bodyPr spcFirstLastPara="1" vert="horz" wrap="square" lIns="91425" tIns="45700" rIns="91425" bIns="45700" rtlCol="0" anchor="ctr" anchorCtr="0">
            <a:noAutofit/>
          </a:bodyPr>
          <a:lstStyle/>
          <a:p>
            <a:pPr>
              <a:lnSpc>
                <a:spcPct val="114000"/>
              </a:lnSpc>
              <a:spcBef>
                <a:spcPts val="0"/>
              </a:spcBef>
              <a:buClr>
                <a:srgbClr val="05436A"/>
              </a:buClr>
            </a:pPr>
            <a:r>
              <a:rPr lang="en-US" dirty="0">
                <a:latin typeface="Encode Sans Normal Black" panose="02000000000000000000" pitchFamily="2" charset="0"/>
                <a:sym typeface="Allerta"/>
              </a:rPr>
              <a:t>TN CANADIAN &amp; MEXICAN PROFESSIONALS</a:t>
            </a:r>
          </a:p>
        </p:txBody>
      </p:sp>
    </p:spTree>
    <p:extLst>
      <p:ext uri="{BB962C8B-B14F-4D97-AF65-F5344CB8AC3E}">
        <p14:creationId xmlns:p14="http://schemas.microsoft.com/office/powerpoint/2010/main" val="391662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4"/>
          <p:cNvSpPr txBox="1">
            <a:spLocks noGrp="1"/>
          </p:cNvSpPr>
          <p:nvPr>
            <p:ph type="title"/>
          </p:nvPr>
        </p:nvSpPr>
        <p:spPr>
          <a:xfrm>
            <a:off x="597230" y="492381"/>
            <a:ext cx="10929479" cy="1325033"/>
          </a:xfrm>
        </p:spPr>
        <p:txBody>
          <a:bodyPr spcFirstLastPara="1" vert="horz" lIns="91425" tIns="45700" rIns="91425" bIns="45700" rtlCol="0" anchor="b" anchorCtr="0">
            <a:normAutofit/>
          </a:bodyPr>
          <a:lstStyle/>
          <a:p>
            <a:pPr>
              <a:buClr>
                <a:srgbClr val="FFFF00"/>
              </a:buClr>
            </a:pPr>
            <a:r>
              <a:rPr lang="en-US" b="1" i="0" kern="1200" cap="none" dirty="0">
                <a:latin typeface="Encode Sans Normal Black" charset="0"/>
                <a:ea typeface="Encode Sans Normal Black" charset="0"/>
                <a:cs typeface="Encode Sans Normal Black" charset="0"/>
              </a:rPr>
              <a:t>WHAT IS A TN?</a:t>
            </a:r>
          </a:p>
        </p:txBody>
      </p:sp>
      <p:sp>
        <p:nvSpPr>
          <p:cNvPr id="280" name="Google Shape;280;p34"/>
          <p:cNvSpPr/>
          <p:nvPr/>
        </p:nvSpPr>
        <p:spPr>
          <a:xfrm>
            <a:off x="576397" y="2247900"/>
            <a:ext cx="10929485" cy="3002348"/>
          </a:xfrm>
          <a:prstGeom prst="rect">
            <a:avLst/>
          </a:prstGeom>
        </p:spPr>
        <p:txBody>
          <a:bodyPr spcFirstLastPara="1" lIns="91425" tIns="45700" rIns="91425" bIns="45700" anchor="t" anchorCtr="0">
            <a:normAutofit lnSpcReduction="10000"/>
          </a:bodyPr>
          <a:lstStyle/>
          <a:p>
            <a:pPr marL="800100" indent="-342900" defTabSz="609585">
              <a:lnSpc>
                <a:spcPct val="110000"/>
              </a:lnSpc>
              <a:spcBef>
                <a:spcPts val="1400"/>
              </a:spcBef>
              <a:buFont typeface="Lucida Grande"/>
              <a:buChar char="&gt;"/>
            </a:pPr>
            <a:r>
              <a:rPr lang="en-US" sz="2400" dirty="0">
                <a:latin typeface="Open Sans"/>
                <a:ea typeface="Open Sans"/>
                <a:cs typeface="Open Sans"/>
              </a:rPr>
              <a:t>A Canadian or Mexican national entering as a professional under the U.S./Mexico/Canada Agreement (formerly NAFTA).</a:t>
            </a:r>
            <a:endParaRPr lang="en-US" dirty="0">
              <a:latin typeface="Open Sans"/>
              <a:ea typeface="Open Sans"/>
              <a:cs typeface="Open Sans"/>
            </a:endParaRPr>
          </a:p>
          <a:p>
            <a:pPr marL="800100" indent="-342900" defTabSz="609585">
              <a:lnSpc>
                <a:spcPct val="110000"/>
              </a:lnSpc>
              <a:spcBef>
                <a:spcPts val="1400"/>
              </a:spcBef>
              <a:buFont typeface="Lucida Grande"/>
              <a:buChar char="&gt;"/>
            </a:pPr>
            <a:r>
              <a:rPr lang="en-US" sz="2400" dirty="0">
                <a:latin typeface="Open Sans"/>
                <a:ea typeface="Open Sans"/>
                <a:cs typeface="Open Sans"/>
              </a:rPr>
              <a:t>Can be processed directly at the border (for Canadians) or the U.S. consulate (for Mexicans) OR filed with USCIS. </a:t>
            </a:r>
          </a:p>
          <a:p>
            <a:pPr marL="800100" indent="-342900" defTabSz="609585">
              <a:lnSpc>
                <a:spcPct val="110000"/>
              </a:lnSpc>
              <a:spcBef>
                <a:spcPts val="1400"/>
              </a:spcBef>
              <a:buFont typeface="Lucida Grande"/>
              <a:buChar char="&gt;"/>
            </a:pPr>
            <a:r>
              <a:rPr lang="en-US" sz="2400" dirty="0">
                <a:latin typeface="Open Sans"/>
                <a:ea typeface="Open Sans"/>
                <a:cs typeface="Open Sans"/>
              </a:rPr>
              <a:t>Filing with USCIS requires a visa request to ISO, but processing at the border or consulate does not.</a:t>
            </a:r>
          </a:p>
        </p:txBody>
      </p:sp>
      <p:sp>
        <p:nvSpPr>
          <p:cNvPr id="2" name="TextBox 1">
            <a:hlinkClick r:id="rId3"/>
          </p:cNvPr>
          <p:cNvSpPr txBox="1"/>
          <p:nvPr/>
        </p:nvSpPr>
        <p:spPr>
          <a:xfrm>
            <a:off x="647700" y="5523947"/>
            <a:ext cx="10912883" cy="548228"/>
          </a:xfrm>
          <a:prstGeom prst="rect">
            <a:avLst/>
          </a:prstGeom>
        </p:spPr>
        <p:txBody>
          <a:bodyPr lIns="91440" tIns="45720" rIns="91440" bIns="45720" rtlCol="0" anchor="t">
            <a:normAutofit/>
          </a:bodyPr>
          <a:lstStyle/>
          <a:p>
            <a:pPr defTabSz="609585">
              <a:lnSpc>
                <a:spcPct val="90000"/>
              </a:lnSpc>
              <a:spcBef>
                <a:spcPct val="20000"/>
              </a:spcBef>
            </a:pPr>
            <a:r>
              <a:rPr lang="en-US" sz="2400" b="1" i="0" kern="1200" baseline="0" dirty="0">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More information on TN professional workers</a:t>
            </a:r>
            <a:endParaRPr lang="en-US" sz="2400" b="1" i="0" kern="1200" baseline="0" dirty="0">
              <a:solidFill>
                <a:srgbClr val="0070C0"/>
              </a:solidFill>
              <a:latin typeface="Open Sans"/>
              <a:ea typeface="Open Sans"/>
              <a:cs typeface="Open Sans"/>
            </a:endParaRPr>
          </a:p>
        </p:txBody>
      </p:sp>
    </p:spTree>
    <p:extLst>
      <p:ext uri="{BB962C8B-B14F-4D97-AF65-F5344CB8AC3E}">
        <p14:creationId xmlns:p14="http://schemas.microsoft.com/office/powerpoint/2010/main" val="1245705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230" y="492381"/>
            <a:ext cx="10929479" cy="1325033"/>
          </a:xfrm>
        </p:spPr>
        <p:txBody>
          <a:bodyPr anchor="b">
            <a:normAutofit/>
          </a:bodyPr>
          <a:lstStyle/>
          <a:p>
            <a:r>
              <a:rPr lang="en-US" b="1" i="0" kern="1200" cap="all" dirty="0">
                <a:latin typeface="Encode Sans Normal Black" charset="0"/>
                <a:ea typeface="Encode Sans Normal Black" charset="0"/>
                <a:cs typeface="Encode Sans Normal Black" charset="0"/>
              </a:rPr>
              <a:t>TN Eligible Titles</a:t>
            </a:r>
          </a:p>
        </p:txBody>
      </p:sp>
      <p:sp>
        <p:nvSpPr>
          <p:cNvPr id="3" name="TextBox 2"/>
          <p:cNvSpPr txBox="1"/>
          <p:nvPr/>
        </p:nvSpPr>
        <p:spPr>
          <a:xfrm>
            <a:off x="562560" y="2160167"/>
            <a:ext cx="10929485" cy="4205452"/>
          </a:xfrm>
          <a:prstGeom prst="rect">
            <a:avLst/>
          </a:prstGeom>
        </p:spPr>
        <p:txBody>
          <a:bodyPr lIns="91440" tIns="45720" rIns="91440" bIns="45720" rtlCol="0" anchor="t">
            <a:noAutofit/>
          </a:bodyPr>
          <a:lstStyle/>
          <a:p>
            <a:pPr marL="456565" indent="-456565" defTabSz="609585">
              <a:lnSpc>
                <a:spcPct val="90000"/>
              </a:lnSpc>
              <a:spcBef>
                <a:spcPct val="20000"/>
              </a:spcBef>
              <a:buFont typeface="Lucida Grande"/>
              <a:buChar char="&gt;"/>
            </a:pPr>
            <a:r>
              <a:rPr lang="en-US" sz="2400" dirty="0">
                <a:latin typeface="Open Sans" charset="0"/>
                <a:ea typeface="Open Sans" charset="0"/>
                <a:cs typeface="Open Sans" charset="0"/>
              </a:rPr>
              <a:t>No “dual intent” (not compatible with permanent residence, so not appropriate for professorial appointments)</a:t>
            </a:r>
            <a:br>
              <a:rPr lang="en-US" sz="2400" dirty="0">
                <a:latin typeface="Open Sans" charset="0"/>
                <a:ea typeface="Open Sans" charset="0"/>
                <a:cs typeface="Open Sans" charset="0"/>
              </a:rPr>
            </a:br>
            <a:endParaRPr lang="en-US" sz="2400" dirty="0">
              <a:latin typeface="Open Sans" charset="0"/>
              <a:ea typeface="Open Sans" charset="0"/>
              <a:cs typeface="Open Sans" charset="0"/>
            </a:endParaRPr>
          </a:p>
          <a:p>
            <a:pPr marL="456565" indent="-456565" defTabSz="609585">
              <a:lnSpc>
                <a:spcPct val="90000"/>
              </a:lnSpc>
              <a:spcBef>
                <a:spcPct val="20000"/>
              </a:spcBef>
              <a:buFont typeface="Lucida Grande"/>
              <a:buChar char="&gt;"/>
            </a:pPr>
            <a:r>
              <a:rPr lang="en-US" sz="2400" dirty="0">
                <a:latin typeface="Open Sans" charset="0"/>
                <a:ea typeface="Open Sans" charset="0"/>
                <a:cs typeface="Open Sans" charset="0"/>
              </a:rPr>
              <a:t>Best for temporary appointments:</a:t>
            </a:r>
          </a:p>
          <a:p>
            <a:pPr marL="914400" lvl="1" indent="-380365" defTabSz="609585">
              <a:lnSpc>
                <a:spcPct val="90000"/>
              </a:lnSpc>
              <a:spcBef>
                <a:spcPts val="600"/>
              </a:spcBef>
              <a:buSzPts val="2600"/>
              <a:buFont typeface="Calibri" panose="020F0502020204030204" pitchFamily="34" charset="0"/>
              <a:buChar char="−"/>
            </a:pPr>
            <a:r>
              <a:rPr lang="en-US" sz="1900" dirty="0">
                <a:solidFill>
                  <a:schemeClr val="dk1"/>
                </a:solidFill>
                <a:latin typeface="Open Sans" panose="020B0606030504020204" pitchFamily="34" charset="0"/>
                <a:ea typeface="Open Sans" panose="020B0606030504020204" pitchFamily="34" charset="0"/>
                <a:cs typeface="Open Sans" panose="020B0606030504020204" pitchFamily="34" charset="0"/>
              </a:rPr>
              <a:t>Postdoctoral Scholar</a:t>
            </a:r>
          </a:p>
          <a:p>
            <a:pPr marL="914400" lvl="1" indent="-380365" defTabSz="609585">
              <a:lnSpc>
                <a:spcPct val="90000"/>
              </a:lnSpc>
              <a:spcBef>
                <a:spcPts val="600"/>
              </a:spcBef>
              <a:buSzPts val="2600"/>
              <a:buFont typeface="Calibri" panose="020F0502020204030204" pitchFamily="34" charset="0"/>
              <a:buChar char="−"/>
            </a:pPr>
            <a:r>
              <a:rPr lang="en-US" sz="1900" dirty="0">
                <a:solidFill>
                  <a:schemeClr val="dk1"/>
                </a:solidFill>
                <a:latin typeface="Open Sans" panose="020B0606030504020204" pitchFamily="34" charset="0"/>
                <a:ea typeface="Open Sans" panose="020B0606030504020204" pitchFamily="34" charset="0"/>
                <a:cs typeface="Open Sans" panose="020B0606030504020204" pitchFamily="34" charset="0"/>
              </a:rPr>
              <a:t>Acting Instructor</a:t>
            </a:r>
          </a:p>
          <a:p>
            <a:pPr marL="914400" lvl="1" indent="-380365" defTabSz="609585">
              <a:lnSpc>
                <a:spcPct val="90000"/>
              </a:lnSpc>
              <a:spcBef>
                <a:spcPts val="600"/>
              </a:spcBef>
              <a:buSzPts val="2600"/>
              <a:buFont typeface="Calibri" panose="020F0502020204030204" pitchFamily="34" charset="0"/>
              <a:buChar char="−"/>
            </a:pPr>
            <a:r>
              <a:rPr lang="en-US" sz="1900" dirty="0">
                <a:solidFill>
                  <a:schemeClr val="dk1"/>
                </a:solidFill>
                <a:latin typeface="Open Sans" panose="020B0606030504020204" pitchFamily="34" charset="0"/>
                <a:ea typeface="Open Sans" panose="020B0606030504020204" pitchFamily="34" charset="0"/>
                <a:cs typeface="Open Sans" panose="020B0606030504020204" pitchFamily="34" charset="0"/>
              </a:rPr>
              <a:t>Lecturer Full-Time Temporary</a:t>
            </a:r>
          </a:p>
          <a:p>
            <a:pPr marL="914400" lvl="1" indent="-380365" defTabSz="609585">
              <a:lnSpc>
                <a:spcPct val="90000"/>
              </a:lnSpc>
              <a:spcBef>
                <a:spcPts val="600"/>
              </a:spcBef>
              <a:buSzPts val="2600"/>
              <a:buFont typeface="Calibri" panose="020F0502020204030204" pitchFamily="34" charset="0"/>
              <a:buChar char="−"/>
            </a:pPr>
            <a:r>
              <a:rPr lang="en-US" sz="1900" dirty="0">
                <a:solidFill>
                  <a:schemeClr val="dk1"/>
                </a:solidFill>
                <a:latin typeface="Open Sans" panose="020B0606030504020204" pitchFamily="34" charset="0"/>
                <a:ea typeface="Open Sans" panose="020B0606030504020204" pitchFamily="34" charset="0"/>
                <a:cs typeface="Open Sans" panose="020B0606030504020204" pitchFamily="34" charset="0"/>
              </a:rPr>
              <a:t>Acting Assistant Professor</a:t>
            </a:r>
            <a:br>
              <a:rPr lang="en-US" sz="1900" dirty="0">
                <a:solidFill>
                  <a:schemeClr val="dk1"/>
                </a:solidFill>
                <a:latin typeface="Open Sans" panose="020B0606030504020204" pitchFamily="34" charset="0"/>
                <a:ea typeface="Open Sans" panose="020B0606030504020204" pitchFamily="34" charset="0"/>
                <a:cs typeface="Open Sans" panose="020B0606030504020204" pitchFamily="34" charset="0"/>
              </a:rPr>
            </a:br>
            <a:endParaRPr lang="en-US" sz="19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6565" indent="-456565" defTabSz="609585">
              <a:lnSpc>
                <a:spcPct val="90000"/>
              </a:lnSpc>
              <a:spcBef>
                <a:spcPct val="20000"/>
              </a:spcBef>
              <a:buFont typeface="Lucida Grande"/>
              <a:buChar char="&gt;"/>
            </a:pPr>
            <a:r>
              <a:rPr lang="en-US" sz="2400" dirty="0">
                <a:latin typeface="Open Sans"/>
                <a:ea typeface="Open Sans"/>
                <a:cs typeface="Open Sans"/>
              </a:rPr>
              <a:t>Also used for many </a:t>
            </a:r>
            <a:r>
              <a:rPr lang="en-US" sz="2400" dirty="0">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staff titles</a:t>
            </a:r>
            <a:endParaRPr lang="en-US" sz="2400" dirty="0">
              <a:solidFill>
                <a:srgbClr val="0070C0"/>
              </a:solidFill>
              <a:latin typeface="Open Sans"/>
              <a:ea typeface="Open Sans"/>
              <a:cs typeface="Open Sans"/>
            </a:endParaRPr>
          </a:p>
          <a:p>
            <a:pPr marL="456565" indent="-456565" defTabSz="609585">
              <a:lnSpc>
                <a:spcPct val="90000"/>
              </a:lnSpc>
              <a:spcBef>
                <a:spcPct val="20000"/>
              </a:spcBef>
              <a:buFont typeface="Lucida Grande"/>
              <a:buChar char="&gt;"/>
            </a:pPr>
            <a:r>
              <a:rPr lang="en-US" sz="2400" dirty="0">
                <a:latin typeface="Open Sans" charset="0"/>
                <a:ea typeface="Open Sans" charset="0"/>
                <a:cs typeface="Open Sans" charset="0"/>
              </a:rPr>
              <a:t>Doesn’t allow physician patient care</a:t>
            </a:r>
          </a:p>
          <a:p>
            <a:pPr marL="456565" indent="-456565" defTabSz="609585">
              <a:lnSpc>
                <a:spcPct val="90000"/>
              </a:lnSpc>
              <a:spcBef>
                <a:spcPct val="20000"/>
              </a:spcBef>
              <a:buFont typeface="Lucida Grande"/>
              <a:buChar char="&gt;"/>
            </a:pPr>
            <a:endParaRPr lang="en-US" sz="2000" b="1" dirty="0">
              <a:solidFill>
                <a:schemeClr val="tx2"/>
              </a:solidFill>
              <a:latin typeface="Open Sans" charset="0"/>
              <a:ea typeface="Open Sans" charset="0"/>
              <a:cs typeface="Open Sans" charset="0"/>
            </a:endParaRPr>
          </a:p>
          <a:p>
            <a:pPr marL="456565" indent="-456565" defTabSz="609585">
              <a:lnSpc>
                <a:spcPct val="90000"/>
              </a:lnSpc>
              <a:spcBef>
                <a:spcPct val="20000"/>
              </a:spcBef>
              <a:buFont typeface="Lucida Grande"/>
              <a:buChar char="&gt;"/>
            </a:pPr>
            <a:endParaRPr lang="en-US" sz="2000" b="1" dirty="0">
              <a:solidFill>
                <a:schemeClr val="tx2"/>
              </a:solidFill>
              <a:latin typeface="Open Sans" charset="0"/>
              <a:ea typeface="Open Sans" charset="0"/>
              <a:cs typeface="Open Sans" charset="0"/>
            </a:endParaRPr>
          </a:p>
        </p:txBody>
      </p:sp>
    </p:spTree>
    <p:extLst>
      <p:ext uri="{BB962C8B-B14F-4D97-AF65-F5344CB8AC3E}">
        <p14:creationId xmlns:p14="http://schemas.microsoft.com/office/powerpoint/2010/main" val="3493219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Google Shape;329;p42"/>
          <p:cNvSpPr txBox="1">
            <a:spLocks noGrp="1"/>
          </p:cNvSpPr>
          <p:nvPr>
            <p:ph type="title"/>
          </p:nvPr>
        </p:nvSpPr>
        <p:spPr>
          <a:xfrm>
            <a:off x="597230" y="492381"/>
            <a:ext cx="10929479" cy="1325033"/>
          </a:xfrm>
        </p:spPr>
        <p:txBody>
          <a:bodyPr spcFirstLastPara="1" vert="horz" lIns="91425" tIns="45700" rIns="91425" bIns="45700" rtlCol="0" anchor="b" anchorCtr="0">
            <a:normAutofit/>
          </a:bodyPr>
          <a:lstStyle/>
          <a:p>
            <a:pPr>
              <a:spcBef>
                <a:spcPts val="0"/>
              </a:spcBef>
              <a:buClr>
                <a:srgbClr val="FFFF00"/>
              </a:buClr>
            </a:pPr>
            <a:r>
              <a:rPr lang="en-US" cap="none" dirty="0"/>
              <a:t>UNIQUE FEATURES OF TN STATUS</a:t>
            </a:r>
          </a:p>
        </p:txBody>
      </p:sp>
      <p:sp>
        <p:nvSpPr>
          <p:cNvPr id="328" name="Google Shape;328;p42"/>
          <p:cNvSpPr txBox="1">
            <a:spLocks noGrp="1"/>
          </p:cNvSpPr>
          <p:nvPr>
            <p:ph type="body" sz="quarter" idx="11"/>
          </p:nvPr>
        </p:nvSpPr>
        <p:spPr>
          <a:xfrm>
            <a:off x="597230" y="2137210"/>
            <a:ext cx="10929485" cy="4137465"/>
          </a:xfrm>
        </p:spPr>
        <p:txBody>
          <a:bodyPr spcFirstLastPara="1" vert="horz" lIns="91425" tIns="45700" rIns="91425" bIns="45700" rtlCol="0" anchor="t" anchorCtr="0">
            <a:noAutofit/>
          </a:bodyPr>
          <a:lstStyle/>
          <a:p>
            <a:pPr marL="456565" indent="-456565">
              <a:lnSpc>
                <a:spcPct val="90000"/>
              </a:lnSpc>
              <a:spcBef>
                <a:spcPts val="600"/>
              </a:spcBef>
              <a:spcAft>
                <a:spcPts val="600"/>
              </a:spcAft>
              <a:buSzPct val="95000"/>
              <a:buFont typeface="Open Sans" panose="020B0606030504020204" pitchFamily="34" charset="0"/>
              <a:buChar char="&gt;"/>
            </a:pPr>
            <a:r>
              <a:rPr lang="en-US" sz="2400" b="0" dirty="0">
                <a:solidFill>
                  <a:schemeClr val="tx1"/>
                </a:solidFill>
              </a:rPr>
              <a:t>TN status is employer- and job-specific</a:t>
            </a:r>
            <a:endParaRPr lang="en-US"/>
          </a:p>
          <a:p>
            <a:pPr marL="456565" indent="-456565">
              <a:lnSpc>
                <a:spcPct val="90000"/>
              </a:lnSpc>
              <a:spcBef>
                <a:spcPts val="600"/>
              </a:spcBef>
              <a:spcAft>
                <a:spcPts val="600"/>
              </a:spcAft>
              <a:buSzPct val="95000"/>
              <a:buFont typeface="Open Sans" panose="020B0606030504020204" pitchFamily="34" charset="0"/>
              <a:buChar char="&gt;"/>
            </a:pPr>
            <a:r>
              <a:rPr lang="en-US" sz="2400" b="0" dirty="0">
                <a:solidFill>
                  <a:schemeClr val="tx1"/>
                </a:solidFill>
              </a:rPr>
              <a:t>Does not require a prevailing wage determination or Labor Condition Application </a:t>
            </a:r>
          </a:p>
          <a:p>
            <a:pPr marL="456565" indent="-456565">
              <a:lnSpc>
                <a:spcPct val="90000"/>
              </a:lnSpc>
              <a:spcBef>
                <a:spcPts val="600"/>
              </a:spcBef>
              <a:spcAft>
                <a:spcPts val="600"/>
              </a:spcAft>
              <a:buSzPct val="95000"/>
              <a:buFont typeface="Open Sans" panose="020B0606030504020204" pitchFamily="34" charset="0"/>
              <a:buChar char="&gt;"/>
            </a:pPr>
            <a:r>
              <a:rPr lang="en-US" sz="2400" b="0" dirty="0">
                <a:solidFill>
                  <a:schemeClr val="tx1"/>
                </a:solidFill>
              </a:rPr>
              <a:t>Does not require a petition to USCIS or USCIS filing fees</a:t>
            </a:r>
            <a:br>
              <a:rPr lang="en-US" sz="2400" b="0" dirty="0">
                <a:solidFill>
                  <a:schemeClr val="tx1"/>
                </a:solidFill>
              </a:rPr>
            </a:br>
            <a:r>
              <a:rPr lang="en-US" sz="2400" b="0" dirty="0">
                <a:solidFill>
                  <a:schemeClr val="tx1"/>
                </a:solidFill>
              </a:rPr>
              <a:t>(except in-country changes of status or extensions)</a:t>
            </a:r>
          </a:p>
          <a:p>
            <a:pPr marL="456565" indent="-456565">
              <a:lnSpc>
                <a:spcPct val="90000"/>
              </a:lnSpc>
              <a:spcBef>
                <a:spcPts val="600"/>
              </a:spcBef>
              <a:spcAft>
                <a:spcPts val="600"/>
              </a:spcAft>
              <a:buSzPct val="95000"/>
              <a:buFont typeface="Open Sans" panose="020B0606030504020204" pitchFamily="34" charset="0"/>
              <a:buChar char="&gt;"/>
            </a:pPr>
            <a:r>
              <a:rPr lang="en-US" sz="2400" b="0" dirty="0">
                <a:solidFill>
                  <a:schemeClr val="tx1"/>
                </a:solidFill>
                <a:latin typeface="Open Sans"/>
                <a:ea typeface="Open Sans"/>
                <a:cs typeface="Open Sans"/>
              </a:rPr>
              <a:t>Position must be a </a:t>
            </a:r>
            <a:r>
              <a:rPr lang="en-US" sz="2400" b="0" dirty="0">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USMCA Occupation</a:t>
            </a:r>
            <a:endParaRPr lang="en-US" sz="2400" b="0" dirty="0">
              <a:solidFill>
                <a:srgbClr val="0070C0"/>
              </a:solidFill>
              <a:latin typeface="Open Sans"/>
              <a:ea typeface="Open Sans"/>
              <a:cs typeface="Open Sans"/>
            </a:endParaRPr>
          </a:p>
          <a:p>
            <a:pPr marL="456565" indent="-456565">
              <a:lnSpc>
                <a:spcPct val="90000"/>
              </a:lnSpc>
              <a:spcBef>
                <a:spcPts val="600"/>
              </a:spcBef>
              <a:spcAft>
                <a:spcPts val="600"/>
              </a:spcAft>
              <a:buSzPct val="95000"/>
              <a:buFont typeface="Open Sans" panose="020B0606030504020204" pitchFamily="34" charset="0"/>
              <a:buChar char="&gt;"/>
            </a:pPr>
            <a:r>
              <a:rPr lang="en-US" sz="2400" b="0" dirty="0">
                <a:solidFill>
                  <a:schemeClr val="tx1"/>
                </a:solidFill>
              </a:rPr>
              <a:t>Period of stay: Up to 3 years, renewable indefinitely</a:t>
            </a:r>
          </a:p>
          <a:p>
            <a:pPr marL="456565" indent="-456565">
              <a:lnSpc>
                <a:spcPct val="90000"/>
              </a:lnSpc>
              <a:spcBef>
                <a:spcPts val="600"/>
              </a:spcBef>
              <a:spcAft>
                <a:spcPts val="600"/>
              </a:spcAft>
              <a:buSzPct val="95000"/>
              <a:buFont typeface="Open Sans" panose="020B0606030504020204" pitchFamily="34" charset="0"/>
              <a:buChar char="&gt;"/>
            </a:pPr>
            <a:r>
              <a:rPr lang="en-US" sz="2400" b="0" dirty="0">
                <a:solidFill>
                  <a:schemeClr val="tx1"/>
                </a:solidFill>
              </a:rPr>
              <a:t>TD spouse not eligible for work authorization</a:t>
            </a:r>
          </a:p>
        </p:txBody>
      </p:sp>
    </p:spTree>
    <p:extLst>
      <p:ext uri="{BB962C8B-B14F-4D97-AF65-F5344CB8AC3E}">
        <p14:creationId xmlns:p14="http://schemas.microsoft.com/office/powerpoint/2010/main" val="4179400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2" name="Title 1"/>
          <p:cNvSpPr>
            <a:spLocks noGrp="1"/>
          </p:cNvSpPr>
          <p:nvPr>
            <p:ph type="title"/>
          </p:nvPr>
        </p:nvSpPr>
        <p:spPr>
          <a:xfrm>
            <a:off x="647700" y="1490613"/>
            <a:ext cx="10719425" cy="2702193"/>
          </a:xfrm>
        </p:spPr>
        <p:txBody>
          <a:bodyPr/>
          <a:lstStyle/>
          <a:p>
            <a:pPr marL="274320" indent="-274320">
              <a:spcBef>
                <a:spcPts val="0"/>
              </a:spcBef>
              <a:spcAft>
                <a:spcPts val="0"/>
              </a:spcAft>
            </a:pPr>
            <a:r>
              <a:rPr lang="en-US" dirty="0">
                <a:latin typeface="Encode Sans Normal Black" panose="02000000000000000000" pitchFamily="2" charset="0"/>
                <a:sym typeface="Allerta"/>
              </a:rPr>
              <a:t>E-3 Australian Professionals</a:t>
            </a:r>
            <a:br>
              <a:rPr lang="en-US" dirty="0">
                <a:solidFill>
                  <a:schemeClr val="dk2"/>
                </a:solidFill>
                <a:latin typeface="Galdeano"/>
                <a:ea typeface="Galdeano"/>
                <a:cs typeface="Galdeano"/>
                <a:sym typeface="Galdeano"/>
              </a:rPr>
            </a:br>
            <a:endParaRPr lang="en-US" dirty="0"/>
          </a:p>
        </p:txBody>
      </p:sp>
    </p:spTree>
    <p:extLst>
      <p:ext uri="{BB962C8B-B14F-4D97-AF65-F5344CB8AC3E}">
        <p14:creationId xmlns:p14="http://schemas.microsoft.com/office/powerpoint/2010/main" val="126200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4"/>
          <p:cNvSpPr txBox="1">
            <a:spLocks noGrp="1"/>
          </p:cNvSpPr>
          <p:nvPr>
            <p:ph type="title"/>
          </p:nvPr>
        </p:nvSpPr>
        <p:spPr>
          <a:xfrm>
            <a:off x="597230" y="492381"/>
            <a:ext cx="10929479" cy="1325033"/>
          </a:xfrm>
        </p:spPr>
        <p:txBody>
          <a:bodyPr spcFirstLastPara="1" vert="horz" lIns="91425" tIns="45700" rIns="91425" bIns="45700" rtlCol="0" anchor="b" anchorCtr="0">
            <a:normAutofit/>
          </a:bodyPr>
          <a:lstStyle/>
          <a:p>
            <a:pPr>
              <a:buClr>
                <a:srgbClr val="FFFF00"/>
              </a:buClr>
            </a:pPr>
            <a:r>
              <a:rPr lang="en-US" b="1" i="0" kern="1200" cap="none" dirty="0">
                <a:latin typeface="Encode Sans Normal Black" charset="0"/>
                <a:ea typeface="Encode Sans Normal Black" charset="0"/>
                <a:cs typeface="Encode Sans Normal Black" charset="0"/>
              </a:rPr>
              <a:t>WHAT IS AN E-3?</a:t>
            </a:r>
          </a:p>
        </p:txBody>
      </p:sp>
      <p:sp>
        <p:nvSpPr>
          <p:cNvPr id="280" name="Google Shape;280;p34"/>
          <p:cNvSpPr/>
          <p:nvPr/>
        </p:nvSpPr>
        <p:spPr>
          <a:xfrm>
            <a:off x="592993" y="2197137"/>
            <a:ext cx="9770207" cy="2154146"/>
          </a:xfrm>
          <a:prstGeom prst="rect">
            <a:avLst/>
          </a:prstGeom>
        </p:spPr>
        <p:txBody>
          <a:bodyPr spcFirstLastPara="1" lIns="91425" tIns="45700" rIns="91425" bIns="45700" anchorCtr="0">
            <a:noAutofit/>
          </a:bodyPr>
          <a:lstStyle/>
          <a:p>
            <a:pPr defTabSz="609585">
              <a:lnSpc>
                <a:spcPct val="90000"/>
              </a:lnSpc>
              <a:spcBef>
                <a:spcPct val="20000"/>
              </a:spcBef>
            </a:pPr>
            <a:r>
              <a:rPr lang="en-US" sz="2400" dirty="0">
                <a:solidFill>
                  <a:schemeClr val="tx2"/>
                </a:solidFill>
                <a:latin typeface="Open Sans" charset="0"/>
                <a:ea typeface="Open Sans" charset="0"/>
                <a:cs typeface="Open Sans" charset="0"/>
              </a:rPr>
              <a:t>An “Australian Treaty Worker” requiring a post-secondary degree. </a:t>
            </a:r>
          </a:p>
          <a:p>
            <a:pPr defTabSz="609585">
              <a:lnSpc>
                <a:spcPct val="90000"/>
              </a:lnSpc>
              <a:spcBef>
                <a:spcPct val="20000"/>
              </a:spcBef>
            </a:pPr>
            <a:endParaRPr lang="en-US" sz="2400" dirty="0">
              <a:solidFill>
                <a:schemeClr val="tx2"/>
              </a:solidFill>
              <a:latin typeface="Open Sans" charset="0"/>
              <a:ea typeface="Open Sans" charset="0"/>
              <a:cs typeface="Open Sans" charset="0"/>
            </a:endParaRPr>
          </a:p>
          <a:p>
            <a:pPr defTabSz="609585">
              <a:lnSpc>
                <a:spcPct val="90000"/>
              </a:lnSpc>
              <a:spcBef>
                <a:spcPct val="20000"/>
              </a:spcBef>
            </a:pPr>
            <a:r>
              <a:rPr lang="en-US" sz="2400" dirty="0">
                <a:solidFill>
                  <a:schemeClr val="tx2"/>
                </a:solidFill>
                <a:latin typeface="Open Sans" charset="0"/>
                <a:ea typeface="Open Sans" charset="0"/>
                <a:cs typeface="Open Sans" charset="0"/>
              </a:rPr>
              <a:t>A lot like H-1Bs: Must be sponsored by a specific employer, and terms and conditions of employment must be reported to the DOL and (sometimes) USCIS</a:t>
            </a:r>
          </a:p>
        </p:txBody>
      </p:sp>
      <p:sp>
        <p:nvSpPr>
          <p:cNvPr id="5" name="TextBox 4"/>
          <p:cNvSpPr txBox="1"/>
          <p:nvPr/>
        </p:nvSpPr>
        <p:spPr>
          <a:xfrm>
            <a:off x="592993" y="4766473"/>
            <a:ext cx="10912883" cy="548228"/>
          </a:xfrm>
          <a:prstGeom prst="rect">
            <a:avLst/>
          </a:prstGeom>
        </p:spPr>
        <p:txBody>
          <a:bodyPr lIns="91440" tIns="45720" rIns="91440" bIns="45720" rtlCol="0" anchor="t">
            <a:normAutofit/>
          </a:bodyPr>
          <a:lstStyle/>
          <a:p>
            <a:pPr defTabSz="609585">
              <a:lnSpc>
                <a:spcPct val="90000"/>
              </a:lnSpc>
              <a:spcBef>
                <a:spcPct val="20000"/>
              </a:spcBef>
            </a:pPr>
            <a:r>
              <a:rPr lang="en-US" sz="2400" b="1" i="0" kern="1200" baseline="0" dirty="0">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More information on E-3 treaty workers</a:t>
            </a:r>
            <a:endParaRPr lang="en-US" sz="2400" b="1" i="0" kern="1200" baseline="0" dirty="0">
              <a:solidFill>
                <a:srgbClr val="0070C0"/>
              </a:solidFill>
              <a:latin typeface="Open Sans"/>
              <a:ea typeface="Open Sans"/>
              <a:cs typeface="Open Sans"/>
            </a:endParaRPr>
          </a:p>
        </p:txBody>
      </p:sp>
    </p:spTree>
    <p:extLst>
      <p:ext uri="{BB962C8B-B14F-4D97-AF65-F5344CB8AC3E}">
        <p14:creationId xmlns:p14="http://schemas.microsoft.com/office/powerpoint/2010/main" val="4216427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230" y="492381"/>
            <a:ext cx="10929479" cy="1325033"/>
          </a:xfrm>
        </p:spPr>
        <p:txBody>
          <a:bodyPr anchor="b">
            <a:normAutofit/>
          </a:bodyPr>
          <a:lstStyle/>
          <a:p>
            <a:r>
              <a:rPr lang="en-US" cap="none" dirty="0"/>
              <a:t>E-3 ELIGIBLE TITLES</a:t>
            </a:r>
          </a:p>
        </p:txBody>
      </p:sp>
      <p:sp>
        <p:nvSpPr>
          <p:cNvPr id="3" name="Text Placeholder 2"/>
          <p:cNvSpPr>
            <a:spLocks noGrp="1"/>
          </p:cNvSpPr>
          <p:nvPr>
            <p:ph type="body" sz="quarter" idx="11"/>
          </p:nvPr>
        </p:nvSpPr>
        <p:spPr>
          <a:xfrm>
            <a:off x="647700" y="2247900"/>
            <a:ext cx="10929485" cy="3900652"/>
          </a:xfrm>
        </p:spPr>
        <p:txBody>
          <a:bodyPr lIns="91440" tIns="45720" rIns="91440" bIns="45720" anchor="t">
            <a:noAutofit/>
          </a:bodyPr>
          <a:lstStyle/>
          <a:p>
            <a:pPr marL="456565" indent="-456565">
              <a:lnSpc>
                <a:spcPct val="90000"/>
              </a:lnSpc>
              <a:spcBef>
                <a:spcPts val="0"/>
              </a:spcBef>
              <a:spcAft>
                <a:spcPts val="600"/>
              </a:spcAft>
              <a:buFont typeface="Open Sans" panose="020B0606030504020204" pitchFamily="34" charset="0"/>
              <a:buChar char="&gt;"/>
            </a:pPr>
            <a:r>
              <a:rPr lang="en-US" sz="2400" b="0" dirty="0">
                <a:solidFill>
                  <a:schemeClr val="tx1"/>
                </a:solidFill>
              </a:rPr>
              <a:t>No “dual intent” (not compatible with permanent residence, so not appropriate for professorial appointments)</a:t>
            </a:r>
            <a:br>
              <a:rPr lang="en-US" sz="2400" b="0" dirty="0">
                <a:solidFill>
                  <a:schemeClr val="tx1"/>
                </a:solidFill>
              </a:rPr>
            </a:br>
            <a:endParaRPr lang="en-US" sz="2400" b="0" dirty="0">
              <a:solidFill>
                <a:schemeClr val="tx1"/>
              </a:solidFill>
            </a:endParaRPr>
          </a:p>
          <a:p>
            <a:pPr marL="456565" indent="-456565">
              <a:lnSpc>
                <a:spcPct val="90000"/>
              </a:lnSpc>
              <a:spcBef>
                <a:spcPts val="0"/>
              </a:spcBef>
              <a:spcAft>
                <a:spcPts val="600"/>
              </a:spcAft>
              <a:buFont typeface="Open Sans" panose="020B0606030504020204" pitchFamily="34" charset="0"/>
              <a:buChar char="&gt;"/>
            </a:pPr>
            <a:r>
              <a:rPr lang="en-US" sz="2400" b="0" dirty="0">
                <a:solidFill>
                  <a:schemeClr val="tx1"/>
                </a:solidFill>
              </a:rPr>
              <a:t>Best for temporary appointments:</a:t>
            </a:r>
          </a:p>
          <a:p>
            <a:pPr marL="989965" lvl="1" indent="-380365">
              <a:lnSpc>
                <a:spcPct val="90000"/>
              </a:lnSpc>
              <a:spcBef>
                <a:spcPts val="0"/>
              </a:spcBef>
              <a:spcAft>
                <a:spcPts val="600"/>
              </a:spcAft>
              <a:buFont typeface="Open Sans" panose="020B0606030504020204" pitchFamily="34" charset="0"/>
              <a:buChar char="−"/>
            </a:pPr>
            <a:r>
              <a:rPr lang="en-US" sz="2000" b="0" dirty="0">
                <a:solidFill>
                  <a:schemeClr val="tx1"/>
                </a:solidFill>
              </a:rPr>
              <a:t>Postdoctoral Scholar</a:t>
            </a:r>
          </a:p>
          <a:p>
            <a:pPr marL="989965" lvl="1" indent="-380365">
              <a:lnSpc>
                <a:spcPct val="90000"/>
              </a:lnSpc>
              <a:spcBef>
                <a:spcPts val="0"/>
              </a:spcBef>
              <a:spcAft>
                <a:spcPts val="600"/>
              </a:spcAft>
              <a:buFont typeface="Open Sans" panose="020B0606030504020204" pitchFamily="34" charset="0"/>
              <a:buChar char="−"/>
            </a:pPr>
            <a:r>
              <a:rPr lang="en-US" sz="2000" b="0" dirty="0">
                <a:solidFill>
                  <a:schemeClr val="tx1"/>
                </a:solidFill>
              </a:rPr>
              <a:t>Acting Instructor</a:t>
            </a:r>
          </a:p>
          <a:p>
            <a:pPr marL="989965" lvl="1" indent="-380365">
              <a:lnSpc>
                <a:spcPct val="90000"/>
              </a:lnSpc>
              <a:spcBef>
                <a:spcPts val="0"/>
              </a:spcBef>
              <a:spcAft>
                <a:spcPts val="600"/>
              </a:spcAft>
              <a:buFont typeface="Open Sans" panose="020B0606030504020204" pitchFamily="34" charset="0"/>
              <a:buChar char="−"/>
            </a:pPr>
            <a:r>
              <a:rPr lang="en-US" sz="2000" b="0" dirty="0">
                <a:solidFill>
                  <a:schemeClr val="tx1"/>
                </a:solidFill>
              </a:rPr>
              <a:t>Lecturer Full-Time Temporary</a:t>
            </a:r>
          </a:p>
          <a:p>
            <a:pPr marL="989965" lvl="1" indent="-380365">
              <a:lnSpc>
                <a:spcPct val="90000"/>
              </a:lnSpc>
              <a:spcBef>
                <a:spcPts val="0"/>
              </a:spcBef>
              <a:spcAft>
                <a:spcPts val="600"/>
              </a:spcAft>
              <a:buFont typeface="Open Sans" panose="020B0606030504020204" pitchFamily="34" charset="0"/>
              <a:buChar char="−"/>
            </a:pPr>
            <a:r>
              <a:rPr lang="en-US" sz="2000" b="0" dirty="0">
                <a:solidFill>
                  <a:schemeClr val="tx1"/>
                </a:solidFill>
              </a:rPr>
              <a:t>Acting Assistant Professor</a:t>
            </a:r>
            <a:br>
              <a:rPr lang="en-US" sz="2000" b="0" dirty="0">
                <a:solidFill>
                  <a:schemeClr val="tx1"/>
                </a:solidFill>
              </a:rPr>
            </a:br>
            <a:endParaRPr lang="en-US" sz="2000" b="0">
              <a:solidFill>
                <a:srgbClr val="0070C0"/>
              </a:solidFill>
            </a:endParaRPr>
          </a:p>
          <a:p>
            <a:pPr marL="456565" indent="-456565">
              <a:lnSpc>
                <a:spcPct val="90000"/>
              </a:lnSpc>
              <a:spcBef>
                <a:spcPts val="0"/>
              </a:spcBef>
              <a:spcAft>
                <a:spcPts val="600"/>
              </a:spcAft>
              <a:buFont typeface="Open Sans" panose="020B0606030504020204" pitchFamily="34" charset="0"/>
              <a:buChar char="&gt;"/>
            </a:pPr>
            <a:r>
              <a:rPr lang="en-US" sz="2400" b="0" dirty="0">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Permanent, full-time staff titles identified by UWHR</a:t>
            </a:r>
            <a:endParaRPr lang="en-US" sz="2400" b="0" dirty="0">
              <a:solidFill>
                <a:srgbClr val="0070C0"/>
              </a:solidFill>
              <a:latin typeface="Open Sans"/>
              <a:ea typeface="Open Sans"/>
              <a:cs typeface="Open Sans"/>
            </a:endParaRPr>
          </a:p>
        </p:txBody>
      </p:sp>
    </p:spTree>
    <p:extLst>
      <p:ext uri="{BB962C8B-B14F-4D97-AF65-F5344CB8AC3E}">
        <p14:creationId xmlns:p14="http://schemas.microsoft.com/office/powerpoint/2010/main" val="33199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p40"/>
          <p:cNvSpPr txBox="1">
            <a:spLocks noGrp="1"/>
          </p:cNvSpPr>
          <p:nvPr>
            <p:ph type="title"/>
          </p:nvPr>
        </p:nvSpPr>
        <p:spPr>
          <a:xfrm>
            <a:off x="597230" y="492381"/>
            <a:ext cx="10929479" cy="1325033"/>
          </a:xfrm>
        </p:spPr>
        <p:txBody>
          <a:bodyPr spcFirstLastPara="1" vert="horz" lIns="91425" tIns="45700" rIns="91425" bIns="45700" rtlCol="0" anchor="b" anchorCtr="0">
            <a:normAutofit/>
          </a:bodyPr>
          <a:lstStyle/>
          <a:p>
            <a:pPr>
              <a:spcBef>
                <a:spcPts val="0"/>
              </a:spcBef>
              <a:buClr>
                <a:srgbClr val="FFFF00"/>
              </a:buClr>
            </a:pPr>
            <a:r>
              <a:rPr lang="en-US" cap="none" dirty="0"/>
              <a:t>UNIQUE FEATURES OF E-3 STATUS</a:t>
            </a:r>
          </a:p>
        </p:txBody>
      </p:sp>
      <p:sp>
        <p:nvSpPr>
          <p:cNvPr id="317" name="Google Shape;317;p40"/>
          <p:cNvSpPr txBox="1">
            <a:spLocks noGrp="1"/>
          </p:cNvSpPr>
          <p:nvPr>
            <p:ph type="body" sz="quarter" idx="11"/>
          </p:nvPr>
        </p:nvSpPr>
        <p:spPr>
          <a:xfrm>
            <a:off x="597224" y="2168979"/>
            <a:ext cx="10929485" cy="3533178"/>
          </a:xfrm>
        </p:spPr>
        <p:txBody>
          <a:bodyPr spcFirstLastPara="1" vert="horz" lIns="91425" tIns="45700" rIns="91425" bIns="45700" rtlCol="0" anchorCtr="0">
            <a:noAutofit/>
          </a:bodyPr>
          <a:lstStyle/>
          <a:p>
            <a:pPr>
              <a:lnSpc>
                <a:spcPct val="90000"/>
              </a:lnSpc>
              <a:spcBef>
                <a:spcPts val="600"/>
              </a:spcBef>
              <a:spcAft>
                <a:spcPts val="600"/>
              </a:spcAft>
              <a:buSzPts val="2000"/>
              <a:buFont typeface="Open Sans" panose="020B0606030504020204" pitchFamily="34" charset="0"/>
              <a:buChar char="&gt;"/>
            </a:pPr>
            <a:r>
              <a:rPr lang="en-US" sz="2400" b="0" dirty="0">
                <a:solidFill>
                  <a:schemeClr val="tx1"/>
                </a:solidFill>
              </a:rPr>
              <a:t>E-3 status is employer, location- and job-specific</a:t>
            </a:r>
          </a:p>
          <a:p>
            <a:pPr>
              <a:lnSpc>
                <a:spcPct val="90000"/>
              </a:lnSpc>
              <a:spcBef>
                <a:spcPts val="600"/>
              </a:spcBef>
              <a:spcAft>
                <a:spcPts val="600"/>
              </a:spcAft>
              <a:buSzPts val="2000"/>
              <a:buFont typeface="Open Sans" panose="020B0606030504020204" pitchFamily="34" charset="0"/>
              <a:buChar char="&gt;"/>
            </a:pPr>
            <a:r>
              <a:rPr lang="en-US" sz="2400" b="0" dirty="0">
                <a:solidFill>
                  <a:schemeClr val="tx1"/>
                </a:solidFill>
              </a:rPr>
              <a:t>Requires Labor Condition Application, but no petition to USCIS </a:t>
            </a:r>
            <a:br>
              <a:rPr lang="en-US" sz="2400" b="0" dirty="0">
                <a:solidFill>
                  <a:schemeClr val="tx1"/>
                </a:solidFill>
              </a:rPr>
            </a:br>
            <a:r>
              <a:rPr lang="en-US" sz="2400" b="0" dirty="0">
                <a:solidFill>
                  <a:schemeClr val="tx1"/>
                </a:solidFill>
              </a:rPr>
              <a:t>(except in-country changes of status or extensions)</a:t>
            </a:r>
          </a:p>
          <a:p>
            <a:pPr>
              <a:lnSpc>
                <a:spcPct val="90000"/>
              </a:lnSpc>
              <a:spcBef>
                <a:spcPts val="600"/>
              </a:spcBef>
              <a:spcAft>
                <a:spcPts val="600"/>
              </a:spcAft>
              <a:buSzPts val="2000"/>
              <a:buFont typeface="Open Sans" panose="020B0606030504020204" pitchFamily="34" charset="0"/>
              <a:buChar char="&gt;"/>
            </a:pPr>
            <a:r>
              <a:rPr lang="en-US" sz="2400" b="0" dirty="0">
                <a:solidFill>
                  <a:schemeClr val="tx1"/>
                </a:solidFill>
              </a:rPr>
              <a:t>Can be processed at U.S. consulate abroad instead of through USCIS</a:t>
            </a:r>
          </a:p>
          <a:p>
            <a:pPr>
              <a:lnSpc>
                <a:spcPct val="90000"/>
              </a:lnSpc>
              <a:spcBef>
                <a:spcPts val="600"/>
              </a:spcBef>
              <a:spcAft>
                <a:spcPts val="600"/>
              </a:spcAft>
              <a:buSzPts val="2000"/>
              <a:buFont typeface="Open Sans" panose="020B0606030504020204" pitchFamily="34" charset="0"/>
              <a:buChar char="&gt;"/>
            </a:pPr>
            <a:r>
              <a:rPr lang="en-US" sz="2400" b="0" dirty="0">
                <a:solidFill>
                  <a:schemeClr val="tx1"/>
                </a:solidFill>
              </a:rPr>
              <a:t>Period of stay: Up to 2 years, renewable indefinitely </a:t>
            </a:r>
          </a:p>
          <a:p>
            <a:pPr>
              <a:lnSpc>
                <a:spcPct val="90000"/>
              </a:lnSpc>
              <a:spcBef>
                <a:spcPts val="600"/>
              </a:spcBef>
              <a:spcAft>
                <a:spcPts val="600"/>
              </a:spcAft>
              <a:buSzPts val="2000"/>
              <a:buFont typeface="Open Sans" panose="020B0606030504020204" pitchFamily="34" charset="0"/>
              <a:buChar char="&gt;"/>
            </a:pPr>
            <a:r>
              <a:rPr lang="en-US" sz="2400" b="0" dirty="0">
                <a:solidFill>
                  <a:schemeClr val="tx1"/>
                </a:solidFill>
              </a:rPr>
              <a:t>E-3D spouse may apply for work permit</a:t>
            </a:r>
          </a:p>
          <a:p>
            <a:pPr>
              <a:lnSpc>
                <a:spcPct val="90000"/>
              </a:lnSpc>
              <a:spcBef>
                <a:spcPts val="600"/>
              </a:spcBef>
              <a:spcAft>
                <a:spcPts val="600"/>
              </a:spcAft>
              <a:buSzPts val="2000"/>
              <a:buFont typeface="Open Sans" panose="020B0606030504020204" pitchFamily="34" charset="0"/>
              <a:buChar char="&gt;"/>
            </a:pPr>
            <a:r>
              <a:rPr lang="en-US" sz="2400" b="0" dirty="0">
                <a:solidFill>
                  <a:schemeClr val="tx1"/>
                </a:solidFill>
              </a:rPr>
              <a:t>Change of employer is harder with E-3 than with H-1B</a:t>
            </a:r>
          </a:p>
        </p:txBody>
      </p:sp>
    </p:spTree>
    <p:extLst>
      <p:ext uri="{BB962C8B-B14F-4D97-AF65-F5344CB8AC3E}">
        <p14:creationId xmlns:p14="http://schemas.microsoft.com/office/powerpoint/2010/main" val="21112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3581ED-B974-23F5-156F-776011E3C658}"/>
              </a:ext>
            </a:extLst>
          </p:cNvPr>
          <p:cNvSpPr>
            <a:spLocks noGrp="1"/>
          </p:cNvSpPr>
          <p:nvPr>
            <p:ph type="title"/>
          </p:nvPr>
        </p:nvSpPr>
        <p:spPr/>
        <p:txBody>
          <a:bodyPr lIns="91440" tIns="45720" rIns="91440" bIns="45720" anchor="b"/>
          <a:lstStyle/>
          <a:p>
            <a:r>
              <a:rPr lang="en-US" dirty="0">
                <a:latin typeface="Encode Sans Normal Black"/>
              </a:rPr>
              <a:t>O-1A EXTRAORDINARY ABILITY</a:t>
            </a:r>
            <a:endParaRPr lang="en-US" dirty="0"/>
          </a:p>
        </p:txBody>
      </p:sp>
    </p:spTree>
    <p:extLst>
      <p:ext uri="{BB962C8B-B14F-4D97-AF65-F5344CB8AC3E}">
        <p14:creationId xmlns:p14="http://schemas.microsoft.com/office/powerpoint/2010/main" val="340616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a:spLocks noGrp="1"/>
          </p:cNvSpPr>
          <p:nvPr>
            <p:ph type="title" idx="4294967295"/>
          </p:nvPr>
        </p:nvSpPr>
        <p:spPr>
          <a:xfrm>
            <a:off x="519190" y="984188"/>
            <a:ext cx="8534400" cy="76944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Encode Sans Normal Black" panose="02000000000000000000" pitchFamily="2" charset="0"/>
                <a:ea typeface="Allerta"/>
                <a:cs typeface="Allerta"/>
                <a:sym typeface="Allerta"/>
              </a:rPr>
              <a:t>BEFORE WE BEGIN…</a:t>
            </a:r>
          </a:p>
        </p:txBody>
      </p:sp>
      <p:sp>
        <p:nvSpPr>
          <p:cNvPr id="149" name="Google Shape;149;p15"/>
          <p:cNvSpPr txBox="1"/>
          <p:nvPr/>
        </p:nvSpPr>
        <p:spPr>
          <a:xfrm>
            <a:off x="519190" y="1996005"/>
            <a:ext cx="10187287" cy="4117414"/>
          </a:xfrm>
          <a:prstGeom prst="rect">
            <a:avLst/>
          </a:prstGeom>
          <a:noFill/>
          <a:ln>
            <a:noFill/>
          </a:ln>
        </p:spPr>
        <p:txBody>
          <a:bodyPr spcFirstLastPara="1" wrap="square" lIns="91425" tIns="45700" rIns="91425" bIns="45700" anchor="t" anchorCtr="0">
            <a:noAutofit/>
          </a:bodyPr>
          <a:lstStyle/>
          <a:p>
            <a:pPr marL="508000" lvl="2" indent="-457200">
              <a:lnSpc>
                <a:spcPct val="150000"/>
              </a:lnSpc>
              <a:buClr>
                <a:schemeClr val="dk1"/>
              </a:buClr>
              <a:buSzPts val="26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sym typeface="Calibri"/>
              </a:rPr>
              <a:t>Not everyone </a:t>
            </a:r>
            <a:r>
              <a:rPr lang="en-US" sz="2400" i="1" dirty="0">
                <a:latin typeface="Open Sans" panose="020B0606030504020204" pitchFamily="34" charset="0"/>
                <a:ea typeface="Open Sans" panose="020B0606030504020204" pitchFamily="34" charset="0"/>
                <a:cs typeface="Open Sans" panose="020B0606030504020204" pitchFamily="34" charset="0"/>
                <a:sym typeface="Calibri"/>
              </a:rPr>
              <a:t>needs </a:t>
            </a:r>
            <a:r>
              <a:rPr lang="en-US" sz="2400" dirty="0">
                <a:latin typeface="Open Sans" panose="020B0606030504020204" pitchFamily="34" charset="0"/>
                <a:ea typeface="Open Sans" panose="020B0606030504020204" pitchFamily="34" charset="0"/>
                <a:cs typeface="Open Sans" panose="020B0606030504020204" pitchFamily="34" charset="0"/>
                <a:sym typeface="Calibri"/>
              </a:rPr>
              <a:t>visa sponsorship</a:t>
            </a:r>
            <a:endParaRPr sz="2400" dirty="0">
              <a:latin typeface="Open Sans" panose="020B0606030504020204" pitchFamily="34" charset="0"/>
              <a:ea typeface="Open Sans" panose="020B0606030504020204" pitchFamily="34" charset="0"/>
              <a:cs typeface="Open Sans" panose="020B0606030504020204" pitchFamily="34" charset="0"/>
            </a:endParaRPr>
          </a:p>
          <a:p>
            <a:pPr marL="508000" lvl="2" indent="-457200">
              <a:lnSpc>
                <a:spcPct val="150000"/>
              </a:lnSpc>
              <a:buClr>
                <a:schemeClr val="dk1"/>
              </a:buClr>
              <a:buSzPts val="26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sym typeface="Calibri"/>
              </a:rPr>
              <a:t>Not everyone </a:t>
            </a:r>
            <a:r>
              <a:rPr lang="en-US" sz="2400" i="1" dirty="0">
                <a:latin typeface="Open Sans" panose="020B0606030504020204" pitchFamily="34" charset="0"/>
                <a:ea typeface="Open Sans" panose="020B0606030504020204" pitchFamily="34" charset="0"/>
                <a:cs typeface="Open Sans" panose="020B0606030504020204" pitchFamily="34" charset="0"/>
                <a:sym typeface="Calibri"/>
              </a:rPr>
              <a:t>is eligible </a:t>
            </a:r>
            <a:r>
              <a:rPr lang="en-US" sz="2400" dirty="0">
                <a:latin typeface="Open Sans" panose="020B0606030504020204" pitchFamily="34" charset="0"/>
                <a:ea typeface="Open Sans" panose="020B0606030504020204" pitchFamily="34" charset="0"/>
                <a:cs typeface="Open Sans" panose="020B0606030504020204" pitchFamily="34" charset="0"/>
                <a:sym typeface="Calibri"/>
              </a:rPr>
              <a:t>for visa sponsorship</a:t>
            </a:r>
            <a:endParaRPr sz="2400" dirty="0">
              <a:latin typeface="Open Sans" panose="020B0606030504020204" pitchFamily="34" charset="0"/>
              <a:ea typeface="Open Sans" panose="020B0606030504020204" pitchFamily="34" charset="0"/>
              <a:cs typeface="Open Sans" panose="020B0606030504020204" pitchFamily="34" charset="0"/>
            </a:endParaRPr>
          </a:p>
          <a:p>
            <a:pPr marL="508000" lvl="2" indent="-457200">
              <a:lnSpc>
                <a:spcPct val="150000"/>
              </a:lnSpc>
              <a:buClr>
                <a:schemeClr val="dk1"/>
              </a:buClr>
              <a:buSzPts val="26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sym typeface="Calibri"/>
              </a:rPr>
              <a:t>Not all appointments/employment relationships</a:t>
            </a:r>
            <a:r>
              <a:rPr lang="en-US" sz="2400" i="1" dirty="0">
                <a:latin typeface="Open Sans" panose="020B0606030504020204" pitchFamily="34" charset="0"/>
                <a:ea typeface="Open Sans" panose="020B0606030504020204" pitchFamily="34" charset="0"/>
                <a:cs typeface="Open Sans" panose="020B0606030504020204" pitchFamily="34" charset="0"/>
                <a:sym typeface="Calibri"/>
              </a:rPr>
              <a:t> qualify </a:t>
            </a:r>
            <a:r>
              <a:rPr lang="en-US" sz="2400" dirty="0">
                <a:latin typeface="Open Sans" panose="020B0606030504020204" pitchFamily="34" charset="0"/>
                <a:ea typeface="Open Sans" panose="020B0606030504020204" pitchFamily="34" charset="0"/>
                <a:cs typeface="Open Sans" panose="020B0606030504020204" pitchFamily="34" charset="0"/>
                <a:sym typeface="Calibri"/>
              </a:rPr>
              <a:t>for visa sponsorship</a:t>
            </a:r>
            <a:endParaRPr sz="2400" dirty="0">
              <a:latin typeface="Open Sans" panose="020B0606030504020204" pitchFamily="34" charset="0"/>
              <a:ea typeface="Open Sans" panose="020B0606030504020204" pitchFamily="34" charset="0"/>
              <a:cs typeface="Open Sans" panose="020B0606030504020204" pitchFamily="34" charset="0"/>
            </a:endParaRPr>
          </a:p>
          <a:p>
            <a:pPr marL="508000" lvl="2" indent="-457200">
              <a:lnSpc>
                <a:spcPct val="150000"/>
              </a:lnSpc>
              <a:buClr>
                <a:schemeClr val="dk1"/>
              </a:buClr>
              <a:buSzPts val="26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sym typeface="Calibri"/>
              </a:rPr>
              <a:t>If sponsorship is needed, APF chooses the visa type</a:t>
            </a:r>
            <a:endParaRPr sz="2400" dirty="0">
              <a:latin typeface="Open Sans" panose="020B0606030504020204" pitchFamily="34" charset="0"/>
              <a:ea typeface="Open Sans" panose="020B0606030504020204" pitchFamily="34" charset="0"/>
              <a:cs typeface="Open Sans" panose="020B0606030504020204" pitchFamily="34" charset="0"/>
            </a:endParaRPr>
          </a:p>
          <a:p>
            <a:pPr marL="508000" lvl="2" indent="-457200">
              <a:lnSpc>
                <a:spcPct val="150000"/>
              </a:lnSpc>
              <a:buClr>
                <a:schemeClr val="dk1"/>
              </a:buClr>
              <a:buSzPts val="2600"/>
              <a:buFont typeface="Open Sans" panose="020B0606030504020204" pitchFamily="34" charset="0"/>
              <a:buChar char="&gt;"/>
            </a:pPr>
            <a:r>
              <a:rPr lang="en-US" sz="2400" b="1" dirty="0">
                <a:latin typeface="Open Sans" panose="020B0606030504020204" pitchFamily="34" charset="0"/>
                <a:ea typeface="Open Sans" panose="020B0606030504020204" pitchFamily="34" charset="0"/>
                <a:cs typeface="Open Sans" panose="020B0606030504020204" pitchFamily="34" charset="0"/>
                <a:sym typeface="Calibri"/>
              </a:rPr>
              <a:t>All</a:t>
            </a:r>
            <a:r>
              <a:rPr lang="en-US" sz="2400" dirty="0">
                <a:latin typeface="Open Sans" panose="020B0606030504020204" pitchFamily="34" charset="0"/>
                <a:ea typeface="Open Sans" panose="020B0606030504020204" pitchFamily="34" charset="0"/>
                <a:cs typeface="Open Sans" panose="020B0606030504020204" pitchFamily="34" charset="0"/>
                <a:sym typeface="Calibri"/>
              </a:rPr>
              <a:t> UW-sponsored visas are processed by UW </a:t>
            </a:r>
          </a:p>
          <a:p>
            <a:pPr marL="508000" lvl="2" indent="-457200">
              <a:lnSpc>
                <a:spcPct val="150000"/>
              </a:lnSpc>
              <a:buClr>
                <a:schemeClr val="dk1"/>
              </a:buClr>
              <a:buSzPts val="26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sym typeface="Calibri"/>
              </a:rPr>
              <a:t>If you have visa questions, you can always </a:t>
            </a:r>
            <a:r>
              <a:rPr lang="en-US" sz="2400" dirty="0">
                <a:latin typeface="Open Sans" panose="020B0606030504020204" pitchFamily="34" charset="0"/>
                <a:ea typeface="Open Sans" panose="020B0606030504020204" pitchFamily="34" charset="0"/>
                <a:cs typeface="Open Sans" panose="020B0606030504020204" pitchFamily="34" charset="0"/>
                <a:sym typeface="Calibri"/>
                <a:hlinkClick r:id="rId3">
                  <a:extLst>
                    <a:ext uri="{A12FA001-AC4F-418D-AE19-62706E023703}">
                      <ahyp:hlinkClr xmlns:ahyp="http://schemas.microsoft.com/office/drawing/2018/hyperlinkcolor" val="tx"/>
                    </a:ext>
                  </a:extLst>
                </a:hlinkClick>
              </a:rPr>
              <a:t>contact ISO</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99415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14C6-2F78-57D8-6ACD-F57057704696}"/>
              </a:ext>
            </a:extLst>
          </p:cNvPr>
          <p:cNvSpPr>
            <a:spLocks noGrp="1"/>
          </p:cNvSpPr>
          <p:nvPr>
            <p:ph type="title" idx="4294967295"/>
          </p:nvPr>
        </p:nvSpPr>
        <p:spPr>
          <a:xfrm>
            <a:off x="597230" y="492381"/>
            <a:ext cx="10929479" cy="13250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Encode Sans Normal Black" charset="0"/>
                <a:ea typeface="Encode Sans Normal Black" charset="0"/>
                <a:cs typeface="Encode Sans Normal Black" charset="0"/>
              </a:rPr>
              <a:t>WHAT IS AN O-1A?</a:t>
            </a:r>
          </a:p>
        </p:txBody>
      </p:sp>
      <p:sp>
        <p:nvSpPr>
          <p:cNvPr id="3" name="Content Placeholder 2">
            <a:extLst>
              <a:ext uri="{FF2B5EF4-FFF2-40B4-BE49-F238E27FC236}">
                <a16:creationId xmlns:a16="http://schemas.microsoft.com/office/drawing/2014/main" id="{9EE73833-AE48-69D0-F268-9F4546DB63C3}"/>
              </a:ext>
            </a:extLst>
          </p:cNvPr>
          <p:cNvSpPr>
            <a:spLocks noGrp="1"/>
          </p:cNvSpPr>
          <p:nvPr>
            <p:ph type="body" sz="quarter" idx="11"/>
          </p:nvPr>
        </p:nvSpPr>
        <p:spPr>
          <a:xfrm>
            <a:off x="597230" y="2247900"/>
            <a:ext cx="10929485" cy="3002348"/>
          </a:xfrm>
        </p:spPr>
        <p:txBody>
          <a:bodyPr>
            <a:noAutofit/>
          </a:bodyPr>
          <a:lstStyle/>
          <a:p>
            <a:pPr>
              <a:lnSpc>
                <a:spcPct val="90000"/>
              </a:lnSpc>
            </a:pPr>
            <a:r>
              <a:rPr lang="en-US" sz="2400" b="0" dirty="0"/>
              <a:t>A visa type for persons with “extraordinary ability in the sciences, education, business, or athletics, which has been demonstrated by sustained national or international acclaim”</a:t>
            </a:r>
            <a:br>
              <a:rPr lang="en-US" sz="2400" b="0" dirty="0"/>
            </a:br>
            <a:endParaRPr lang="en-US" sz="2400" b="0" dirty="0"/>
          </a:p>
          <a:p>
            <a:pPr>
              <a:lnSpc>
                <a:spcPct val="90000"/>
              </a:lnSpc>
            </a:pPr>
            <a:r>
              <a:rPr lang="en-US" sz="2400" b="0" dirty="0"/>
              <a:t>Only for professorial faculty</a:t>
            </a:r>
            <a:br>
              <a:rPr lang="en-US" sz="2400" b="0" dirty="0"/>
            </a:br>
            <a:endParaRPr lang="en-US" sz="2400" b="0" dirty="0"/>
          </a:p>
          <a:p>
            <a:pPr>
              <a:lnSpc>
                <a:spcPct val="90000"/>
              </a:lnSpc>
            </a:pPr>
            <a:r>
              <a:rPr lang="en-US" sz="2400" b="0" dirty="0"/>
              <a:t>Generally sponsored by rare exception only</a:t>
            </a:r>
            <a:br>
              <a:rPr lang="en-US" sz="2400" b="0" dirty="0"/>
            </a:br>
            <a:endParaRPr lang="en-US" sz="2400" b="0" dirty="0"/>
          </a:p>
          <a:p>
            <a:pPr>
              <a:lnSpc>
                <a:spcPct val="90000"/>
              </a:lnSpc>
            </a:pPr>
            <a:r>
              <a:rPr lang="en-US" sz="2400" b="0" dirty="0"/>
              <a:t>Must be processed by or through ISO (at $102/hour fee)</a:t>
            </a:r>
          </a:p>
        </p:txBody>
      </p:sp>
    </p:spTree>
    <p:extLst>
      <p:ext uri="{BB962C8B-B14F-4D97-AF65-F5344CB8AC3E}">
        <p14:creationId xmlns:p14="http://schemas.microsoft.com/office/powerpoint/2010/main" val="473061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3B588-1CBE-5182-0134-5C86D9C9E9EE}"/>
              </a:ext>
            </a:extLst>
          </p:cNvPr>
          <p:cNvSpPr>
            <a:spLocks noGrp="1"/>
          </p:cNvSpPr>
          <p:nvPr>
            <p:ph type="title"/>
          </p:nvPr>
        </p:nvSpPr>
        <p:spPr>
          <a:xfrm>
            <a:off x="597230" y="492381"/>
            <a:ext cx="10929479" cy="1325033"/>
          </a:xfrm>
        </p:spPr>
        <p:txBody>
          <a:bodyPr anchor="b">
            <a:normAutofit/>
          </a:bodyPr>
          <a:lstStyle/>
          <a:p>
            <a:r>
              <a:rPr lang="en-US" dirty="0"/>
              <a:t>WHAT ABOUT THE PILOT PROGRAM?</a:t>
            </a:r>
          </a:p>
        </p:txBody>
      </p:sp>
      <p:sp>
        <p:nvSpPr>
          <p:cNvPr id="3" name="Content Placeholder 2">
            <a:extLst>
              <a:ext uri="{FF2B5EF4-FFF2-40B4-BE49-F238E27FC236}">
                <a16:creationId xmlns:a16="http://schemas.microsoft.com/office/drawing/2014/main" id="{94E2DC0D-5A8A-BB2C-0F78-A349753EE48F}"/>
              </a:ext>
            </a:extLst>
          </p:cNvPr>
          <p:cNvSpPr>
            <a:spLocks noGrp="1"/>
          </p:cNvSpPr>
          <p:nvPr>
            <p:ph type="body" sz="quarter" idx="11"/>
          </p:nvPr>
        </p:nvSpPr>
        <p:spPr>
          <a:xfrm>
            <a:off x="597225" y="2247900"/>
            <a:ext cx="9955162" cy="3002348"/>
          </a:xfrm>
        </p:spPr>
        <p:txBody>
          <a:bodyPr lIns="91440" tIns="45720" rIns="91440" bIns="45720" anchor="t">
            <a:noAutofit/>
          </a:bodyPr>
          <a:lstStyle/>
          <a:p>
            <a:pPr marL="456565" indent="-456565">
              <a:lnSpc>
                <a:spcPct val="90000"/>
              </a:lnSpc>
            </a:pPr>
            <a:r>
              <a:rPr lang="en-US" sz="2400" b="0" dirty="0">
                <a:solidFill>
                  <a:schemeClr val="tx1"/>
                </a:solidFill>
              </a:rPr>
              <a:t>ISO is working with an outside firm on a pilot program to better support/expand O-1A sponsorship</a:t>
            </a:r>
            <a:br>
              <a:rPr lang="en-US" sz="2400" b="0" dirty="0">
                <a:solidFill>
                  <a:schemeClr val="tx1"/>
                </a:solidFill>
              </a:rPr>
            </a:br>
            <a:endParaRPr lang="en-US" sz="2400" b="0" dirty="0">
              <a:solidFill>
                <a:schemeClr val="tx1"/>
              </a:solidFill>
            </a:endParaRPr>
          </a:p>
          <a:p>
            <a:pPr marL="456565" indent="-456565">
              <a:lnSpc>
                <a:spcPct val="90000"/>
              </a:lnSpc>
            </a:pPr>
            <a:r>
              <a:rPr lang="en-US" sz="2400" b="0" dirty="0">
                <a:solidFill>
                  <a:schemeClr val="tx1"/>
                </a:solidFill>
              </a:rPr>
              <a:t>Attorney’s + filing fees would be at least $11,000 and must be paid by unit</a:t>
            </a:r>
            <a:br>
              <a:rPr lang="en-US" sz="2400" b="0" dirty="0">
                <a:solidFill>
                  <a:schemeClr val="tx1"/>
                </a:solidFill>
              </a:rPr>
            </a:br>
            <a:endParaRPr lang="en-US" sz="2400" b="0" dirty="0">
              <a:solidFill>
                <a:schemeClr val="tx1"/>
              </a:solidFill>
            </a:endParaRPr>
          </a:p>
          <a:p>
            <a:pPr marL="456565" indent="-456565">
              <a:lnSpc>
                <a:spcPct val="90000"/>
              </a:lnSpc>
            </a:pPr>
            <a:r>
              <a:rPr lang="en-US" sz="2400" b="0" dirty="0">
                <a:solidFill>
                  <a:schemeClr val="tx1"/>
                </a:solidFill>
                <a:latin typeface="Open Sans"/>
                <a:ea typeface="Open Sans"/>
                <a:cs typeface="Open Sans"/>
              </a:rPr>
              <a:t>Email </a:t>
            </a:r>
            <a:r>
              <a:rPr lang="en-US" sz="2400" b="0" dirty="0">
                <a:solidFill>
                  <a:srgbClr val="0070C0"/>
                </a:solidFill>
                <a:latin typeface="Open Sans"/>
                <a:ea typeface="Open Sans"/>
                <a:cs typeface="Open Sans"/>
                <a:hlinkClick r:id="rId2">
                  <a:extLst>
                    <a:ext uri="{A12FA001-AC4F-418D-AE19-62706E023703}">
                      <ahyp:hlinkClr xmlns:ahyp="http://schemas.microsoft.com/office/drawing/2018/hyperlinkcolor" val="tx"/>
                    </a:ext>
                  </a:extLst>
                </a:hlinkClick>
              </a:rPr>
              <a:t>acadvisa@uw.edu</a:t>
            </a:r>
            <a:r>
              <a:rPr lang="en-US" sz="2400" b="0" dirty="0">
                <a:solidFill>
                  <a:schemeClr val="tx1"/>
                </a:solidFill>
                <a:latin typeface="Open Sans"/>
                <a:ea typeface="Open Sans"/>
                <a:cs typeface="Open Sans"/>
              </a:rPr>
              <a:t> for more information if you’re interested</a:t>
            </a:r>
          </a:p>
        </p:txBody>
      </p:sp>
    </p:spTree>
    <p:extLst>
      <p:ext uri="{BB962C8B-B14F-4D97-AF65-F5344CB8AC3E}">
        <p14:creationId xmlns:p14="http://schemas.microsoft.com/office/powerpoint/2010/main" val="1558267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3"/>
          <p:cNvSpPr txBox="1">
            <a:spLocks noGrp="1"/>
          </p:cNvSpPr>
          <p:nvPr>
            <p:ph type="title"/>
          </p:nvPr>
        </p:nvSpPr>
        <p:spPr>
          <a:xfrm>
            <a:off x="647700" y="3100551"/>
            <a:ext cx="10719425" cy="1113275"/>
          </a:xfrm>
          <a:prstGeom prst="rect">
            <a:avLst/>
          </a:prstGeom>
          <a:noFill/>
          <a:ln>
            <a:noFill/>
          </a:ln>
        </p:spPr>
        <p:txBody>
          <a:bodyPr spcFirstLastPara="1" vert="horz" wrap="square" lIns="91425" tIns="45700" rIns="91425" bIns="45700" rtlCol="0" anchor="ctr" anchorCtr="0">
            <a:noAutofit/>
          </a:bodyPr>
          <a:lstStyle/>
          <a:p>
            <a:pPr>
              <a:lnSpc>
                <a:spcPct val="114000"/>
              </a:lnSpc>
              <a:spcBef>
                <a:spcPts val="0"/>
              </a:spcBef>
              <a:buClr>
                <a:srgbClr val="05436A"/>
              </a:buClr>
            </a:pPr>
            <a:r>
              <a:rPr lang="en-US" dirty="0">
                <a:sym typeface="Allerta"/>
              </a:rPr>
              <a:t>F-1 &amp; J-1 STUDENT TRAINEES</a:t>
            </a:r>
            <a:br>
              <a:rPr lang="en-US" sz="4400" b="1" i="1" cap="none" dirty="0">
                <a:solidFill>
                  <a:srgbClr val="0C0C0C"/>
                </a:solidFill>
                <a:latin typeface="Allerta"/>
                <a:ea typeface="Allerta"/>
                <a:cs typeface="Allerta"/>
                <a:sym typeface="Allerta"/>
              </a:rPr>
            </a:br>
            <a:br>
              <a:rPr lang="en-US" sz="4400" b="1" i="1" cap="none" dirty="0">
                <a:solidFill>
                  <a:srgbClr val="FFFF00"/>
                </a:solidFill>
                <a:latin typeface="Allerta"/>
                <a:ea typeface="Allerta"/>
                <a:cs typeface="Allerta"/>
                <a:sym typeface="Allerta"/>
              </a:rPr>
            </a:br>
            <a:endParaRPr sz="3600" b="1" i="1" cap="none" dirty="0">
              <a:solidFill>
                <a:srgbClr val="FFFF00"/>
              </a:solidFill>
              <a:latin typeface="Allerta"/>
              <a:ea typeface="Allerta"/>
              <a:cs typeface="Allerta"/>
              <a:sym typeface="Allerta"/>
            </a:endParaRPr>
          </a:p>
        </p:txBody>
      </p:sp>
    </p:spTree>
    <p:extLst>
      <p:ext uri="{BB962C8B-B14F-4D97-AF65-F5344CB8AC3E}">
        <p14:creationId xmlns:p14="http://schemas.microsoft.com/office/powerpoint/2010/main" val="3623266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1786" y="1102075"/>
            <a:ext cx="10352087" cy="692290"/>
          </a:xfrm>
          <a:prstGeom prst="rect">
            <a:avLst/>
          </a:prstGeom>
        </p:spPr>
        <p:txBody>
          <a:bodyPr/>
          <a:lstStyle/>
          <a:p>
            <a:pPr algn="l"/>
            <a:r>
              <a:rPr lang="en-US" sz="4000" b="1" dirty="0">
                <a:latin typeface="Encode Sans Normal Black" charset="0"/>
              </a:rPr>
              <a:t>ELIGIBLE TITLES FOR TRAINEES</a:t>
            </a:r>
          </a:p>
        </p:txBody>
      </p:sp>
      <p:sp>
        <p:nvSpPr>
          <p:cNvPr id="4" name="Google Shape;349;p45">
            <a:extLst>
              <a:ext uri="{C183D7F6-B498-43B3-948B-1728B52AA6E4}">
                <adec:decorative xmlns:adec="http://schemas.microsoft.com/office/drawing/2017/decorative" val="1"/>
              </a:ext>
            </a:extLst>
          </p:cNvPr>
          <p:cNvSpPr/>
          <p:nvPr/>
        </p:nvSpPr>
        <p:spPr>
          <a:xfrm>
            <a:off x="7828735" y="3304289"/>
            <a:ext cx="3901838" cy="2994498"/>
          </a:xfrm>
          <a:prstGeom prst="roundRect">
            <a:avLst>
              <a:gd name="adj" fmla="val 0"/>
            </a:avLst>
          </a:prstGeom>
          <a:solidFill>
            <a:schemeClr val="tx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6" name="TextBox 5"/>
          <p:cNvSpPr txBox="1"/>
          <p:nvPr/>
        </p:nvSpPr>
        <p:spPr>
          <a:xfrm>
            <a:off x="553369" y="2166010"/>
            <a:ext cx="9836593" cy="3166380"/>
          </a:xfrm>
          <a:prstGeom prst="rect">
            <a:avLst/>
          </a:prstGeom>
          <a:noFill/>
        </p:spPr>
        <p:txBody>
          <a:bodyPr wrap="square" rtlCol="0">
            <a:noAutofit/>
          </a:bodyPr>
          <a:lstStyle/>
          <a:p>
            <a:pPr marL="342900" indent="-342900">
              <a:lnSpc>
                <a:spcPct val="114000"/>
              </a:lnSpc>
              <a:buFont typeface="Open Sans" panose="020B0606030504020204" pitchFamily="34" charset="0"/>
              <a:buChar char="&gt;"/>
            </a:pPr>
            <a:r>
              <a:rPr lang="en-US" sz="2400" dirty="0">
                <a:latin typeface="Open Sans" charset="0"/>
                <a:ea typeface="Open Sans" charset="0"/>
                <a:cs typeface="Open Sans" charset="0"/>
                <a:sym typeface="Calibri"/>
              </a:rPr>
              <a:t>No “dual intent” (not compatible with permanent residence, so not appropriate for professorial appointments)</a:t>
            </a:r>
          </a:p>
          <a:p>
            <a:pPr marL="342900" indent="-342900">
              <a:lnSpc>
                <a:spcPct val="114000"/>
              </a:lnSpc>
              <a:buFont typeface="Open Sans" panose="020B0606030504020204" pitchFamily="34" charset="0"/>
              <a:buChar char="&gt;"/>
            </a:pPr>
            <a:r>
              <a:rPr lang="en-US" sz="2400" dirty="0">
                <a:latin typeface="Open Sans" charset="0"/>
                <a:ea typeface="Open Sans" charset="0"/>
                <a:cs typeface="Open Sans" charset="0"/>
                <a:sym typeface="Calibri"/>
              </a:rPr>
              <a:t>Best for temporary appointments:</a:t>
            </a:r>
          </a:p>
          <a:p>
            <a:pPr marL="990575" lvl="1" indent="-380990" defTabSz="609585">
              <a:lnSpc>
                <a:spcPct val="90000"/>
              </a:lnSpc>
              <a:spcAft>
                <a:spcPts val="600"/>
              </a:spcAft>
              <a:buFont typeface="Open Sans" panose="020B0606030504020204" pitchFamily="34" charset="0"/>
              <a:buChar char="−"/>
            </a:pPr>
            <a:r>
              <a:rPr lang="en-US" sz="2000" dirty="0">
                <a:latin typeface="Open Sans" charset="0"/>
                <a:ea typeface="Open Sans" charset="0"/>
                <a:cs typeface="Open Sans" charset="0"/>
                <a:sym typeface="Calibri"/>
              </a:rPr>
              <a:t>Postdoctoral Scholar</a:t>
            </a:r>
          </a:p>
          <a:p>
            <a:pPr marL="990575" lvl="1" indent="-380990" defTabSz="609585">
              <a:lnSpc>
                <a:spcPct val="90000"/>
              </a:lnSpc>
              <a:spcAft>
                <a:spcPts val="600"/>
              </a:spcAft>
              <a:buFont typeface="Open Sans" panose="020B0606030504020204" pitchFamily="34" charset="0"/>
              <a:buChar char="−"/>
            </a:pPr>
            <a:r>
              <a:rPr lang="en-US" sz="2000" dirty="0">
                <a:latin typeface="Open Sans" charset="0"/>
                <a:ea typeface="Open Sans" charset="0"/>
                <a:cs typeface="Open Sans" charset="0"/>
                <a:sym typeface="Calibri"/>
              </a:rPr>
              <a:t>Acting Instructor</a:t>
            </a:r>
          </a:p>
          <a:p>
            <a:pPr marL="990575" lvl="1" indent="-380990" defTabSz="609585">
              <a:lnSpc>
                <a:spcPct val="90000"/>
              </a:lnSpc>
              <a:spcAft>
                <a:spcPts val="600"/>
              </a:spcAft>
              <a:buFont typeface="Open Sans" panose="020B0606030504020204" pitchFamily="34" charset="0"/>
              <a:buChar char="−"/>
            </a:pPr>
            <a:r>
              <a:rPr lang="en-US" sz="2000" dirty="0">
                <a:latin typeface="Open Sans" charset="0"/>
                <a:ea typeface="Open Sans" charset="0"/>
                <a:cs typeface="Open Sans" charset="0"/>
                <a:sym typeface="Calibri"/>
              </a:rPr>
              <a:t>Lecturer Full-Time Temporary</a:t>
            </a:r>
          </a:p>
          <a:p>
            <a:pPr marL="990575" lvl="1" indent="-380990" defTabSz="609585">
              <a:lnSpc>
                <a:spcPct val="90000"/>
              </a:lnSpc>
              <a:spcAft>
                <a:spcPts val="600"/>
              </a:spcAft>
              <a:buFont typeface="Open Sans" panose="020B0606030504020204" pitchFamily="34" charset="0"/>
              <a:buChar char="−"/>
            </a:pPr>
            <a:r>
              <a:rPr lang="en-US" sz="2000" dirty="0">
                <a:latin typeface="Open Sans" charset="0"/>
                <a:ea typeface="Open Sans" charset="0"/>
                <a:cs typeface="Open Sans" charset="0"/>
                <a:sym typeface="Calibri"/>
              </a:rPr>
              <a:t>Acting Assistant Professor</a:t>
            </a:r>
          </a:p>
          <a:p>
            <a:pPr marL="342900" indent="-342900">
              <a:lnSpc>
                <a:spcPct val="114000"/>
              </a:lnSpc>
              <a:buFont typeface="Open Sans" panose="020B0606030504020204" pitchFamily="34" charset="0"/>
              <a:buChar char="&gt;"/>
            </a:pPr>
            <a:r>
              <a:rPr lang="en-US" sz="2400" dirty="0">
                <a:latin typeface="Open Sans" charset="0"/>
                <a:ea typeface="Open Sans" charset="0"/>
                <a:cs typeface="Open Sans" charset="0"/>
                <a:sym typeface="Calibri"/>
              </a:rPr>
              <a:t>Also compatible with staff employment</a:t>
            </a:r>
          </a:p>
        </p:txBody>
      </p:sp>
      <p:sp>
        <p:nvSpPr>
          <p:cNvPr id="7" name="TextBox 6"/>
          <p:cNvSpPr txBox="1"/>
          <p:nvPr/>
        </p:nvSpPr>
        <p:spPr>
          <a:xfrm>
            <a:off x="829429" y="5755925"/>
            <a:ext cx="6407139" cy="461665"/>
          </a:xfrm>
          <a:prstGeom prst="rect">
            <a:avLst/>
          </a:prstGeom>
          <a:noFill/>
        </p:spPr>
        <p:txBody>
          <a:bodyPr wrap="none" lIns="91440" tIns="45720" rIns="91440" bIns="45720" rtlCol="0" anchor="t">
            <a:spAutoFit/>
          </a:bodyPr>
          <a:lstStyle/>
          <a:p>
            <a:r>
              <a:rPr lang="en-US" sz="2400" b="1" dirty="0">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More information on F-1 and J-1 Trainees</a:t>
            </a:r>
            <a:endParaRPr lang="en-US" sz="2400" b="1" dirty="0">
              <a:solidFill>
                <a:srgbClr val="0070C0"/>
              </a:solidFill>
              <a:latin typeface="Open Sans"/>
              <a:ea typeface="Open Sans"/>
              <a:cs typeface="Open Sans"/>
            </a:endParaRPr>
          </a:p>
        </p:txBody>
      </p:sp>
      <p:sp>
        <p:nvSpPr>
          <p:cNvPr id="5" name="Google Shape;350;p45">
            <a:extLst>
              <a:ext uri="{C183D7F6-B498-43B3-948B-1728B52AA6E4}">
                <adec:decorative xmlns:adec="http://schemas.microsoft.com/office/drawing/2017/decorative" val="0"/>
              </a:ext>
            </a:extLst>
          </p:cNvPr>
          <p:cNvSpPr txBox="1"/>
          <p:nvPr/>
        </p:nvSpPr>
        <p:spPr>
          <a:xfrm>
            <a:off x="7924572" y="3421644"/>
            <a:ext cx="3806002" cy="2713685"/>
          </a:xfrm>
          <a:prstGeom prst="rect">
            <a:avLst/>
          </a:prstGeom>
          <a:noFill/>
          <a:ln>
            <a:noFill/>
          </a:ln>
        </p:spPr>
        <p:txBody>
          <a:bodyPr spcFirstLastPara="1" wrap="square" lIns="91425" tIns="91425" rIns="91425" bIns="91425" anchor="t" anchorCtr="0">
            <a:noAutofit/>
          </a:bodyPr>
          <a:lstStyle/>
          <a:p>
            <a:r>
              <a:rPr lang="en-US" sz="1600" b="1" dirty="0">
                <a:solidFill>
                  <a:schemeClr val="bg2"/>
                </a:solidFill>
                <a:latin typeface="Open Sans" panose="020B0606030504020204" pitchFamily="34" charset="0"/>
                <a:ea typeface="Open Sans" panose="020B0606030504020204" pitchFamily="34" charset="0"/>
                <a:cs typeface="Open Sans" panose="020B0606030504020204" pitchFamily="34" charset="0"/>
              </a:rPr>
              <a:t>REMEMBER:</a:t>
            </a:r>
            <a:endParaRPr sz="16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274320" indent="-261620">
              <a:spcBef>
                <a:spcPts val="200"/>
              </a:spcBef>
              <a:buClr>
                <a:schemeClr val="dk1"/>
              </a:buClr>
              <a:buSzPts val="2000"/>
              <a:buFont typeface="Noto Symbol"/>
              <a:buChar char="➔"/>
            </a:pPr>
            <a:r>
              <a:rPr lang="en-US" sz="2000" b="1" dirty="0">
                <a:solidFill>
                  <a:schemeClr val="bg2"/>
                </a:solidFill>
                <a:latin typeface="Open Sans"/>
                <a:ea typeface="Open Sans"/>
                <a:cs typeface="Open Sans"/>
                <a:sym typeface="Calibri"/>
              </a:rPr>
              <a:t>Professorial ranks</a:t>
            </a:r>
            <a:r>
              <a:rPr lang="en-US" sz="2000" dirty="0">
                <a:solidFill>
                  <a:schemeClr val="bg2"/>
                </a:solidFill>
                <a:latin typeface="Open Sans"/>
                <a:ea typeface="Open Sans"/>
                <a:cs typeface="Open Sans"/>
                <a:sym typeface="Calibri"/>
              </a:rPr>
              <a:t> should change to H-1B as quickly as possible</a:t>
            </a:r>
            <a:endParaRPr sz="2000" dirty="0">
              <a:solidFill>
                <a:schemeClr val="bg2"/>
              </a:solidFill>
              <a:latin typeface="Open Sans"/>
              <a:ea typeface="Open Sans"/>
              <a:cs typeface="Open Sans"/>
              <a:sym typeface="Calibri"/>
            </a:endParaRPr>
          </a:p>
          <a:p>
            <a:pPr marL="274320" indent="-261620">
              <a:spcBef>
                <a:spcPts val="200"/>
              </a:spcBef>
              <a:buClr>
                <a:schemeClr val="dk1"/>
              </a:buClr>
              <a:buSzPts val="2000"/>
              <a:buFont typeface="Noto Symbol"/>
              <a:buChar char="➔"/>
            </a:pPr>
            <a:r>
              <a:rPr lang="en-US" sz="2000" b="1" dirty="0">
                <a:solidFill>
                  <a:schemeClr val="bg2"/>
                </a:solidFill>
                <a:latin typeface="Open Sans"/>
                <a:ea typeface="Open Sans"/>
                <a:cs typeface="Open Sans"/>
                <a:sym typeface="Calibri"/>
              </a:rPr>
              <a:t>All other employees</a:t>
            </a:r>
            <a:r>
              <a:rPr lang="en-US" sz="2000" dirty="0">
                <a:solidFill>
                  <a:schemeClr val="bg2"/>
                </a:solidFill>
                <a:latin typeface="Open Sans"/>
                <a:ea typeface="Open Sans"/>
                <a:cs typeface="Open Sans"/>
                <a:sym typeface="Calibri"/>
              </a:rPr>
              <a:t> should exhaust trainee eligibility before changing </a:t>
            </a:r>
            <a:br>
              <a:rPr lang="en-US" sz="2000" dirty="0">
                <a:solidFill>
                  <a:schemeClr val="bg2"/>
                </a:solidFill>
                <a:latin typeface="Open Sans"/>
                <a:ea typeface="Open Sans"/>
                <a:cs typeface="Open Sans"/>
                <a:sym typeface="Calibri"/>
              </a:rPr>
            </a:br>
            <a:r>
              <a:rPr lang="en-US" sz="2000" dirty="0">
                <a:solidFill>
                  <a:schemeClr val="bg2"/>
                </a:solidFill>
                <a:latin typeface="Open Sans"/>
                <a:ea typeface="Open Sans"/>
                <a:cs typeface="Open Sans"/>
                <a:sym typeface="Calibri"/>
              </a:rPr>
              <a:t>to H-1B</a:t>
            </a:r>
            <a:endParaRPr sz="2000" dirty="0">
              <a:solidFill>
                <a:schemeClr val="bg2"/>
              </a:solidFill>
              <a:latin typeface="Open Sans"/>
              <a:ea typeface="Open Sans"/>
              <a:cs typeface="Open Sans"/>
              <a:sym typeface="Galdeano"/>
            </a:endParaRPr>
          </a:p>
          <a:p>
            <a:endParaRPr sz="16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0685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45"/>
          <p:cNvSpPr txBox="1">
            <a:spLocks noGrp="1"/>
          </p:cNvSpPr>
          <p:nvPr>
            <p:ph type="title"/>
          </p:nvPr>
        </p:nvSpPr>
        <p:spPr>
          <a:xfrm>
            <a:off x="597230" y="492381"/>
            <a:ext cx="10929479" cy="1325033"/>
          </a:xfrm>
        </p:spPr>
        <p:txBody>
          <a:bodyPr spcFirstLastPara="1" vert="horz" lIns="91425" tIns="45700" rIns="91425" bIns="45700" rtlCol="0" anchor="b" anchorCtr="0">
            <a:normAutofit/>
          </a:bodyPr>
          <a:lstStyle/>
          <a:p>
            <a:pPr>
              <a:spcBef>
                <a:spcPts val="0"/>
              </a:spcBef>
              <a:buClr>
                <a:srgbClr val="FFFF00"/>
              </a:buClr>
            </a:pPr>
            <a:r>
              <a:rPr lang="en-US" cap="none"/>
              <a:t>UNIQUE FEATURES OF F-1 </a:t>
            </a:r>
            <a:br>
              <a:rPr lang="en-US" cap="none"/>
            </a:br>
            <a:r>
              <a:rPr lang="en-US" cap="none"/>
              <a:t>“OPTIONAL PRACTICAL TRAINING”</a:t>
            </a:r>
          </a:p>
        </p:txBody>
      </p:sp>
      <p:sp>
        <p:nvSpPr>
          <p:cNvPr id="347" name="Google Shape;347;p45"/>
          <p:cNvSpPr txBox="1">
            <a:spLocks noGrp="1"/>
          </p:cNvSpPr>
          <p:nvPr>
            <p:ph type="body" sz="quarter" idx="11"/>
          </p:nvPr>
        </p:nvSpPr>
        <p:spPr>
          <a:xfrm>
            <a:off x="597230" y="2168742"/>
            <a:ext cx="10929485" cy="4536857"/>
          </a:xfrm>
        </p:spPr>
        <p:txBody>
          <a:bodyPr spcFirstLastPara="1" vert="horz" lIns="91425" tIns="45700" rIns="91425" bIns="45700" rtlCol="0" anchor="t" anchorCtr="0">
            <a:noAutofit/>
          </a:bodyPr>
          <a:lstStyle/>
          <a:p>
            <a:pPr marL="456565" indent="-456565">
              <a:lnSpc>
                <a:spcPct val="150000"/>
              </a:lnSpc>
              <a:spcBef>
                <a:spcPts val="300"/>
              </a:spcBef>
              <a:spcAft>
                <a:spcPts val="0"/>
              </a:spcAft>
            </a:pPr>
            <a:r>
              <a:rPr lang="en-US" sz="2400" b="0" dirty="0">
                <a:latin typeface="Open Sans"/>
                <a:ea typeface="Open Sans"/>
                <a:cs typeface="Open Sans"/>
              </a:rPr>
              <a:t>Available to F-1 students graduating from U.S. schools</a:t>
            </a:r>
            <a:endParaRPr lang="en-US" dirty="0"/>
          </a:p>
          <a:p>
            <a:pPr marL="355600" indent="-456565">
              <a:lnSpc>
                <a:spcPct val="150000"/>
              </a:lnSpc>
              <a:spcBef>
                <a:spcPts val="300"/>
              </a:spcBef>
              <a:spcAft>
                <a:spcPts val="0"/>
              </a:spcAft>
              <a:buClr>
                <a:schemeClr val="dk1"/>
              </a:buClr>
              <a:buSzPts val="2000"/>
            </a:pPr>
            <a:r>
              <a:rPr lang="en-US" sz="2400" b="0" dirty="0">
                <a:latin typeface="Open Sans"/>
                <a:ea typeface="Open Sans"/>
                <a:cs typeface="Open Sans"/>
              </a:rPr>
              <a:t>Processed through international students office and USCIS, NOT ISO</a:t>
            </a:r>
          </a:p>
          <a:p>
            <a:pPr marL="355600" indent="-456565">
              <a:lnSpc>
                <a:spcPct val="150000"/>
              </a:lnSpc>
              <a:spcBef>
                <a:spcPts val="300"/>
              </a:spcBef>
              <a:spcAft>
                <a:spcPts val="0"/>
              </a:spcAft>
              <a:buClr>
                <a:schemeClr val="dk1"/>
              </a:buClr>
              <a:buSzPts val="2000"/>
            </a:pPr>
            <a:r>
              <a:rPr lang="en-US" sz="2400" b="0" dirty="0">
                <a:latin typeface="Open Sans"/>
                <a:ea typeface="Open Sans"/>
                <a:cs typeface="Open Sans"/>
              </a:rPr>
              <a:t>Initial OPT up to 12 months; STEM OPT up to another 24 months</a:t>
            </a:r>
          </a:p>
          <a:p>
            <a:pPr marL="355600" indent="-456565">
              <a:lnSpc>
                <a:spcPct val="150000"/>
              </a:lnSpc>
              <a:spcBef>
                <a:spcPts val="300"/>
              </a:spcBef>
              <a:spcAft>
                <a:spcPts val="0"/>
              </a:spcAft>
              <a:buClr>
                <a:schemeClr val="dk1"/>
              </a:buClr>
              <a:buSzPts val="2000"/>
            </a:pPr>
            <a:r>
              <a:rPr lang="en-US" sz="2400" b="0" dirty="0">
                <a:latin typeface="Open Sans"/>
                <a:ea typeface="Open Sans"/>
                <a:cs typeface="Open Sans"/>
              </a:rPr>
              <a:t>Evidence of OPT is an EAD card</a:t>
            </a:r>
          </a:p>
          <a:p>
            <a:pPr marL="355600" indent="-456565">
              <a:lnSpc>
                <a:spcPct val="150000"/>
              </a:lnSpc>
              <a:spcBef>
                <a:spcPts val="300"/>
              </a:spcBef>
              <a:spcAft>
                <a:spcPts val="0"/>
              </a:spcAft>
              <a:buClr>
                <a:schemeClr val="dk2"/>
              </a:buClr>
              <a:buSzPts val="2000"/>
            </a:pPr>
            <a:r>
              <a:rPr lang="en-US" sz="2400" b="0" dirty="0">
                <a:latin typeface="Open Sans"/>
                <a:ea typeface="Open Sans"/>
                <a:cs typeface="Open Sans"/>
              </a:rPr>
              <a:t>Employment must provide training in the student’s field of study</a:t>
            </a:r>
          </a:p>
          <a:p>
            <a:pPr marL="355600" indent="-456565">
              <a:lnSpc>
                <a:spcPct val="150000"/>
              </a:lnSpc>
              <a:spcBef>
                <a:spcPts val="300"/>
              </a:spcBef>
              <a:spcAft>
                <a:spcPts val="0"/>
              </a:spcAft>
              <a:buClr>
                <a:schemeClr val="dk2"/>
              </a:buClr>
              <a:buSzPts val="2000"/>
            </a:pPr>
            <a:r>
              <a:rPr lang="en-US" sz="2400" b="0" dirty="0"/>
              <a:t>For STEM OPT, employer must complete an I-983 Training Plan</a:t>
            </a:r>
          </a:p>
          <a:p>
            <a:pPr marL="457200" indent="0">
              <a:lnSpc>
                <a:spcPct val="90000"/>
              </a:lnSpc>
              <a:spcBef>
                <a:spcPts val="200"/>
              </a:spcBef>
              <a:buNone/>
            </a:pPr>
            <a:endParaRPr lang="en-US" sz="2400" b="0" dirty="0"/>
          </a:p>
        </p:txBody>
      </p:sp>
    </p:spTree>
    <p:extLst>
      <p:ext uri="{BB962C8B-B14F-4D97-AF65-F5344CB8AC3E}">
        <p14:creationId xmlns:p14="http://schemas.microsoft.com/office/powerpoint/2010/main" val="1220471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Google Shape;342;p44"/>
          <p:cNvSpPr txBox="1">
            <a:spLocks noGrp="1"/>
          </p:cNvSpPr>
          <p:nvPr>
            <p:ph type="title"/>
          </p:nvPr>
        </p:nvSpPr>
        <p:spPr>
          <a:xfrm>
            <a:off x="597230" y="492381"/>
            <a:ext cx="10929479" cy="1325033"/>
          </a:xfrm>
        </p:spPr>
        <p:txBody>
          <a:bodyPr spcFirstLastPara="1" vert="horz" lIns="91425" tIns="45700" rIns="91425" bIns="45700" rtlCol="0" anchor="b" anchorCtr="0">
            <a:normAutofit/>
          </a:bodyPr>
          <a:lstStyle/>
          <a:p>
            <a:pPr>
              <a:spcBef>
                <a:spcPts val="0"/>
              </a:spcBef>
              <a:buClr>
                <a:srgbClr val="FFFF00"/>
              </a:buClr>
            </a:pPr>
            <a:r>
              <a:rPr lang="en-US" cap="none" dirty="0"/>
              <a:t>UNIQUE FEATURES OF </a:t>
            </a:r>
            <a:br>
              <a:rPr lang="en-US" cap="none" dirty="0"/>
            </a:br>
            <a:r>
              <a:rPr lang="en-US" cap="none" dirty="0"/>
              <a:t>J-1 “ACADEMIC TRAINING”</a:t>
            </a:r>
          </a:p>
        </p:txBody>
      </p:sp>
      <p:sp>
        <p:nvSpPr>
          <p:cNvPr id="341" name="Google Shape;341;p44"/>
          <p:cNvSpPr txBox="1">
            <a:spLocks noGrp="1"/>
          </p:cNvSpPr>
          <p:nvPr>
            <p:ph type="body" sz="quarter" idx="11"/>
          </p:nvPr>
        </p:nvSpPr>
        <p:spPr>
          <a:xfrm>
            <a:off x="502638" y="2168742"/>
            <a:ext cx="10929485" cy="4689258"/>
          </a:xfrm>
        </p:spPr>
        <p:txBody>
          <a:bodyPr spcFirstLastPara="1" vert="horz" lIns="91425" tIns="45700" rIns="91425" bIns="45700" rtlCol="0" anchor="t" anchorCtr="0">
            <a:noAutofit/>
          </a:bodyPr>
          <a:lstStyle/>
          <a:p>
            <a:pPr marL="457200" indent="-456565">
              <a:spcBef>
                <a:spcPts val="1400"/>
              </a:spcBef>
            </a:pPr>
            <a:r>
              <a:rPr lang="en-US" sz="2200" b="0" dirty="0">
                <a:latin typeface="Open Sans"/>
                <a:ea typeface="Open Sans"/>
                <a:cs typeface="Open Sans"/>
              </a:rPr>
              <a:t>Available to J-1 students graduating from U.S. schools</a:t>
            </a:r>
            <a:endParaRPr lang="en-US" dirty="0"/>
          </a:p>
          <a:p>
            <a:pPr marL="457200" indent="-456565">
              <a:spcBef>
                <a:spcPts val="1400"/>
              </a:spcBef>
              <a:buSzPts val="2400"/>
            </a:pPr>
            <a:r>
              <a:rPr lang="en-US" sz="2200" b="0" dirty="0">
                <a:latin typeface="Open Sans"/>
                <a:ea typeface="Open Sans"/>
                <a:cs typeface="Open Sans"/>
              </a:rPr>
              <a:t>Processed through international students office and SEVIS, NOT ISO</a:t>
            </a:r>
          </a:p>
          <a:p>
            <a:pPr marL="457200" indent="-456565">
              <a:spcBef>
                <a:spcPts val="1400"/>
              </a:spcBef>
              <a:buSzPts val="2400"/>
            </a:pPr>
            <a:r>
              <a:rPr lang="en-US" sz="2200" b="0" dirty="0">
                <a:latin typeface="Open Sans"/>
                <a:ea typeface="Open Sans"/>
                <a:cs typeface="Open Sans"/>
              </a:rPr>
              <a:t>Evidence of AT is a modified DS-2019 and letter from the school</a:t>
            </a:r>
          </a:p>
          <a:p>
            <a:pPr marL="457200" indent="-456565">
              <a:spcBef>
                <a:spcPts val="1400"/>
              </a:spcBef>
              <a:buSzPts val="2400"/>
            </a:pPr>
            <a:r>
              <a:rPr lang="en-US" sz="2200" b="0" dirty="0">
                <a:latin typeface="Open Sans"/>
                <a:ea typeface="Open Sans"/>
                <a:cs typeface="Open Sans"/>
              </a:rPr>
              <a:t>Academic Training is not processed through USCIS; students do not receive an EAD card</a:t>
            </a:r>
          </a:p>
          <a:p>
            <a:pPr marL="457200" indent="-456565">
              <a:spcBef>
                <a:spcPts val="1400"/>
              </a:spcBef>
              <a:buSzPts val="2400"/>
            </a:pPr>
            <a:r>
              <a:rPr lang="en-US" sz="2200" b="0" dirty="0">
                <a:latin typeface="Open Sans"/>
                <a:ea typeface="Open Sans"/>
                <a:cs typeface="Open Sans"/>
              </a:rPr>
              <a:t>Initial academic training up to 18 months; postdoctoral academic training up to an additional 18 months</a:t>
            </a:r>
          </a:p>
          <a:p>
            <a:pPr marL="457200" indent="-456565">
              <a:spcBef>
                <a:spcPts val="1400"/>
              </a:spcBef>
              <a:buSzPts val="2400"/>
            </a:pPr>
            <a:r>
              <a:rPr lang="en-US" sz="2200" b="0" dirty="0"/>
              <a:t>Does not allow clinical activities</a:t>
            </a:r>
          </a:p>
        </p:txBody>
      </p:sp>
    </p:spTree>
    <p:extLst>
      <p:ext uri="{BB962C8B-B14F-4D97-AF65-F5344CB8AC3E}">
        <p14:creationId xmlns:p14="http://schemas.microsoft.com/office/powerpoint/2010/main" val="799376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p46"/>
          <p:cNvSpPr txBox="1">
            <a:spLocks noGrp="1"/>
          </p:cNvSpPr>
          <p:nvPr>
            <p:ph type="title" idx="4294967295"/>
          </p:nvPr>
        </p:nvSpPr>
        <p:spPr>
          <a:xfrm>
            <a:off x="616170" y="501596"/>
            <a:ext cx="9467850" cy="1252537"/>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FFFF00"/>
              </a:buClr>
            </a:pPr>
            <a:r>
              <a:rPr lang="en-US" sz="4000" b="1" dirty="0">
                <a:latin typeface="Encode Sans Normal Black" charset="0"/>
                <a:sym typeface="Allerta"/>
              </a:rPr>
              <a:t>EMPLOYMENT AUTHORIZATION DOCUMENTS (EADs)</a:t>
            </a:r>
          </a:p>
        </p:txBody>
      </p:sp>
      <p:sp>
        <p:nvSpPr>
          <p:cNvPr id="355" name="Google Shape;355;p46"/>
          <p:cNvSpPr txBox="1">
            <a:spLocks noGrp="1"/>
          </p:cNvSpPr>
          <p:nvPr>
            <p:ph idx="4294967295"/>
          </p:nvPr>
        </p:nvSpPr>
        <p:spPr>
          <a:xfrm>
            <a:off x="647700" y="2247900"/>
            <a:ext cx="9467850" cy="4343400"/>
          </a:xfrm>
          <a:prstGeom prst="rect">
            <a:avLst/>
          </a:prstGeom>
          <a:noFill/>
          <a:ln>
            <a:noFill/>
          </a:ln>
        </p:spPr>
        <p:txBody>
          <a:bodyPr spcFirstLastPara="1" vert="horz" wrap="square" lIns="91425" tIns="45700" rIns="91425" bIns="45700" rtlCol="0" anchor="t" anchorCtr="0">
            <a:noAutofit/>
          </a:bodyPr>
          <a:lstStyle/>
          <a:p>
            <a:pPr marL="457200">
              <a:lnSpc>
                <a:spcPct val="90000"/>
              </a:lnSpc>
              <a:spcAft>
                <a:spcPts val="600"/>
              </a:spcAft>
              <a:buSzPts val="2400"/>
              <a:buFont typeface="Lucida Grande"/>
              <a:buChar char="&gt;"/>
            </a:pPr>
            <a:r>
              <a:rPr lang="en-US" sz="2200" dirty="0">
                <a:solidFill>
                  <a:schemeClr val="tx2"/>
                </a:solidFill>
                <a:latin typeface="Open Sans" charset="0"/>
                <a:ea typeface="Open Sans" charset="0"/>
                <a:cs typeface="Open Sans" charset="0"/>
                <a:sym typeface="Calibri"/>
              </a:rPr>
              <a:t>Certain foreign nationals may apply for an EAD </a:t>
            </a:r>
          </a:p>
          <a:p>
            <a:pPr marL="457200">
              <a:lnSpc>
                <a:spcPct val="90000"/>
              </a:lnSpc>
              <a:spcAft>
                <a:spcPts val="600"/>
              </a:spcAft>
              <a:buSzPts val="2400"/>
              <a:buFont typeface="Lucida Grande"/>
              <a:buChar char="&gt;"/>
            </a:pPr>
            <a:r>
              <a:rPr lang="en-US" sz="2200" dirty="0">
                <a:solidFill>
                  <a:schemeClr val="tx2"/>
                </a:solidFill>
                <a:latin typeface="Open Sans" charset="0"/>
                <a:ea typeface="Open Sans" charset="0"/>
                <a:cs typeface="Open Sans" charset="0"/>
                <a:sym typeface="Calibri"/>
              </a:rPr>
              <a:t>Most EADs provide unlimited employment authorization within the validity dates on the card</a:t>
            </a:r>
          </a:p>
          <a:p>
            <a:pPr marL="457200">
              <a:lnSpc>
                <a:spcPct val="90000"/>
              </a:lnSpc>
              <a:spcAft>
                <a:spcPts val="600"/>
              </a:spcAft>
              <a:buSzPts val="2400"/>
              <a:buFont typeface="Lucida Grande"/>
              <a:buChar char="&gt;"/>
            </a:pPr>
            <a:r>
              <a:rPr lang="en-US" sz="2200" dirty="0">
                <a:solidFill>
                  <a:schemeClr val="tx2"/>
                </a:solidFill>
                <a:latin typeface="Open Sans" charset="0"/>
                <a:ea typeface="Open Sans" charset="0"/>
                <a:cs typeface="Open Sans" charset="0"/>
                <a:sym typeface="Calibri"/>
              </a:rPr>
              <a:t>EAD holders may include, but are not limited to:</a:t>
            </a:r>
            <a:endParaRPr sz="2200" dirty="0">
              <a:solidFill>
                <a:schemeClr val="tx2"/>
              </a:solidFill>
              <a:latin typeface="Open Sans" charset="0"/>
              <a:ea typeface="Open Sans" charset="0"/>
              <a:cs typeface="Open Sans" charset="0"/>
            </a:endParaRPr>
          </a:p>
          <a:p>
            <a:pPr lvl="1">
              <a:lnSpc>
                <a:spcPct val="90000"/>
              </a:lnSpc>
              <a:spcBef>
                <a:spcPts val="0"/>
              </a:spcBef>
              <a:spcAft>
                <a:spcPts val="600"/>
              </a:spcAft>
              <a:buSzPts val="2000"/>
              <a:buFont typeface="Open Sans" panose="020B0606030504020204" pitchFamily="34" charset="0"/>
              <a:buChar char="−"/>
            </a:pPr>
            <a:r>
              <a:rPr lang="en-US" sz="2000" dirty="0" err="1">
                <a:latin typeface="Open Sans" charset="0"/>
                <a:ea typeface="Open Sans" charset="0"/>
                <a:cs typeface="Open Sans" charset="0"/>
                <a:sym typeface="Calibri"/>
              </a:rPr>
              <a:t>Asylees</a:t>
            </a:r>
            <a:r>
              <a:rPr lang="en-US" sz="2000" dirty="0">
                <a:latin typeface="Open Sans" charset="0"/>
                <a:ea typeface="Open Sans" charset="0"/>
                <a:cs typeface="Open Sans" charset="0"/>
                <a:sym typeface="Calibri"/>
              </a:rPr>
              <a:t>/refugees</a:t>
            </a:r>
            <a:endParaRPr sz="2000" dirty="0">
              <a:latin typeface="Open Sans" charset="0"/>
              <a:ea typeface="Open Sans" charset="0"/>
              <a:cs typeface="Open Sans" charset="0"/>
            </a:endParaRPr>
          </a:p>
          <a:p>
            <a:pPr lvl="1">
              <a:lnSpc>
                <a:spcPct val="90000"/>
              </a:lnSpc>
              <a:spcBef>
                <a:spcPts val="0"/>
              </a:spcBef>
              <a:spcAft>
                <a:spcPts val="600"/>
              </a:spcAft>
              <a:buSzPts val="2000"/>
              <a:buFont typeface="Open Sans" panose="020B0606030504020204" pitchFamily="34" charset="0"/>
              <a:buChar char="−"/>
            </a:pPr>
            <a:r>
              <a:rPr lang="en-US" sz="2000" dirty="0">
                <a:latin typeface="Open Sans" charset="0"/>
                <a:ea typeface="Open Sans" charset="0"/>
                <a:cs typeface="Open Sans" charset="0"/>
                <a:sym typeface="Calibri"/>
              </a:rPr>
              <a:t>Temporary Protected Status (TPS)</a:t>
            </a:r>
            <a:endParaRPr sz="2000" dirty="0">
              <a:latin typeface="Open Sans" charset="0"/>
              <a:ea typeface="Open Sans" charset="0"/>
              <a:cs typeface="Open Sans" charset="0"/>
            </a:endParaRPr>
          </a:p>
          <a:p>
            <a:pPr lvl="1">
              <a:lnSpc>
                <a:spcPct val="90000"/>
              </a:lnSpc>
              <a:spcBef>
                <a:spcPts val="0"/>
              </a:spcBef>
              <a:spcAft>
                <a:spcPts val="600"/>
              </a:spcAft>
              <a:buSzPts val="2000"/>
              <a:buFont typeface="Open Sans" panose="020B0606030504020204" pitchFamily="34" charset="0"/>
              <a:buChar char="−"/>
            </a:pPr>
            <a:r>
              <a:rPr lang="en-US" sz="2000" dirty="0">
                <a:latin typeface="Open Sans" charset="0"/>
                <a:ea typeface="Open Sans" charset="0"/>
                <a:cs typeface="Open Sans" charset="0"/>
                <a:sym typeface="Calibri"/>
              </a:rPr>
              <a:t>J-2 dependents of J-1 Exchange Visitors</a:t>
            </a:r>
            <a:endParaRPr sz="2000" dirty="0">
              <a:latin typeface="Open Sans" charset="0"/>
              <a:ea typeface="Open Sans" charset="0"/>
              <a:cs typeface="Open Sans" charset="0"/>
            </a:endParaRPr>
          </a:p>
          <a:p>
            <a:pPr lvl="1">
              <a:lnSpc>
                <a:spcPct val="90000"/>
              </a:lnSpc>
              <a:spcBef>
                <a:spcPts val="0"/>
              </a:spcBef>
              <a:spcAft>
                <a:spcPts val="600"/>
              </a:spcAft>
              <a:buSzPts val="2000"/>
              <a:buFont typeface="Open Sans" panose="020B0606030504020204" pitchFamily="34" charset="0"/>
              <a:buChar char="−"/>
            </a:pPr>
            <a:r>
              <a:rPr lang="en-US" sz="2000" dirty="0">
                <a:latin typeface="Open Sans" charset="0"/>
                <a:ea typeface="Open Sans" charset="0"/>
                <a:cs typeface="Open Sans" charset="0"/>
                <a:sym typeface="Calibri"/>
              </a:rPr>
              <a:t>Applicants for adjustment of status</a:t>
            </a:r>
            <a:endParaRPr sz="2000" dirty="0">
              <a:latin typeface="Open Sans" charset="0"/>
              <a:ea typeface="Open Sans" charset="0"/>
              <a:cs typeface="Open Sans" charset="0"/>
            </a:endParaRPr>
          </a:p>
          <a:p>
            <a:pPr lvl="1">
              <a:lnSpc>
                <a:spcPct val="90000"/>
              </a:lnSpc>
              <a:spcBef>
                <a:spcPts val="0"/>
              </a:spcBef>
              <a:spcAft>
                <a:spcPts val="600"/>
              </a:spcAft>
              <a:buSzPts val="2000"/>
              <a:buFont typeface="Open Sans" panose="020B0606030504020204" pitchFamily="34" charset="0"/>
              <a:buChar char="−"/>
            </a:pPr>
            <a:r>
              <a:rPr lang="en-US" sz="2000" dirty="0">
                <a:latin typeface="Open Sans" charset="0"/>
                <a:ea typeface="Open Sans" charset="0"/>
                <a:cs typeface="Open Sans" charset="0"/>
                <a:sym typeface="Calibri"/>
              </a:rPr>
              <a:t>Many other classifications</a:t>
            </a:r>
            <a:endParaRPr sz="2000" dirty="0">
              <a:latin typeface="Open Sans" charset="0"/>
              <a:ea typeface="Open Sans" charset="0"/>
              <a:cs typeface="Open Sans" charset="0"/>
              <a:sym typeface="Calibri"/>
            </a:endParaRPr>
          </a:p>
        </p:txBody>
      </p:sp>
      <p:pic>
        <p:nvPicPr>
          <p:cNvPr id="2050" name="Picture 2" descr="Front side of current United States Employment Authorization Card specimen (sample)">
            <a:extLst>
              <a:ext uri="{FF2B5EF4-FFF2-40B4-BE49-F238E27FC236}">
                <a16:creationId xmlns:a16="http://schemas.microsoft.com/office/drawing/2014/main" id="{27157767-B518-23D0-DFEF-D6B2452A5F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0283" y="3987220"/>
            <a:ext cx="3904215" cy="245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558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0" name="Google Shape;370;p48"/>
          <p:cNvSpPr txBox="1">
            <a:spLocks noGrp="1"/>
          </p:cNvSpPr>
          <p:nvPr>
            <p:ph type="title" idx="4294967295"/>
          </p:nvPr>
        </p:nvSpPr>
        <p:spPr>
          <a:xfrm>
            <a:off x="584640" y="803983"/>
            <a:ext cx="8229600" cy="1252537"/>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FFFF00"/>
              </a:buClr>
            </a:pPr>
            <a:r>
              <a:rPr lang="en-US" sz="4000" b="1" dirty="0">
                <a:latin typeface="Encode Sans Normal Black" charset="0"/>
                <a:sym typeface="Allerta"/>
              </a:rPr>
              <a:t>PERMANENT RESIDENCE</a:t>
            </a:r>
          </a:p>
        </p:txBody>
      </p:sp>
      <p:sp>
        <p:nvSpPr>
          <p:cNvPr id="369" name="Google Shape;369;p48"/>
          <p:cNvSpPr txBox="1">
            <a:spLocks noGrp="1"/>
          </p:cNvSpPr>
          <p:nvPr>
            <p:ph idx="4294967295"/>
          </p:nvPr>
        </p:nvSpPr>
        <p:spPr>
          <a:xfrm>
            <a:off x="584640" y="2169937"/>
            <a:ext cx="6614948" cy="2951162"/>
          </a:xfrm>
          <a:prstGeom prst="rect">
            <a:avLst/>
          </a:prstGeom>
          <a:noFill/>
          <a:ln>
            <a:noFill/>
          </a:ln>
        </p:spPr>
        <p:txBody>
          <a:bodyPr spcFirstLastPara="1" vert="horz" wrap="square" lIns="91425" tIns="45700" rIns="91425" bIns="45700" rtlCol="0" anchor="t" anchorCtr="0">
            <a:noAutofit/>
          </a:bodyPr>
          <a:lstStyle/>
          <a:p>
            <a:pPr marL="457200">
              <a:lnSpc>
                <a:spcPct val="90000"/>
              </a:lnSpc>
              <a:spcAft>
                <a:spcPts val="600"/>
              </a:spcAft>
              <a:buSzPts val="2400"/>
              <a:buFont typeface="Lucida Grande"/>
              <a:buChar char="&gt;"/>
            </a:pPr>
            <a:r>
              <a:rPr lang="en-US" sz="2400" dirty="0">
                <a:solidFill>
                  <a:schemeClr val="tx2"/>
                </a:solidFill>
                <a:latin typeface="Open Sans" charset="0"/>
                <a:ea typeface="Open Sans" charset="0"/>
                <a:cs typeface="Open Sans" charset="0"/>
                <a:sym typeface="Calibri"/>
              </a:rPr>
              <a:t>UW sponsors most professorial faculty for permanent residence </a:t>
            </a:r>
          </a:p>
          <a:p>
            <a:pPr marL="457200">
              <a:lnSpc>
                <a:spcPct val="90000"/>
              </a:lnSpc>
              <a:spcAft>
                <a:spcPts val="600"/>
              </a:spcAft>
              <a:buSzPts val="2400"/>
              <a:buFont typeface="Lucida Grande"/>
              <a:buChar char="&gt;"/>
            </a:pPr>
            <a:r>
              <a:rPr lang="en-US" sz="2400" dirty="0">
                <a:solidFill>
                  <a:schemeClr val="tx2"/>
                </a:solidFill>
                <a:latin typeface="Open Sans" charset="0"/>
                <a:ea typeface="Open Sans" charset="0"/>
                <a:cs typeface="Open Sans" charset="0"/>
                <a:sym typeface="Calibri"/>
              </a:rPr>
              <a:t>Once approved, permanent residence is documented by a “green card”</a:t>
            </a:r>
          </a:p>
          <a:p>
            <a:pPr marL="457200">
              <a:lnSpc>
                <a:spcPct val="90000"/>
              </a:lnSpc>
              <a:spcAft>
                <a:spcPts val="600"/>
              </a:spcAft>
              <a:buSzPts val="2400"/>
              <a:buFont typeface="Lucida Grande"/>
              <a:buChar char="&gt;"/>
            </a:pPr>
            <a:r>
              <a:rPr lang="en-US" sz="2400" dirty="0">
                <a:solidFill>
                  <a:schemeClr val="tx2"/>
                </a:solidFill>
                <a:latin typeface="Open Sans" charset="0"/>
                <a:ea typeface="Open Sans" charset="0"/>
                <a:cs typeface="Open Sans" charset="0"/>
                <a:sym typeface="Calibri"/>
              </a:rPr>
              <a:t>Provides unlimited authorization to work in the U.S. in position or field of choosing</a:t>
            </a:r>
          </a:p>
          <a:p>
            <a:pPr marL="0" indent="0">
              <a:spcBef>
                <a:spcPts val="400"/>
              </a:spcBef>
              <a:spcAft>
                <a:spcPts val="0"/>
              </a:spcAft>
              <a:buNone/>
            </a:pPr>
            <a:endParaRPr lang="en-US" sz="2400" dirty="0">
              <a:solidFill>
                <a:schemeClr val="dk1"/>
              </a:solidFill>
              <a:latin typeface="+mj-lt"/>
              <a:ea typeface="Calibri"/>
              <a:cs typeface="Calibri"/>
              <a:sym typeface="Calibri"/>
            </a:endParaRPr>
          </a:p>
          <a:p>
            <a:pPr marL="0" indent="0">
              <a:spcBef>
                <a:spcPts val="400"/>
              </a:spcBef>
              <a:spcAft>
                <a:spcPts val="0"/>
              </a:spcAft>
              <a:buNone/>
            </a:pPr>
            <a:endParaRPr lang="en-US" sz="2400" dirty="0">
              <a:solidFill>
                <a:schemeClr val="dk1"/>
              </a:solidFill>
              <a:latin typeface="+mj-lt"/>
              <a:ea typeface="Calibri"/>
              <a:cs typeface="Calibri"/>
              <a:sym typeface="Calibri"/>
            </a:endParaRPr>
          </a:p>
          <a:p>
            <a:pPr marL="0" indent="0">
              <a:spcBef>
                <a:spcPts val="400"/>
              </a:spcBef>
              <a:spcAft>
                <a:spcPts val="0"/>
              </a:spcAft>
              <a:buNone/>
            </a:pPr>
            <a:endParaRPr sz="2000" dirty="0">
              <a:solidFill>
                <a:schemeClr val="dk1"/>
              </a:solidFill>
              <a:latin typeface="+mj-lt"/>
              <a:ea typeface="Calibri"/>
              <a:cs typeface="Calibri"/>
              <a:sym typeface="Calibri"/>
            </a:endParaRPr>
          </a:p>
          <a:p>
            <a:pPr marL="457200" indent="-368300">
              <a:spcBef>
                <a:spcPts val="1000"/>
              </a:spcBef>
              <a:spcAft>
                <a:spcPts val="0"/>
              </a:spcAft>
              <a:buClr>
                <a:schemeClr val="dk1"/>
              </a:buClr>
              <a:buSzPts val="2200"/>
              <a:buFont typeface="Calibri"/>
              <a:buChar char="➔"/>
            </a:pPr>
            <a:endParaRPr lang="en-US" sz="2000" dirty="0">
              <a:solidFill>
                <a:schemeClr val="dk1"/>
              </a:solidFill>
              <a:latin typeface="+mj-lt"/>
              <a:ea typeface="Calibri"/>
              <a:cs typeface="Calibri"/>
              <a:sym typeface="Calibri"/>
            </a:endParaRPr>
          </a:p>
          <a:p>
            <a:pPr marL="88900" indent="0">
              <a:spcBef>
                <a:spcPts val="1000"/>
              </a:spcBef>
              <a:spcAft>
                <a:spcPts val="0"/>
              </a:spcAft>
              <a:buClr>
                <a:schemeClr val="dk1"/>
              </a:buClr>
              <a:buSzPts val="2200"/>
              <a:buNone/>
            </a:pPr>
            <a:endParaRPr lang="en-US" sz="2000" dirty="0">
              <a:solidFill>
                <a:schemeClr val="dk1"/>
              </a:solidFill>
              <a:latin typeface="+mj-lt"/>
              <a:ea typeface="Calibri"/>
              <a:cs typeface="Calibri"/>
              <a:sym typeface="Calibri"/>
            </a:endParaRPr>
          </a:p>
        </p:txBody>
      </p:sp>
      <p:sp>
        <p:nvSpPr>
          <p:cNvPr id="2" name="Rectangle 1"/>
          <p:cNvSpPr/>
          <p:nvPr/>
        </p:nvSpPr>
        <p:spPr>
          <a:xfrm>
            <a:off x="920436" y="5331182"/>
            <a:ext cx="10595572" cy="707886"/>
          </a:xfrm>
          <a:prstGeom prst="rect">
            <a:avLst/>
          </a:prstGeom>
        </p:spPr>
        <p:txBody>
          <a:bodyPr wrap="square">
            <a:spAutoFit/>
          </a:bodyPr>
          <a:lstStyle/>
          <a:p>
            <a:pPr>
              <a:spcBef>
                <a:spcPts val="400"/>
              </a:spcBef>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If ISO receives visa request for a position eligible for permanent residence sponsorship, we will contact you to start the process.</a:t>
            </a:r>
          </a:p>
        </p:txBody>
      </p:sp>
      <p:pic>
        <p:nvPicPr>
          <p:cNvPr id="1026" name="Picture 2" descr="Front side of current United States Permanent Resident Card specimen (sample)">
            <a:extLst>
              <a:ext uri="{FF2B5EF4-FFF2-40B4-BE49-F238E27FC236}">
                <a16:creationId xmlns:a16="http://schemas.microsoft.com/office/drawing/2014/main" id="{39488478-5571-C6D2-CB77-DF860AC3E2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2372" y="2376147"/>
            <a:ext cx="4193279" cy="266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340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73E19-2429-C453-81B1-87D14C2B0003}"/>
              </a:ext>
            </a:extLst>
          </p:cNvPr>
          <p:cNvSpPr>
            <a:spLocks noGrp="1"/>
          </p:cNvSpPr>
          <p:nvPr>
            <p:ph type="title"/>
          </p:nvPr>
        </p:nvSpPr>
        <p:spPr/>
        <p:txBody>
          <a:bodyPr/>
          <a:lstStyle/>
          <a:p>
            <a:r>
              <a:rPr lang="en-US" dirty="0"/>
              <a:t>O-1A &amp; </a:t>
            </a:r>
            <a:br>
              <a:rPr lang="en-US" dirty="0"/>
            </a:br>
            <a:r>
              <a:rPr lang="en-US" dirty="0"/>
              <a:t>EB-1B </a:t>
            </a:r>
            <a:br>
              <a:rPr lang="en-US" dirty="0"/>
            </a:br>
            <a:r>
              <a:rPr lang="en-US" dirty="0"/>
              <a:t>Q &amp; A</a:t>
            </a:r>
          </a:p>
        </p:txBody>
      </p:sp>
      <p:sp>
        <p:nvSpPr>
          <p:cNvPr id="3" name="TextBox 2">
            <a:extLst>
              <a:ext uri="{FF2B5EF4-FFF2-40B4-BE49-F238E27FC236}">
                <a16:creationId xmlns:a16="http://schemas.microsoft.com/office/drawing/2014/main" id="{A493CF02-199B-2978-B534-730A2820A89E}"/>
              </a:ext>
            </a:extLst>
          </p:cNvPr>
          <p:cNvSpPr txBox="1"/>
          <p:nvPr/>
        </p:nvSpPr>
        <p:spPr>
          <a:xfrm>
            <a:off x="4721087" y="1192696"/>
            <a:ext cx="6202017" cy="4247317"/>
          </a:xfrm>
          <a:prstGeom prst="rect">
            <a:avLst/>
          </a:prstGeom>
          <a:noFill/>
        </p:spPr>
        <p:txBody>
          <a:bodyPr wrap="square" rtlCol="0">
            <a:spAutoFit/>
          </a:bodyPr>
          <a:lstStyle/>
          <a:p>
            <a:pPr marL="457200" indent="-457200"/>
            <a:r>
              <a:rPr lang="en-US" b="1" dirty="0">
                <a:latin typeface="Open Sans" panose="020B0606030504020204" pitchFamily="34" charset="0"/>
                <a:ea typeface="Open Sans" panose="020B0606030504020204" pitchFamily="34" charset="0"/>
                <a:cs typeface="Open Sans" panose="020B0606030504020204" pitchFamily="34" charset="0"/>
              </a:rPr>
              <a:t>Q: What is the difference between the O-1A and EB-1B </a:t>
            </a:r>
            <a:r>
              <a:rPr lang="en-US" b="1">
                <a:latin typeface="Open Sans" panose="020B0606030504020204" pitchFamily="34" charset="0"/>
                <a:ea typeface="Open Sans" panose="020B0606030504020204" pitchFamily="34" charset="0"/>
                <a:cs typeface="Open Sans" panose="020B0606030504020204" pitchFamily="34" charset="0"/>
              </a:rPr>
              <a:t>visas?</a:t>
            </a:r>
          </a:p>
          <a:p>
            <a:pPr marL="457200" indent="-457200"/>
            <a:endParaRPr lang="en-US" dirty="0">
              <a:latin typeface="Open Sans" panose="020B0606030504020204" pitchFamily="34" charset="0"/>
              <a:ea typeface="Open Sans" panose="020B0606030504020204" pitchFamily="34" charset="0"/>
              <a:cs typeface="Open Sans" panose="020B0606030504020204" pitchFamily="34" charset="0"/>
            </a:endParaRPr>
          </a:p>
          <a:p>
            <a:pPr marL="457200" indent="-457200"/>
            <a:r>
              <a:rPr lang="en-US" dirty="0">
                <a:latin typeface="Open Sans" panose="020B0606030504020204" pitchFamily="34" charset="0"/>
                <a:ea typeface="Open Sans" panose="020B0606030504020204" pitchFamily="34" charset="0"/>
                <a:cs typeface="Open Sans" panose="020B0606030504020204" pitchFamily="34" charset="0"/>
              </a:rPr>
              <a:t>A: These are separate visa types:</a:t>
            </a:r>
          </a:p>
          <a:p>
            <a:pPr marL="457200" indent="-457200" fontAlgn="base">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O-1A is a nonimmigrant visa (that is, a pathway to enter the U.S. and work) for individuals with Extraordinary Ability in the sciences, education, business, or athletics, requiring a showing of “sustained national or international acclaim”.</a:t>
            </a:r>
          </a:p>
          <a:p>
            <a:pPr marL="457200" indent="-457200" fontAlgn="base">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EB-1B is an immigrant visa (that is, a pathway to legal permanent residence) for Outstanding Researchers or Professors, requiring a showing of “sustained international recognition”.</a:t>
            </a:r>
          </a:p>
          <a:p>
            <a:pPr marL="457200" indent="-457200"/>
            <a:r>
              <a:rPr lang="en-US" dirty="0">
                <a:latin typeface="Open Sans" panose="020B0606030504020204" pitchFamily="34" charset="0"/>
                <a:ea typeface="Open Sans" panose="020B0606030504020204" pitchFamily="34" charset="0"/>
                <a:cs typeface="Open Sans" panose="020B0606030504020204" pitchFamily="34" charset="0"/>
              </a:rPr>
              <a:t>We are working on adding more information regarding both O-1A and EB-1B sponsorship to our website.</a:t>
            </a:r>
          </a:p>
        </p:txBody>
      </p:sp>
    </p:spTree>
    <p:extLst>
      <p:ext uri="{BB962C8B-B14F-4D97-AF65-F5344CB8AC3E}">
        <p14:creationId xmlns:p14="http://schemas.microsoft.com/office/powerpoint/2010/main" val="3242033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3410" y="1049338"/>
            <a:ext cx="10352087" cy="684212"/>
          </a:xfrm>
          <a:prstGeom prst="rect">
            <a:avLst/>
          </a:prstGeom>
        </p:spPr>
        <p:txBody>
          <a:bodyPr/>
          <a:lstStyle/>
          <a:p>
            <a:pPr algn="l">
              <a:spcBef>
                <a:spcPts val="0"/>
              </a:spcBef>
              <a:buClr>
                <a:srgbClr val="FFFF00"/>
              </a:buClr>
            </a:pPr>
            <a:r>
              <a:rPr lang="en-US" sz="4000" b="1" dirty="0">
                <a:latin typeface="Encode Sans Normal Black" charset="0"/>
              </a:rPr>
              <a:t>RESOURCES</a:t>
            </a:r>
          </a:p>
        </p:txBody>
      </p:sp>
      <p:sp>
        <p:nvSpPr>
          <p:cNvPr id="3" name="Text Placeholder 2"/>
          <p:cNvSpPr>
            <a:spLocks noGrp="1"/>
          </p:cNvSpPr>
          <p:nvPr>
            <p:ph idx="4294967295"/>
          </p:nvPr>
        </p:nvSpPr>
        <p:spPr>
          <a:xfrm>
            <a:off x="647700" y="2247900"/>
            <a:ext cx="10058400" cy="3867150"/>
          </a:xfrm>
          <a:prstGeom prst="rect">
            <a:avLst/>
          </a:prstGeom>
        </p:spPr>
        <p:txBody>
          <a:bodyPr lIns="91440" tIns="45720" rIns="91440" bIns="45720" anchor="t">
            <a:normAutofit/>
          </a:bodyPr>
          <a:lstStyle/>
          <a:p>
            <a:pPr marL="456565" indent="-456565">
              <a:buFont typeface="Open Sans" panose="020B0606030504020204" pitchFamily="34" charset="0"/>
              <a:buChar char="&gt;"/>
            </a:pPr>
            <a:r>
              <a:rPr lang="en-US" sz="2400" dirty="0">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ISO Visa Guidance for Unit Administrators</a:t>
            </a:r>
            <a:endParaRPr lang="en-US" sz="2400">
              <a:solidFill>
                <a:srgbClr val="0070C0"/>
              </a:solidFill>
              <a:latin typeface="Open Sans"/>
              <a:ea typeface="Open Sans"/>
              <a:cs typeface="Open Sans"/>
            </a:endParaRPr>
          </a:p>
          <a:p>
            <a:pPr marL="456565" indent="-456565">
              <a:buFont typeface="Open Sans" panose="020B0606030504020204" pitchFamily="34" charset="0"/>
              <a:buChar char="&gt;"/>
            </a:pPr>
            <a:r>
              <a:rPr lang="en-US" sz="2400" dirty="0">
                <a:solidFill>
                  <a:srgbClr val="0070C0"/>
                </a:solidFill>
                <a:latin typeface="Open Sans"/>
                <a:ea typeface="Open Sans"/>
                <a:cs typeface="Open Sans"/>
                <a:hlinkClick r:id="rId4">
                  <a:extLst>
                    <a:ext uri="{A12FA001-AC4F-418D-AE19-62706E023703}">
                      <ahyp:hlinkClr xmlns:ahyp="http://schemas.microsoft.com/office/drawing/2018/hyperlinkcolor" val="tx"/>
                    </a:ext>
                  </a:extLst>
                </a:hlinkClick>
              </a:rPr>
              <a:t>Visa content on APF blog</a:t>
            </a:r>
            <a:endParaRPr lang="en-US" sz="2400">
              <a:solidFill>
                <a:srgbClr val="0070C0"/>
              </a:solidFill>
              <a:latin typeface="Open Sans"/>
              <a:ea typeface="Open Sans"/>
              <a:cs typeface="Open Sans"/>
            </a:endParaRPr>
          </a:p>
          <a:p>
            <a:pPr marL="456565" indent="-456565">
              <a:buFont typeface="Open Sans" panose="020B0606030504020204" pitchFamily="34" charset="0"/>
              <a:buChar char="&gt;"/>
            </a:pPr>
            <a:r>
              <a:rPr lang="en-US" sz="2400" dirty="0">
                <a:solidFill>
                  <a:srgbClr val="0070C0"/>
                </a:solidFill>
                <a:latin typeface="Open Sans"/>
                <a:ea typeface="Open Sans"/>
                <a:cs typeface="Open Sans"/>
                <a:hlinkClick r:id="rId5">
                  <a:extLst>
                    <a:ext uri="{A12FA001-AC4F-418D-AE19-62706E023703}">
                      <ahyp:hlinkClr xmlns:ahyp="http://schemas.microsoft.com/office/drawing/2018/hyperlinkcolor" val="tx"/>
                    </a:ext>
                  </a:extLst>
                </a:hlinkClick>
              </a:rPr>
              <a:t>APF Training Resources Archive</a:t>
            </a:r>
            <a:endParaRPr lang="en-US" sz="2400">
              <a:solidFill>
                <a:srgbClr val="0070C0"/>
              </a:solidFill>
              <a:latin typeface="Open Sans"/>
              <a:ea typeface="Open Sans"/>
              <a:cs typeface="Open Sans"/>
            </a:endParaRPr>
          </a:p>
          <a:p>
            <a:pPr marL="456565" indent="-456565">
              <a:buFont typeface="Open Sans" panose="020B0606030504020204" pitchFamily="34" charset="0"/>
              <a:buChar char="&gt;"/>
            </a:pPr>
            <a:r>
              <a:rPr lang="en-US" sz="2400" dirty="0">
                <a:solidFill>
                  <a:srgbClr val="0070C0"/>
                </a:solidFill>
                <a:latin typeface="Open Sans"/>
                <a:ea typeface="Open Sans"/>
                <a:cs typeface="Open Sans"/>
                <a:hlinkClick r:id="rId6">
                  <a:extLst>
                    <a:ext uri="{A12FA001-AC4F-418D-AE19-62706E023703}">
                      <ahyp:hlinkClr xmlns:ahyp="http://schemas.microsoft.com/office/drawing/2018/hyperlinkcolor" val="tx"/>
                    </a:ext>
                  </a:extLst>
                </a:hlinkClick>
              </a:rPr>
              <a:t>UWHR Staff Visa Sponsorship</a:t>
            </a:r>
            <a:endParaRPr lang="en-US" sz="2400">
              <a:solidFill>
                <a:srgbClr val="0070C0"/>
              </a:solidFill>
              <a:latin typeface="Open Sans"/>
              <a:ea typeface="Open Sans"/>
              <a:cs typeface="Open Sans"/>
            </a:endParaRPr>
          </a:p>
          <a:p>
            <a:pPr marL="456565" indent="-456565">
              <a:buFont typeface="Open Sans" panose="020B0606030504020204" pitchFamily="34" charset="0"/>
              <a:buChar char="&gt;"/>
            </a:pPr>
            <a:r>
              <a:rPr lang="en-US" sz="2400" dirty="0">
                <a:solidFill>
                  <a:srgbClr val="0070C0"/>
                </a:solidFill>
                <a:latin typeface="Open Sans"/>
                <a:ea typeface="Open Sans"/>
                <a:cs typeface="Open Sans"/>
                <a:hlinkClick r:id="rId7">
                  <a:extLst>
                    <a:ext uri="{A12FA001-AC4F-418D-AE19-62706E023703}">
                      <ahyp:hlinkClr xmlns:ahyp="http://schemas.microsoft.com/office/drawing/2018/hyperlinkcolor" val="tx"/>
                    </a:ext>
                  </a:extLst>
                </a:hlinkClick>
              </a:rPr>
              <a:t>acadvisa@uw.edu</a:t>
            </a:r>
            <a:endParaRPr lang="en-US" sz="2400" dirty="0">
              <a:solidFill>
                <a:srgbClr val="0070C0"/>
              </a:solidFill>
              <a:latin typeface="Open Sans"/>
              <a:ea typeface="Open Sans"/>
              <a:cs typeface="Open Sans"/>
            </a:endParaRPr>
          </a:p>
        </p:txBody>
      </p:sp>
    </p:spTree>
    <p:extLst>
      <p:ext uri="{BB962C8B-B14F-4D97-AF65-F5344CB8AC3E}">
        <p14:creationId xmlns:p14="http://schemas.microsoft.com/office/powerpoint/2010/main" val="208034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title" idx="4294967295"/>
          </p:nvPr>
        </p:nvSpPr>
        <p:spPr>
          <a:xfrm>
            <a:off x="553446" y="1049671"/>
            <a:ext cx="10261111" cy="76944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Encode Sans Normal Black" panose="02000000000000000000" pitchFamily="2" charset="0"/>
                <a:ea typeface="Allerta"/>
                <a:cs typeface="Allerta"/>
                <a:sym typeface="Allerta"/>
              </a:rPr>
              <a:t>IS VISA SPONSORSHIP NEEDED?</a:t>
            </a:r>
          </a:p>
        </p:txBody>
      </p:sp>
      <p:sp>
        <p:nvSpPr>
          <p:cNvPr id="156" name="Google Shape;156;p16"/>
          <p:cNvSpPr txBox="1"/>
          <p:nvPr/>
        </p:nvSpPr>
        <p:spPr>
          <a:xfrm>
            <a:off x="647700" y="2078698"/>
            <a:ext cx="9687415" cy="4314661"/>
          </a:xfrm>
          <a:prstGeom prst="rect">
            <a:avLst/>
          </a:prstGeom>
          <a:noFill/>
          <a:ln>
            <a:noFill/>
          </a:ln>
        </p:spPr>
        <p:txBody>
          <a:bodyPr spcFirstLastPara="1" wrap="square" lIns="91425" tIns="45700" rIns="91425" bIns="45700" anchor="t" anchorCtr="0">
            <a:noAutofit/>
          </a:bodyPr>
          <a:lstStyle/>
          <a:p>
            <a:pPr marL="0" lvl="1">
              <a:lnSpc>
                <a:spcPct val="114000"/>
              </a:lnSpc>
              <a:spcBef>
                <a:spcPts val="600"/>
              </a:spcBef>
            </a:pPr>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You may ask:</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228600" lvl="1" indent="-228600">
              <a:lnSpc>
                <a:spcPct val="114000"/>
              </a:lnSpc>
              <a:spcBef>
                <a:spcPts val="600"/>
              </a:spcBef>
              <a:buClr>
                <a:schemeClr val="dk1"/>
              </a:buClr>
              <a:buSzPts val="2400"/>
              <a:buFont typeface="Arial"/>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“Are you legally authorized to work in the U.S?”</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228600" lvl="1" indent="-228600">
              <a:lnSpc>
                <a:spcPct val="114000"/>
              </a:lnSpc>
              <a:spcBef>
                <a:spcPts val="600"/>
              </a:spcBef>
              <a:buClr>
                <a:schemeClr val="dk1"/>
              </a:buClr>
              <a:buSzPts val="2400"/>
              <a:buFont typeface="Arial"/>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“Can you provide evidence within three business days after the start date that you are eligible to work in the U.S?”</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228600" lvl="1" indent="-228600">
              <a:lnSpc>
                <a:spcPct val="114000"/>
              </a:lnSpc>
              <a:spcBef>
                <a:spcPts val="600"/>
              </a:spcBef>
              <a:buClr>
                <a:schemeClr val="dk1"/>
              </a:buClr>
              <a:buSzPts val="2400"/>
              <a:buFont typeface="Arial"/>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“Will you now or in the future require UW sponsorship for a visa or permanent residence?”</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2">
              <a:lnSpc>
                <a:spcPct val="114000"/>
              </a:lnSpc>
              <a:spcBef>
                <a:spcPts val="600"/>
              </a:spcBef>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1">
              <a:lnSpc>
                <a:spcPct val="114000"/>
              </a:lnSpc>
              <a:spcBef>
                <a:spcPts val="600"/>
              </a:spcBef>
            </a:pPr>
            <a:r>
              <a:rPr lang="en-US" sz="2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Don’t </a:t>
            </a:r>
            <a:r>
              <a:rPr lang="en-US" sz="2200" b="1" i="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promise</a:t>
            </a:r>
            <a:r>
              <a:rPr lang="en-US" sz="2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 a visa or permanent residence</a:t>
            </a: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—agree only to </a:t>
            </a:r>
            <a:r>
              <a:rPr lang="en-US" sz="2200" i="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consider for possible sponsorship </a:t>
            </a: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of a visa in accordance with UW policy</a:t>
            </a:r>
            <a:endParaRPr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7792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164440"/>
            <a:ext cx="10972800" cy="708810"/>
          </a:xfrm>
          <a:prstGeom prst="rect">
            <a:avLst/>
          </a:prstGeom>
        </p:spPr>
        <p:txBody>
          <a:bodyPr>
            <a:normAutofit fontScale="90000"/>
          </a:bodyPr>
          <a:lstStyle/>
          <a:p>
            <a:pPr algn="l"/>
            <a:r>
              <a:rPr lang="en-US" sz="4000" cap="all" dirty="0">
                <a:solidFill>
                  <a:schemeClr val="tx1"/>
                </a:solidFill>
                <a:latin typeface="Encode Sans Normal Black" panose="02000000000000000000" pitchFamily="2" charset="0"/>
              </a:rPr>
              <a:t>Sponsored vs. Non-sponsored Visas</a:t>
            </a:r>
          </a:p>
        </p:txBody>
      </p:sp>
      <p:sp>
        <p:nvSpPr>
          <p:cNvPr id="3" name="Content Placeholder 2"/>
          <p:cNvSpPr>
            <a:spLocks noGrp="1"/>
          </p:cNvSpPr>
          <p:nvPr>
            <p:ph sz="half" idx="4294967295"/>
          </p:nvPr>
        </p:nvSpPr>
        <p:spPr>
          <a:xfrm>
            <a:off x="647700" y="2247900"/>
            <a:ext cx="5694363" cy="4475163"/>
          </a:xfrm>
          <a:prstGeom prst="rect">
            <a:avLst/>
          </a:prstGeom>
        </p:spPr>
        <p:txBody>
          <a:bodyPr>
            <a:normAutofit fontScale="77500" lnSpcReduction="20000"/>
          </a:bodyPr>
          <a:lstStyle/>
          <a:p>
            <a:pPr marL="0" indent="0">
              <a:lnSpc>
                <a:spcPct val="134000"/>
              </a:lnSpc>
              <a:spcBef>
                <a:spcPts val="0"/>
              </a:spcBef>
              <a:spcAft>
                <a:spcPts val="0"/>
              </a:spcAft>
              <a:buNone/>
            </a:pP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Sponsored by UW through ISO:</a:t>
            </a:r>
          </a:p>
          <a:p>
            <a:pPr>
              <a:lnSpc>
                <a:spcPct val="134000"/>
              </a:lnSpc>
              <a:spcBef>
                <a:spcPts val="0"/>
              </a:spcBef>
              <a:spcAft>
                <a:spcPts val="0"/>
              </a:spcAft>
              <a:buFont typeface="Open Sans" panose="020B0606030504020204" pitchFamily="34" charset="0"/>
              <a:buChar char="&gt;"/>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J-1 Exchange Visitor</a:t>
            </a:r>
          </a:p>
          <a:p>
            <a:pPr>
              <a:lnSpc>
                <a:spcPct val="134000"/>
              </a:lnSpc>
              <a:spcBef>
                <a:spcPts val="0"/>
              </a:spcBef>
              <a:spcAft>
                <a:spcPts val="0"/>
              </a:spcAft>
              <a:buFont typeface="Open Sans" panose="020B0606030504020204" pitchFamily="34" charset="0"/>
              <a:buChar char="&gt;"/>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H-1B Temporary Worker</a:t>
            </a:r>
          </a:p>
          <a:p>
            <a:pPr>
              <a:lnSpc>
                <a:spcPct val="134000"/>
              </a:lnSpc>
              <a:spcBef>
                <a:spcPts val="0"/>
              </a:spcBef>
              <a:spcAft>
                <a:spcPts val="0"/>
              </a:spcAft>
              <a:buFont typeface="Open Sans" panose="020B0606030504020204" pitchFamily="34" charset="0"/>
              <a:buChar char="&gt;"/>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TN and E-3 Treaty Workers</a:t>
            </a:r>
          </a:p>
          <a:p>
            <a:pPr>
              <a:lnSpc>
                <a:spcPct val="134000"/>
              </a:lnSpc>
              <a:spcBef>
                <a:spcPts val="0"/>
              </a:spcBef>
              <a:spcAft>
                <a:spcPts val="0"/>
              </a:spcAft>
              <a:buFont typeface="Open Sans" panose="020B0606030504020204" pitchFamily="34" charset="0"/>
              <a:buChar char="&gt;"/>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O-1A Extraordinary Ability </a:t>
            </a:r>
          </a:p>
          <a:p>
            <a:pPr>
              <a:lnSpc>
                <a:spcPct val="134000"/>
              </a:lnSpc>
              <a:spcBef>
                <a:spcPts val="0"/>
              </a:spcBef>
              <a:spcAft>
                <a:spcPts val="0"/>
              </a:spcAft>
              <a:buFont typeface="Open Sans" panose="020B0606030504020204" pitchFamily="34" charset="0"/>
              <a:buChar char="&gt;"/>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Legal Permanent Residence for some faculty members</a:t>
            </a:r>
          </a:p>
          <a:p>
            <a:pPr marL="139700" indent="0">
              <a:lnSpc>
                <a:spcPct val="134000"/>
              </a:lnSpc>
              <a:spcBef>
                <a:spcPts val="0"/>
              </a:spcBef>
              <a:spcAft>
                <a:spcPts val="0"/>
              </a:spcAft>
              <a:buNone/>
            </a:pPr>
            <a:endPar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34000"/>
              </a:lnSpc>
              <a:spcBef>
                <a:spcPts val="0"/>
              </a:spcBef>
              <a:spcAft>
                <a:spcPts val="0"/>
              </a:spcAft>
              <a:buNone/>
            </a:pP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Sponsored by schools (UW or other):</a:t>
            </a:r>
          </a:p>
          <a:p>
            <a:pPr>
              <a:lnSpc>
                <a:spcPct val="134000"/>
              </a:lnSpc>
              <a:spcBef>
                <a:spcPts val="0"/>
              </a:spcBef>
              <a:spcAft>
                <a:spcPts val="0"/>
              </a:spcAft>
              <a:buFont typeface="Open Sans" panose="020B0606030504020204" pitchFamily="34" charset="0"/>
              <a:buChar char="&gt;"/>
            </a:pPr>
            <a:r>
              <a:rPr lang="en-US" sz="2800" dirty="0">
                <a:latin typeface="Open Sans" panose="020B0606030504020204" pitchFamily="34" charset="0"/>
                <a:ea typeface="Open Sans" panose="020B0606030504020204" pitchFamily="34" charset="0"/>
                <a:cs typeface="Open Sans" panose="020B0606030504020204" pitchFamily="34" charset="0"/>
              </a:rPr>
              <a:t>F-1 Optional Practical Trainees</a:t>
            </a:r>
          </a:p>
          <a:p>
            <a:pPr>
              <a:lnSpc>
                <a:spcPct val="134000"/>
              </a:lnSpc>
              <a:spcBef>
                <a:spcPts val="0"/>
              </a:spcBef>
              <a:spcAft>
                <a:spcPts val="0"/>
              </a:spcAft>
              <a:buFont typeface="Open Sans" panose="020B0606030504020204" pitchFamily="34" charset="0"/>
              <a:buChar char="&gt;"/>
            </a:pPr>
            <a:r>
              <a:rPr lang="en-US" sz="2800" dirty="0">
                <a:latin typeface="Open Sans" panose="020B0606030504020204" pitchFamily="34" charset="0"/>
                <a:ea typeface="Open Sans" panose="020B0606030504020204" pitchFamily="34" charset="0"/>
                <a:cs typeface="Open Sans" panose="020B0606030504020204" pitchFamily="34" charset="0"/>
              </a:rPr>
              <a:t>J-1 Academic Trainees</a:t>
            </a:r>
          </a:p>
        </p:txBody>
      </p:sp>
      <p:sp>
        <p:nvSpPr>
          <p:cNvPr id="7" name="Text Placeholder 6"/>
          <p:cNvSpPr>
            <a:spLocks noGrp="1"/>
          </p:cNvSpPr>
          <p:nvPr>
            <p:ph sz="half" idx="4294967295"/>
          </p:nvPr>
        </p:nvSpPr>
        <p:spPr>
          <a:xfrm>
            <a:off x="6948666" y="2140379"/>
            <a:ext cx="4287837" cy="3446463"/>
          </a:xfrm>
          <a:prstGeom prst="rect">
            <a:avLst/>
          </a:prstGeom>
        </p:spPr>
        <p:txBody>
          <a:bodyPr>
            <a:normAutofit/>
          </a:bodyPr>
          <a:lstStyle/>
          <a:p>
            <a:pPr marL="0" indent="0">
              <a:lnSpc>
                <a:spcPct val="134000"/>
              </a:lnSpc>
              <a:spcBef>
                <a:spcPts val="0"/>
              </a:spcBef>
              <a:spcAft>
                <a:spcPts val="0"/>
              </a:spcAft>
              <a:buNone/>
            </a:pPr>
            <a:r>
              <a:rPr lang="en-US"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Non-sponsored:</a:t>
            </a:r>
          </a:p>
          <a:p>
            <a:pPr>
              <a:lnSpc>
                <a:spcPct val="114000"/>
              </a:lnSpc>
              <a:spcBef>
                <a:spcPts val="0"/>
              </a:spcBef>
              <a:buFont typeface="Open Sans" panose="020B0606030504020204" pitchFamily="34" charset="0"/>
              <a:buChar char="&gt;"/>
            </a:pPr>
            <a:r>
              <a:rPr lang="en-US" sz="2200" dirty="0">
                <a:latin typeface="Open Sans" panose="020B0606030504020204" pitchFamily="34" charset="0"/>
                <a:ea typeface="Open Sans" panose="020B0606030504020204" pitchFamily="34" charset="0"/>
                <a:cs typeface="Open Sans" panose="020B0606030504020204" pitchFamily="34" charset="0"/>
              </a:rPr>
              <a:t>EAD Holders</a:t>
            </a:r>
          </a:p>
          <a:p>
            <a:pPr>
              <a:lnSpc>
                <a:spcPct val="114000"/>
              </a:lnSpc>
              <a:spcBef>
                <a:spcPts val="0"/>
              </a:spcBef>
              <a:buFont typeface="Open Sans" panose="020B0606030504020204" pitchFamily="34" charset="0"/>
              <a:buChar char="&gt;"/>
            </a:pPr>
            <a:r>
              <a:rPr lang="en-US" sz="2200" dirty="0">
                <a:latin typeface="Open Sans" panose="020B0606030504020204" pitchFamily="34" charset="0"/>
                <a:ea typeface="Open Sans" panose="020B0606030504020204" pitchFamily="34" charset="0"/>
                <a:cs typeface="Open Sans" panose="020B0606030504020204" pitchFamily="34" charset="0"/>
              </a:rPr>
              <a:t>Legal Permanent Residents</a:t>
            </a:r>
          </a:p>
        </p:txBody>
      </p:sp>
    </p:spTree>
    <p:extLst>
      <p:ext uri="{BB962C8B-B14F-4D97-AF65-F5344CB8AC3E}">
        <p14:creationId xmlns:p14="http://schemas.microsoft.com/office/powerpoint/2010/main" val="376304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7"/>
          <p:cNvSpPr txBox="1">
            <a:spLocks noGrp="1"/>
          </p:cNvSpPr>
          <p:nvPr>
            <p:ph type="title" idx="4294967295"/>
          </p:nvPr>
        </p:nvSpPr>
        <p:spPr>
          <a:xfrm>
            <a:off x="609600" y="808848"/>
            <a:ext cx="10972800" cy="1252537"/>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FFFF00"/>
              </a:buClr>
            </a:pPr>
            <a:r>
              <a:rPr lang="en-US" sz="4000" cap="none" dirty="0">
                <a:solidFill>
                  <a:schemeClr val="tx1"/>
                </a:solidFill>
                <a:latin typeface="Encode Sans Normal Black" panose="02000000000000000000" pitchFamily="2" charset="0"/>
                <a:ea typeface="Allerta"/>
                <a:cs typeface="Allerta"/>
                <a:sym typeface="Allerta"/>
              </a:rPr>
              <a:t>VISA ELIGIBILITY CAN DEPEND UPON:</a:t>
            </a:r>
          </a:p>
        </p:txBody>
      </p:sp>
      <p:sp>
        <p:nvSpPr>
          <p:cNvPr id="161" name="Google Shape;161;p17"/>
          <p:cNvSpPr txBox="1">
            <a:spLocks noGrp="1"/>
          </p:cNvSpPr>
          <p:nvPr>
            <p:ph sz="half" idx="4294967295"/>
          </p:nvPr>
        </p:nvSpPr>
        <p:spPr>
          <a:xfrm>
            <a:off x="646074" y="2247899"/>
            <a:ext cx="5095875" cy="3214597"/>
          </a:xfrm>
          <a:prstGeom prst="rect">
            <a:avLst/>
          </a:prstGeom>
          <a:noFill/>
          <a:ln>
            <a:noFill/>
          </a:ln>
        </p:spPr>
        <p:txBody>
          <a:bodyPr spcFirstLastPara="1" vert="horz" wrap="square" lIns="91425" tIns="45700" rIns="91425" bIns="45700" rtlCol="0" anchor="t" anchorCtr="0">
            <a:noAutofit/>
          </a:bodyPr>
          <a:lstStyle/>
          <a:p>
            <a:pPr marL="495300" lvl="5" indent="-342900">
              <a:lnSpc>
                <a:spcPct val="100000"/>
              </a:lnSpc>
              <a:spcBef>
                <a:spcPts val="0"/>
              </a:spcBef>
              <a:spcAft>
                <a:spcPts val="600"/>
              </a:spcAft>
              <a:buClr>
                <a:schemeClr val="dk1"/>
              </a:buClr>
              <a:buSzPts val="1800"/>
              <a:buFont typeface="Open Sans" panose="020B0606030504020204" pitchFamily="34" charset="0"/>
              <a:buChar char="&gt;"/>
            </a:pPr>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Scholar:</a:t>
            </a:r>
          </a:p>
          <a:p>
            <a:pPr marL="952500" lvl="6" indent="-342900">
              <a:lnSpc>
                <a:spcPct val="100000"/>
              </a:lnSpc>
              <a:spcBef>
                <a:spcPts val="0"/>
              </a:spcBef>
              <a:spcAft>
                <a:spcPts val="600"/>
              </a:spcAft>
              <a:buClr>
                <a:schemeClr val="dk1"/>
              </a:buClr>
              <a:buSzPts val="1800"/>
              <a:buFont typeface="Open Sans" panose="020B0606030504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Country of origin</a:t>
            </a:r>
          </a:p>
          <a:p>
            <a:pPr marL="952500" lvl="6" indent="-342900">
              <a:lnSpc>
                <a:spcPct val="100000"/>
              </a:lnSpc>
              <a:spcBef>
                <a:spcPts val="0"/>
              </a:spcBef>
              <a:spcAft>
                <a:spcPts val="600"/>
              </a:spcAft>
              <a:buClr>
                <a:schemeClr val="dk1"/>
              </a:buClr>
              <a:buSzPts val="1800"/>
              <a:buFont typeface="Open Sans" panose="020B0606030504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Whether they’re in the U.S.</a:t>
            </a:r>
          </a:p>
          <a:p>
            <a:pPr marL="952500" lvl="6" indent="-342900">
              <a:lnSpc>
                <a:spcPct val="100000"/>
              </a:lnSpc>
              <a:spcBef>
                <a:spcPts val="0"/>
              </a:spcBef>
              <a:spcAft>
                <a:spcPts val="600"/>
              </a:spcAft>
              <a:buClr>
                <a:schemeClr val="dk1"/>
              </a:buClr>
              <a:buSzPts val="1800"/>
              <a:buFont typeface="Open Sans" panose="020B0606030504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Current visa status</a:t>
            </a:r>
          </a:p>
          <a:p>
            <a:pPr marL="952500" lvl="6" indent="-342900">
              <a:lnSpc>
                <a:spcPct val="100000"/>
              </a:lnSpc>
              <a:spcBef>
                <a:spcPts val="0"/>
              </a:spcBef>
              <a:spcAft>
                <a:spcPts val="600"/>
              </a:spcAft>
              <a:buClr>
                <a:schemeClr val="dk1"/>
              </a:buClr>
              <a:buSzPts val="1800"/>
              <a:buFont typeface="Open Sans" panose="020B0606030504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Previous visa history</a:t>
            </a:r>
          </a:p>
          <a:p>
            <a:pPr marL="952500" lvl="6" indent="-342900">
              <a:lnSpc>
                <a:spcPct val="100000"/>
              </a:lnSpc>
              <a:spcBef>
                <a:spcPts val="0"/>
              </a:spcBef>
              <a:spcAft>
                <a:spcPts val="600"/>
              </a:spcAft>
              <a:buClr>
                <a:schemeClr val="dk1"/>
              </a:buClr>
              <a:buSzPts val="1800"/>
              <a:buFont typeface="Open Sans" panose="020B0606030504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Highest degree</a:t>
            </a:r>
          </a:p>
          <a:p>
            <a:pPr marL="952500" lvl="6" indent="-342900">
              <a:lnSpc>
                <a:spcPct val="100000"/>
              </a:lnSpc>
              <a:spcBef>
                <a:spcPts val="0"/>
              </a:spcBef>
              <a:spcAft>
                <a:spcPts val="600"/>
              </a:spcAft>
              <a:buClr>
                <a:schemeClr val="dk1"/>
              </a:buClr>
              <a:buSzPts val="1800"/>
              <a:buFont typeface="Open Sans" panose="020B0606030504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Source of funding</a:t>
            </a:r>
          </a:p>
        </p:txBody>
      </p:sp>
      <p:sp>
        <p:nvSpPr>
          <p:cNvPr id="2" name="Text Placeholder 1"/>
          <p:cNvSpPr>
            <a:spLocks noGrp="1"/>
          </p:cNvSpPr>
          <p:nvPr>
            <p:ph sz="half" idx="4294967295"/>
          </p:nvPr>
        </p:nvSpPr>
        <p:spPr>
          <a:xfrm>
            <a:off x="6096000" y="2241471"/>
            <a:ext cx="5554662" cy="3081265"/>
          </a:xfrm>
          <a:prstGeom prst="rect">
            <a:avLst/>
          </a:prstGeom>
        </p:spPr>
        <p:txBody>
          <a:bodyPr>
            <a:noAutofit/>
          </a:bodyPr>
          <a:lstStyle/>
          <a:p>
            <a:pPr marL="495300" lvl="5" indent="-342900">
              <a:spcBef>
                <a:spcPts val="0"/>
              </a:spcBef>
              <a:spcAft>
                <a:spcPts val="600"/>
              </a:spcAft>
              <a:buClr>
                <a:schemeClr val="dk1"/>
              </a:buClr>
              <a:buSzPts val="1800"/>
              <a:buFont typeface="Open Sans" panose="020B0606030504020204" pitchFamily="34" charset="0"/>
              <a:buChar char="&gt;"/>
            </a:pPr>
            <a:r>
              <a:rPr lang="en-US" sz="2400" b="1" dirty="0">
                <a:latin typeface="Open Sans" panose="020B0606030504020204" pitchFamily="34" charset="0"/>
                <a:ea typeface="Open Sans" panose="020B0606030504020204" pitchFamily="34" charset="0"/>
                <a:cs typeface="Open Sans" panose="020B0606030504020204" pitchFamily="34" charset="0"/>
              </a:rPr>
              <a:t>Employment/Appointment:</a:t>
            </a:r>
          </a:p>
          <a:p>
            <a:pPr marL="952500" lvl="6" indent="-342900">
              <a:spcBef>
                <a:spcPts val="0"/>
              </a:spcBef>
              <a:spcAft>
                <a:spcPts val="600"/>
              </a:spcAft>
              <a:buClr>
                <a:schemeClr val="dk1"/>
              </a:buClr>
              <a:buSzPts val="1800"/>
              <a:buFont typeface="Open Sans" panose="020B0606030504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Academic personnel or staff</a:t>
            </a:r>
          </a:p>
          <a:p>
            <a:pPr marL="952500" lvl="6" indent="-342900">
              <a:spcBef>
                <a:spcPts val="0"/>
              </a:spcBef>
              <a:spcAft>
                <a:spcPts val="600"/>
              </a:spcAft>
              <a:buClr>
                <a:schemeClr val="dk1"/>
              </a:buClr>
              <a:buSzPts val="1800"/>
              <a:buFont typeface="Open Sans" panose="020B0606030504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Track</a:t>
            </a:r>
          </a:p>
          <a:p>
            <a:pPr marL="952500" lvl="6" indent="-342900">
              <a:spcBef>
                <a:spcPts val="0"/>
              </a:spcBef>
              <a:spcAft>
                <a:spcPts val="600"/>
              </a:spcAft>
              <a:buClr>
                <a:schemeClr val="dk1"/>
              </a:buClr>
              <a:buSzPts val="1800"/>
              <a:buFont typeface="Open Sans" panose="020B0606030504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Minimum requirements</a:t>
            </a:r>
          </a:p>
          <a:p>
            <a:pPr marL="952500" lvl="6" indent="-342900">
              <a:spcBef>
                <a:spcPts val="0"/>
              </a:spcBef>
              <a:spcAft>
                <a:spcPts val="600"/>
              </a:spcAft>
              <a:buClr>
                <a:schemeClr val="dk1"/>
              </a:buClr>
              <a:buSzPts val="1800"/>
              <a:buFont typeface="Open Sans" panose="020B0606030504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Paid or unpaid</a:t>
            </a:r>
          </a:p>
          <a:p>
            <a:pPr marL="952500" lvl="6" indent="-342900">
              <a:spcBef>
                <a:spcPts val="0"/>
              </a:spcBef>
              <a:spcAft>
                <a:spcPts val="600"/>
              </a:spcAft>
              <a:buClr>
                <a:schemeClr val="dk1"/>
              </a:buClr>
              <a:buSzPts val="1800"/>
              <a:buFont typeface="Open Sans" panose="020B0606030504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FTE</a:t>
            </a:r>
          </a:p>
          <a:p>
            <a:pPr marL="952500" lvl="6" indent="-342900">
              <a:spcBef>
                <a:spcPts val="0"/>
              </a:spcBef>
              <a:spcAft>
                <a:spcPts val="600"/>
              </a:spcAft>
              <a:buClr>
                <a:schemeClr val="dk1"/>
              </a:buClr>
              <a:buSzPts val="1800"/>
              <a:buFont typeface="Open Sans" panose="020B0606030504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Duties</a:t>
            </a:r>
          </a:p>
        </p:txBody>
      </p:sp>
      <p:sp>
        <p:nvSpPr>
          <p:cNvPr id="3" name="TextBox 2"/>
          <p:cNvSpPr txBox="1"/>
          <p:nvPr/>
        </p:nvSpPr>
        <p:spPr>
          <a:xfrm>
            <a:off x="647700" y="5464145"/>
            <a:ext cx="10551040" cy="830997"/>
          </a:xfrm>
          <a:prstGeom prst="rect">
            <a:avLst/>
          </a:prstGeom>
          <a:noFill/>
        </p:spPr>
        <p:txBody>
          <a:bodyPr wrap="square" lIns="91440" tIns="45720" rIns="91440" bIns="45720" rtlCol="0" anchor="t">
            <a:spAutoFit/>
          </a:bodyPr>
          <a:lstStyle/>
          <a:p>
            <a:r>
              <a:rPr lang="en-US" sz="2400" b="1" dirty="0">
                <a:latin typeface="+mj-lt"/>
              </a:rPr>
              <a:t>UW sponsors visas for full-time academic personnel titles, and full-time permanent staff titles identified by UWHR.</a:t>
            </a:r>
          </a:p>
        </p:txBody>
      </p:sp>
    </p:spTree>
    <p:extLst>
      <p:ext uri="{BB962C8B-B14F-4D97-AF65-F5344CB8AC3E}">
        <p14:creationId xmlns:p14="http://schemas.microsoft.com/office/powerpoint/2010/main" val="4131828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22"/>
          <p:cNvSpPr txBox="1">
            <a:spLocks noGrp="1"/>
          </p:cNvSpPr>
          <p:nvPr>
            <p:ph type="title" idx="4294967295"/>
          </p:nvPr>
        </p:nvSpPr>
        <p:spPr>
          <a:xfrm>
            <a:off x="0" y="731838"/>
            <a:ext cx="8229600" cy="1252537"/>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FFF00"/>
              </a:buClr>
            </a:pPr>
            <a:r>
              <a:rPr lang="en-US" sz="4000" cap="none" dirty="0">
                <a:solidFill>
                  <a:schemeClr val="tx1"/>
                </a:solidFill>
                <a:latin typeface="Encode Sans Normal Black" panose="02000000000000000000" pitchFamily="2" charset="0"/>
                <a:ea typeface="Allerta"/>
                <a:cs typeface="Allerta"/>
                <a:sym typeface="Allerta"/>
              </a:rPr>
              <a:t>VISA REQUEST PROCESS</a:t>
            </a:r>
          </a:p>
        </p:txBody>
      </p:sp>
      <p:graphicFrame>
        <p:nvGraphicFramePr>
          <p:cNvPr id="2" name="Diagram 1" descr="Four-step flowchart showing the visa request process. Steps proceed in a Z-pattern: 1) Unit submits visa request form to APF; 2) ISO reviews and issues conditional approval to unit; 3) Unit submits visa request packet to ISO; 4) ISO processes visa with relevant government agencies. Each step is displayed as a purple box with white text, connected by arrows."/>
          <p:cNvGraphicFramePr/>
          <p:nvPr>
            <p:extLst>
              <p:ext uri="{D42A27DB-BD31-4B8C-83A1-F6EECF244321}">
                <p14:modId xmlns:p14="http://schemas.microsoft.com/office/powerpoint/2010/main" val="3178629119"/>
              </p:ext>
            </p:extLst>
          </p:nvPr>
        </p:nvGraphicFramePr>
        <p:xfrm>
          <a:off x="438654" y="2145159"/>
          <a:ext cx="7530090" cy="4286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8229600" y="3429000"/>
            <a:ext cx="3348115" cy="1755255"/>
          </a:xfrm>
          <a:prstGeom prst="roundRect">
            <a:avLst>
              <a:gd name="adj" fmla="val 0"/>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Come to our </a:t>
            </a:r>
            <a:b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UW Visa Basics 2 training on November 5 for more process information!</a:t>
            </a:r>
          </a:p>
        </p:txBody>
      </p:sp>
    </p:spTree>
    <p:extLst>
      <p:ext uri="{BB962C8B-B14F-4D97-AF65-F5344CB8AC3E}">
        <p14:creationId xmlns:p14="http://schemas.microsoft.com/office/powerpoint/2010/main" val="128185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title"/>
          </p:nvPr>
        </p:nvSpPr>
        <p:spPr>
          <a:xfrm>
            <a:off x="647700" y="2633140"/>
            <a:ext cx="10719425" cy="816408"/>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05436A"/>
              </a:buClr>
            </a:pPr>
            <a:r>
              <a:rPr lang="en-US" cap="none" dirty="0">
                <a:latin typeface="Encode Sans Normal Black" panose="02000000000000000000" pitchFamily="2" charset="0"/>
                <a:ea typeface="Allerta"/>
                <a:cs typeface="Allerta"/>
                <a:sym typeface="Allerta"/>
              </a:rPr>
              <a:t>J-1 EXCHANGE VISITORS</a:t>
            </a:r>
          </a:p>
        </p:txBody>
      </p:sp>
    </p:spTree>
    <p:extLst>
      <p:ext uri="{BB962C8B-B14F-4D97-AF65-F5344CB8AC3E}">
        <p14:creationId xmlns:p14="http://schemas.microsoft.com/office/powerpoint/2010/main" val="239407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05660" y="1110900"/>
            <a:ext cx="10352087" cy="775702"/>
          </a:xfrm>
          <a:prstGeom prst="rect">
            <a:avLst/>
          </a:prstGeom>
        </p:spPr>
        <p:txBody>
          <a:bodyPr/>
          <a:lstStyle/>
          <a:p>
            <a:pPr algn="l"/>
            <a:r>
              <a:rPr lang="en-US" sz="4000" cap="all" dirty="0">
                <a:latin typeface="Encode Sans Normal Black" panose="02000000000000000000" pitchFamily="2" charset="0"/>
              </a:rPr>
              <a:t>What is a J-1?</a:t>
            </a:r>
          </a:p>
        </p:txBody>
      </p:sp>
      <p:sp>
        <p:nvSpPr>
          <p:cNvPr id="4" name="Content Placeholder 3"/>
          <p:cNvSpPr>
            <a:spLocks noGrp="1"/>
          </p:cNvSpPr>
          <p:nvPr>
            <p:ph idx="4294967295"/>
          </p:nvPr>
        </p:nvSpPr>
        <p:spPr>
          <a:xfrm>
            <a:off x="647700" y="2161847"/>
            <a:ext cx="10310047" cy="2702317"/>
          </a:xfrm>
          <a:prstGeom prst="rect">
            <a:avLst/>
          </a:prstGeom>
        </p:spPr>
        <p:txBody>
          <a:bodyPr>
            <a:noAutofit/>
          </a:bodyPr>
          <a:lstStyle/>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Exchange Visitor in the U.S. to </a:t>
            </a:r>
            <a:r>
              <a:rPr lang="en-US" sz="2400" i="1" dirty="0">
                <a:latin typeface="Open Sans" panose="020B0606030504020204" pitchFamily="34" charset="0"/>
                <a:ea typeface="Open Sans" panose="020B0606030504020204" pitchFamily="34" charset="0"/>
                <a:cs typeface="Open Sans" panose="020B0606030504020204" pitchFamily="34" charset="0"/>
              </a:rPr>
              <a:t>engage in academic exchange</a:t>
            </a:r>
            <a:r>
              <a:rPr lang="en-US" sz="2400" dirty="0">
                <a:latin typeface="Open Sans" panose="020B0606030504020204" pitchFamily="34" charset="0"/>
                <a:ea typeface="Open Sans" panose="020B0606030504020204" pitchFamily="34" charset="0"/>
                <a:cs typeface="Open Sans" panose="020B0606030504020204" pitchFamily="34" charset="0"/>
              </a:rPr>
              <a:t> through research, teaching, observation, consultation, or demonstration of special skills.</a:t>
            </a:r>
          </a:p>
          <a:p>
            <a:pPr marL="0"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Must be </a:t>
            </a:r>
            <a:r>
              <a:rPr lang="en-US" sz="2400" i="1" dirty="0">
                <a:latin typeface="Open Sans" panose="020B0606030504020204" pitchFamily="34" charset="0"/>
                <a:ea typeface="Open Sans" panose="020B0606030504020204" pitchFamily="34" charset="0"/>
                <a:cs typeface="Open Sans" panose="020B0606030504020204" pitchFamily="34" charset="0"/>
              </a:rPr>
              <a:t>sponsored by designated J-1 program sponsor</a:t>
            </a:r>
            <a:r>
              <a:rPr lang="en-US" sz="2400" dirty="0">
                <a:latin typeface="Open Sans" panose="020B0606030504020204" pitchFamily="34" charset="0"/>
                <a:ea typeface="Open Sans" panose="020B0606030504020204" pitchFamily="34" charset="0"/>
                <a:cs typeface="Open Sans" panose="020B0606030504020204" pitchFamily="34" charset="0"/>
              </a:rPr>
              <a:t>, who administers their record through the Student and Exchange Visitor Information System (SEVIS).</a:t>
            </a:r>
          </a:p>
        </p:txBody>
      </p:sp>
      <p:sp>
        <p:nvSpPr>
          <p:cNvPr id="5" name="TextBox 4"/>
          <p:cNvSpPr txBox="1"/>
          <p:nvPr/>
        </p:nvSpPr>
        <p:spPr>
          <a:xfrm>
            <a:off x="605660" y="5285435"/>
            <a:ext cx="7126182" cy="461665"/>
          </a:xfrm>
          <a:prstGeom prst="rect">
            <a:avLst/>
          </a:prstGeom>
          <a:noFill/>
        </p:spPr>
        <p:txBody>
          <a:bodyPr wrap="none" lIns="91440" tIns="45720" rIns="91440" bIns="45720" rtlCol="0" anchor="t">
            <a:spAutoFit/>
          </a:bodyPr>
          <a:lstStyle/>
          <a:p>
            <a:r>
              <a:rPr lang="en-US" sz="2400" b="1" dirty="0">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More information about J-1 Exchange Visitors</a:t>
            </a:r>
            <a:endParaRPr lang="en-US" sz="2400" b="1" dirty="0">
              <a:solidFill>
                <a:srgbClr val="0070C0"/>
              </a:solidFill>
              <a:latin typeface="Open Sans"/>
              <a:ea typeface="Open Sans"/>
              <a:cs typeface="Open Sans"/>
            </a:endParaRPr>
          </a:p>
        </p:txBody>
      </p:sp>
    </p:spTree>
    <p:extLst>
      <p:ext uri="{BB962C8B-B14F-4D97-AF65-F5344CB8AC3E}">
        <p14:creationId xmlns:p14="http://schemas.microsoft.com/office/powerpoint/2010/main" val="1145083692"/>
      </p:ext>
    </p:extLst>
  </p:cSld>
  <p:clrMapOvr>
    <a:masterClrMapping/>
  </p:clrMapOvr>
</p:sld>
</file>

<file path=ppt/theme/theme1.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16">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2AD2C9"/>
      </a:hlink>
      <a:folHlink>
        <a:srgbClr val="2AD2C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9E2D0ECC794144BD716416382FA20A" ma:contentTypeVersion="11" ma:contentTypeDescription="Create a new document." ma:contentTypeScope="" ma:versionID="e4a503fda45c495ecf3621579c1dcd83">
  <xsd:schema xmlns:xsd="http://www.w3.org/2001/XMLSchema" xmlns:xs="http://www.w3.org/2001/XMLSchema" xmlns:p="http://schemas.microsoft.com/office/2006/metadata/properties" xmlns:ns2="83065b4e-798e-4643-835a-7a2310ff4410" xmlns:ns3="7822f4db-9951-445f-8983-4d9db5217536" targetNamespace="http://schemas.microsoft.com/office/2006/metadata/properties" ma:root="true" ma:fieldsID="a65aa59b941d2501f24bc436fc3b9401" ns2:_="" ns3:_="">
    <xsd:import namespace="83065b4e-798e-4643-835a-7a2310ff4410"/>
    <xsd:import namespace="7822f4db-9951-445f-8983-4d9db52175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SearchProperties" minOccurs="0"/>
                <xsd:element ref="ns2:MediaServiceObjectDetectorVersions"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065b4e-798e-4643-835a-7a2310ff4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22f4db-9951-445f-8983-4d9db52175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34C7EC-BDF5-49A0-9409-3BA8291BFB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065b4e-798e-4643-835a-7a2310ff4410"/>
    <ds:schemaRef ds:uri="7822f4db-9951-445f-8983-4d9db52175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0A15DD-44FB-4E17-BCB0-9A7F2BC5CB45}">
  <ds:schemaRefs>
    <ds:schemaRef ds:uri="http://schemas.microsoft.com/sharepoint/v3/contenttype/forms"/>
  </ds:schemaRefs>
</ds:datastoreItem>
</file>

<file path=customXml/itemProps3.xml><?xml version="1.0" encoding="utf-8"?>
<ds:datastoreItem xmlns:ds="http://schemas.openxmlformats.org/officeDocument/2006/customXml" ds:itemID="{22DE563D-1E3F-42FF-A142-9930124BBF21}">
  <ds:schemaRefs>
    <ds:schemaRef ds:uri="83065b4e-798e-4643-835a-7a2310ff4410"/>
    <ds:schemaRef ds:uri="http://purl.org/dc/elements/1.1/"/>
    <ds:schemaRef ds:uri="7822f4db-9951-445f-8983-4d9db5217536"/>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4542</TotalTime>
  <Words>2322</Words>
  <Application>Microsoft Office PowerPoint</Application>
  <PresentationFormat>Widescreen</PresentationFormat>
  <Paragraphs>297</Paragraphs>
  <Slides>39</Slides>
  <Notes>33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39</vt:i4>
      </vt:variant>
    </vt:vector>
  </HeadingPairs>
  <TitlesOfParts>
    <vt:vector size="53" baseType="lpstr">
      <vt:lpstr>Noto Symbol</vt:lpstr>
      <vt:lpstr>Encode Sans Normal Black</vt:lpstr>
      <vt:lpstr>Open Sans Light</vt:lpstr>
      <vt:lpstr>Arial</vt:lpstr>
      <vt:lpstr>Open Sans Semibold</vt:lpstr>
      <vt:lpstr>Uni Sans</vt:lpstr>
      <vt:lpstr>Allerta</vt:lpstr>
      <vt:lpstr>Open Sans</vt:lpstr>
      <vt:lpstr>Lucida Grande</vt:lpstr>
      <vt:lpstr>Calibri</vt:lpstr>
      <vt:lpstr>Galdeano</vt:lpstr>
      <vt:lpstr>1_Custom Design</vt:lpstr>
      <vt:lpstr>Custom Design</vt:lpstr>
      <vt:lpstr>2_Custom Design</vt:lpstr>
      <vt:lpstr>UW Visa Basics 1</vt:lpstr>
      <vt:lpstr>TODAY’S TOPICS</vt:lpstr>
      <vt:lpstr>BEFORE WE BEGIN…</vt:lpstr>
      <vt:lpstr>IS VISA SPONSORSHIP NEEDED?</vt:lpstr>
      <vt:lpstr>Sponsored vs. Non-sponsored Visas</vt:lpstr>
      <vt:lpstr>VISA ELIGIBILITY CAN DEPEND UPON:</vt:lpstr>
      <vt:lpstr>VISA REQUEST PROCESS</vt:lpstr>
      <vt:lpstr>J-1 EXCHANGE VISITORS</vt:lpstr>
      <vt:lpstr>What is a J-1?</vt:lpstr>
      <vt:lpstr>Eligible Titles</vt:lpstr>
      <vt:lpstr>UNIQUE FEATURES OF J-1 STATUS </vt:lpstr>
      <vt:lpstr>LIMITATIONS OF J-1 STATUS</vt:lpstr>
      <vt:lpstr>LIMITATIONS OF J-1 STATUS - Time</vt:lpstr>
      <vt:lpstr>H-1B SKILLED WORKERS</vt:lpstr>
      <vt:lpstr>WHAT IS AN H-1B?</vt:lpstr>
      <vt:lpstr>H-1B Eligible titles</vt:lpstr>
      <vt:lpstr>UNIQUE FEATURES OF H-1B STATUS</vt:lpstr>
      <vt:lpstr>WHAT ABOUT THE NEW H-1B FEE?</vt:lpstr>
      <vt:lpstr>Limitations of H-1B Status</vt:lpstr>
      <vt:lpstr>Q &amp; A</vt:lpstr>
      <vt:lpstr>TN CANADIAN &amp; MEXICAN PROFESSIONALS</vt:lpstr>
      <vt:lpstr>WHAT IS A TN?</vt:lpstr>
      <vt:lpstr>TN Eligible Titles</vt:lpstr>
      <vt:lpstr>UNIQUE FEATURES OF TN STATUS</vt:lpstr>
      <vt:lpstr>E-3 Australian Professionals </vt:lpstr>
      <vt:lpstr>WHAT IS AN E-3?</vt:lpstr>
      <vt:lpstr>E-3 ELIGIBLE TITLES</vt:lpstr>
      <vt:lpstr>UNIQUE FEATURES OF E-3 STATUS</vt:lpstr>
      <vt:lpstr>O-1A EXTRAORDINARY ABILITY</vt:lpstr>
      <vt:lpstr>WHAT IS AN O-1A?</vt:lpstr>
      <vt:lpstr>WHAT ABOUT THE PILOT PROGRAM?</vt:lpstr>
      <vt:lpstr>F-1 &amp; J-1 STUDENT TRAINEES  </vt:lpstr>
      <vt:lpstr>ELIGIBLE TITLES FOR TRAINEES</vt:lpstr>
      <vt:lpstr>UNIQUE FEATURES OF F-1  “OPTIONAL PRACTICAL TRAINING”</vt:lpstr>
      <vt:lpstr>UNIQUE FEATURES OF  J-1 “ACADEMIC TRAINING”</vt:lpstr>
      <vt:lpstr>EMPLOYMENT AUTHORIZATION DOCUMENTS (EADs)</vt:lpstr>
      <vt:lpstr>PERMANENT RESIDENCE</vt:lpstr>
      <vt:lpstr>O-1A &amp;  EB-1B  Q &amp; A</vt:lpstr>
      <vt:lpstr>RESOURCES</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mandelyn</dc:creator>
  <cp:lastModifiedBy>Courtney Laguio</cp:lastModifiedBy>
  <cp:revision>200</cp:revision>
  <dcterms:created xsi:type="dcterms:W3CDTF">2019-03-18T22:46:29Z</dcterms:created>
  <dcterms:modified xsi:type="dcterms:W3CDTF">2026-05-01T18:26:04Z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0x010100E09E2D0ECC794144BD716416382FA20A</vt:lpwstr>
  </property>
</Properties>
</file>