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04" r:id="rId1"/>
    <p:sldMasterId id="2147483713" r:id="rId2"/>
    <p:sldMasterId id="2147483720" r:id="rId3"/>
  </p:sldMasterIdLst>
  <p:notesMasterIdLst>
    <p:notesMasterId r:id="rId38"/>
  </p:notesMasterIdLst>
  <p:sldIdLst>
    <p:sldId id="261" r:id="rId4"/>
    <p:sldId id="325" r:id="rId5"/>
    <p:sldId id="319" r:id="rId6"/>
    <p:sldId id="263" r:id="rId7"/>
    <p:sldId id="264" r:id="rId8"/>
    <p:sldId id="299" r:id="rId9"/>
    <p:sldId id="265" r:id="rId10"/>
    <p:sldId id="326" r:id="rId11"/>
    <p:sldId id="315" r:id="rId12"/>
    <p:sldId id="268" r:id="rId13"/>
    <p:sldId id="317" r:id="rId14"/>
    <p:sldId id="266" r:id="rId15"/>
    <p:sldId id="267" r:id="rId16"/>
    <p:sldId id="318" r:id="rId17"/>
    <p:sldId id="269" r:id="rId18"/>
    <p:sldId id="270" r:id="rId19"/>
    <p:sldId id="277" r:id="rId20"/>
    <p:sldId id="278" r:id="rId21"/>
    <p:sldId id="280" r:id="rId22"/>
    <p:sldId id="281" r:id="rId23"/>
    <p:sldId id="320" r:id="rId24"/>
    <p:sldId id="321" r:id="rId25"/>
    <p:sldId id="322" r:id="rId26"/>
    <p:sldId id="323" r:id="rId27"/>
    <p:sldId id="324" r:id="rId28"/>
    <p:sldId id="282" r:id="rId29"/>
    <p:sldId id="297" r:id="rId30"/>
    <p:sldId id="284" r:id="rId31"/>
    <p:sldId id="330" r:id="rId32"/>
    <p:sldId id="285" r:id="rId33"/>
    <p:sldId id="298" r:id="rId34"/>
    <p:sldId id="287" r:id="rId35"/>
    <p:sldId id="331" r:id="rId36"/>
    <p:sldId id="295" r:id="rId37"/>
  </p:sldIdLst>
  <p:sldSz cx="12192000" cy="6858000"/>
  <p:notesSz cx="6858000" cy="9144000"/>
  <p:embeddedFontLst>
    <p:embeddedFont>
      <p:font typeface="Encode Sans Normal Black" panose="02000000000000000000" pitchFamily="2" charset="0"/>
      <p:bold r:id="rId39"/>
    </p:embeddedFont>
    <p:embeddedFont>
      <p:font typeface="Open Sans" panose="020B0606030504020204" pitchFamily="34" charset="0"/>
      <p:regular r:id="rId40"/>
      <p:bold r:id="rId41"/>
      <p:italic r:id="rId42"/>
      <p:boldItalic r:id="rId43"/>
    </p:embeddedFont>
    <p:embeddedFont>
      <p:font typeface="Open Sans Light" panose="020B0306030504020204" pitchFamily="34" charset="0"/>
      <p:regular r:id="rId44"/>
      <p:italic r:id="rId45"/>
    </p:embeddedFont>
    <p:embeddedFont>
      <p:font typeface="Wingdings 3" panose="05040102010807070707" pitchFamily="18" charset="2"/>
      <p:regular r:id="rId4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F95D646-3349-857C-EC2B-D5A45AE8F428}" name="Ursula E Owen" initials="UEO" userId="S::ursako@uw.edu::d54ed400-d395-4cf2-8b3d-828b1a7b31f4" providerId="AD"/>
  <p188:author id="{18C9DFF2-C2F3-59F7-FD31-710856D66466}" name="Nicole Schwab" initials="NS" userId="S::nschwab@uw.edu::97682354-f366-47cd-93fd-3a824e5a096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rsula E Owen" initials="UEO" lastIdx="17" clrIdx="0">
    <p:extLst>
      <p:ext uri="{19B8F6BF-5375-455C-9EA6-DF929625EA0E}">
        <p15:presenceInfo xmlns:p15="http://schemas.microsoft.com/office/powerpoint/2012/main" userId="S-1-5-21-1478355014-127360780-1969717230-84889" providerId="AD"/>
      </p:ext>
    </p:extLst>
  </p:cmAuthor>
  <p:cmAuthor id="2" name="Mandy L. Toomey" initials="MLT" lastIdx="9" clrIdx="1">
    <p:extLst>
      <p:ext uri="{19B8F6BF-5375-455C-9EA6-DF929625EA0E}">
        <p15:presenceInfo xmlns:p15="http://schemas.microsoft.com/office/powerpoint/2012/main" userId="S-1-5-21-1478355014-127360780-1969717230-2047272" providerId="AD"/>
      </p:ext>
    </p:extLst>
  </p:cmAuthor>
  <p:cmAuthor id="3" name="Nicole Schwab" initials="NS" lastIdx="16" clrIdx="2">
    <p:extLst>
      <p:ext uri="{19B8F6BF-5375-455C-9EA6-DF929625EA0E}">
        <p15:presenceInfo xmlns:p15="http://schemas.microsoft.com/office/powerpoint/2012/main" userId="S-1-5-21-1478355014-127360780-1969717230-2353417" providerId="AD"/>
      </p:ext>
    </p:extLst>
  </p:cmAuthor>
  <p:cmAuthor id="4" name="Mandy Toomey" initials="MT" lastIdx="9" clrIdx="3">
    <p:extLst>
      <p:ext uri="{19B8F6BF-5375-455C-9EA6-DF929625EA0E}">
        <p15:presenceInfo xmlns:p15="http://schemas.microsoft.com/office/powerpoint/2012/main" userId="S::mandelyn@uw.edu::572e53f7-91dd-486b-aaea-90639485ddc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644BE9-A950-4173-81C2-D4037FE898E0}" v="77" dt="2026-05-01T17:37:29.1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8" autoAdjust="0"/>
    <p:restoredTop sz="94221" autoAdjust="0"/>
  </p:normalViewPr>
  <p:slideViewPr>
    <p:cSldViewPr snapToGrid="0">
      <p:cViewPr varScale="1">
        <p:scale>
          <a:sx n="101" d="100"/>
          <a:sy n="101" d="100"/>
        </p:scale>
        <p:origin x="870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font" Target="fonts/font1.fntdata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font" Target="fonts/font4.fntdata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font" Target="fonts/font2.fntdata"/><Relationship Id="rId45" Type="http://schemas.openxmlformats.org/officeDocument/2006/relationships/font" Target="fonts/font7.fntdata"/><Relationship Id="rId53" Type="http://schemas.microsoft.com/office/2015/10/relationships/revisionInfo" Target="revisionInfo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font" Target="fonts/font6.fntdata"/><Relationship Id="rId52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font" Target="fonts/font5.fntdata"/><Relationship Id="rId48" Type="http://schemas.openxmlformats.org/officeDocument/2006/relationships/presProps" Target="presProps.xml"/><Relationship Id="rId8" Type="http://schemas.openxmlformats.org/officeDocument/2006/relationships/slide" Target="slides/slide5.xml"/><Relationship Id="rId51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notesMaster" Target="notesMasters/notesMaster1.xml"/><Relationship Id="rId46" Type="http://schemas.openxmlformats.org/officeDocument/2006/relationships/font" Target="fonts/font8.fntdata"/><Relationship Id="rId20" Type="http://schemas.openxmlformats.org/officeDocument/2006/relationships/slide" Target="slides/slide17.xml"/><Relationship Id="rId41" Type="http://schemas.openxmlformats.org/officeDocument/2006/relationships/font" Target="fonts/font3.fntdata"/><Relationship Id="rId54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urtney Laguio" userId="49459465-db78-46fb-9795-d8be3490fe73" providerId="ADAL" clId="{8053A790-4743-4C24-B306-C8BC4EEA9328}"/>
    <pc:docChg chg="mod">
      <pc:chgData name="Courtney Laguio" userId="49459465-db78-46fb-9795-d8be3490fe73" providerId="ADAL" clId="{8053A790-4743-4C24-B306-C8BC4EEA9328}" dt="2026-05-01T18:24:07.888" v="0"/>
      <pc:docMkLst>
        <pc:docMk/>
      </pc:docMkLst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4F8F77-7258-4679-BF48-46CFF056A66D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A85186-B8A1-4732-AC9F-F340E16E4FDA}">
      <dgm:prSet phldrT="[Text]" custT="1"/>
      <dgm:spPr/>
      <dgm:t>
        <a:bodyPr/>
        <a:lstStyle/>
        <a:p>
          <a:r>
            <a: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Unit submits visa request, with UW HR sign-off, to ISO</a:t>
          </a:r>
        </a:p>
      </dgm:t>
      <dgm:extLst>
        <a:ext uri="{E40237B7-FDA0-4F09-8148-C483321AD2D9}">
          <dgm14:cNvPr xmlns:dgm14="http://schemas.microsoft.com/office/drawing/2010/diagram" id="0" name="" descr="UW HR reviews position, makes eligibility determination&#10;Unit submits visa request, with UW HR sign-off, to ISO&#10;ISO reviews, issues conditional approval&#10;Unit assembles and submits visa request packet to ISO&#10;ISO processes visa&#10;"/>
        </a:ext>
      </dgm:extLst>
    </dgm:pt>
    <dgm:pt modelId="{0AD52454-C4D9-4DD6-8EC1-3A1EC1AFAF23}" type="parTrans" cxnId="{F5868F77-0AB4-4159-B278-230E5BA1D9E0}">
      <dgm:prSet/>
      <dgm:spPr/>
      <dgm:t>
        <a:bodyPr/>
        <a:lstStyle/>
        <a:p>
          <a:endParaRPr lang="en-US"/>
        </a:p>
      </dgm:t>
    </dgm:pt>
    <dgm:pt modelId="{A7A7548F-E024-48F5-9E68-12CE873F26D0}" type="sibTrans" cxnId="{F5868F77-0AB4-4159-B278-230E5BA1D9E0}">
      <dgm:prSet/>
      <dgm:spPr/>
      <dgm:t>
        <a:bodyPr/>
        <a:lstStyle/>
        <a:p>
          <a:endParaRPr lang="en-US"/>
        </a:p>
      </dgm:t>
    </dgm:pt>
    <dgm:pt modelId="{27A5F283-BEC5-422B-9B82-3BC354B74605}">
      <dgm:prSet phldrT="[Text]" custT="1"/>
      <dgm:spPr/>
      <dgm:t>
        <a:bodyPr/>
        <a:lstStyle/>
        <a:p>
          <a:r>
            <a: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ISO reviews, issues conditional approval</a:t>
          </a:r>
        </a:p>
      </dgm:t>
      <dgm:extLst>
        <a:ext uri="{E40237B7-FDA0-4F09-8148-C483321AD2D9}">
          <dgm14:cNvPr xmlns:dgm14="http://schemas.microsoft.com/office/drawing/2010/diagram" id="0" name="" descr="UW HR reviews position, makes eligibility determination&#10;Unit submits visa request, with UW HR sign-off, to ISO&#10;ISO reviews, issues conditional approval&#10;Unit assembles and submits visa request packet to ISO&#10;ISO processes visa&#10;"/>
        </a:ext>
      </dgm:extLst>
    </dgm:pt>
    <dgm:pt modelId="{AA97D874-52EC-4930-A5FC-FAE3C2D64180}" type="parTrans" cxnId="{9F29D96D-8304-47B4-BD29-40D2935A2EB3}">
      <dgm:prSet/>
      <dgm:spPr/>
      <dgm:t>
        <a:bodyPr/>
        <a:lstStyle/>
        <a:p>
          <a:endParaRPr lang="en-US"/>
        </a:p>
      </dgm:t>
    </dgm:pt>
    <dgm:pt modelId="{6845E90F-A80F-4913-AAC1-371D701150C6}" type="sibTrans" cxnId="{9F29D96D-8304-47B4-BD29-40D2935A2EB3}">
      <dgm:prSet/>
      <dgm:spPr/>
      <dgm:t>
        <a:bodyPr/>
        <a:lstStyle/>
        <a:p>
          <a:endParaRPr lang="en-US"/>
        </a:p>
      </dgm:t>
    </dgm:pt>
    <dgm:pt modelId="{7D53F185-7C2F-472D-9E52-92DDA3527752}">
      <dgm:prSet phldrT="[Text]" custT="1"/>
      <dgm:spPr/>
      <dgm:t>
        <a:bodyPr/>
        <a:lstStyle/>
        <a:p>
          <a:r>
            <a: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Unit assembles and submits visa request packet to ISO</a:t>
          </a:r>
        </a:p>
      </dgm:t>
      <dgm:extLst>
        <a:ext uri="{E40237B7-FDA0-4F09-8148-C483321AD2D9}">
          <dgm14:cNvPr xmlns:dgm14="http://schemas.microsoft.com/office/drawing/2010/diagram" id="0" name="" descr="UW HR reviews position, makes eligibility determination&#10;Unit submits visa request, with UW HR sign-off, to ISO&#10;ISO reviews, issues conditional approval&#10;Unit assembles and submits visa request packet to ISO&#10;ISO processes visa&#10;"/>
        </a:ext>
      </dgm:extLst>
    </dgm:pt>
    <dgm:pt modelId="{914BD28B-3DE4-44D9-B4C0-F90703CA0282}" type="parTrans" cxnId="{EDCC0684-28CC-4074-8F39-ABED8DED8044}">
      <dgm:prSet/>
      <dgm:spPr/>
      <dgm:t>
        <a:bodyPr/>
        <a:lstStyle/>
        <a:p>
          <a:endParaRPr lang="en-US"/>
        </a:p>
      </dgm:t>
    </dgm:pt>
    <dgm:pt modelId="{77986F0B-CD9B-4CD0-9B28-B678DF81B29C}" type="sibTrans" cxnId="{EDCC0684-28CC-4074-8F39-ABED8DED8044}">
      <dgm:prSet/>
      <dgm:spPr/>
      <dgm:t>
        <a:bodyPr/>
        <a:lstStyle/>
        <a:p>
          <a:endParaRPr lang="en-US"/>
        </a:p>
      </dgm:t>
    </dgm:pt>
    <dgm:pt modelId="{0313A9CB-22F8-4988-98F0-451A4AF6271E}">
      <dgm:prSet phldrT="[Text]" custT="1"/>
      <dgm:spPr/>
      <dgm:t>
        <a:bodyPr/>
        <a:lstStyle/>
        <a:p>
          <a:r>
            <a: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ISO processes visa</a:t>
          </a:r>
        </a:p>
      </dgm:t>
      <dgm:extLst>
        <a:ext uri="{E40237B7-FDA0-4F09-8148-C483321AD2D9}">
          <dgm14:cNvPr xmlns:dgm14="http://schemas.microsoft.com/office/drawing/2010/diagram" id="0" name="" descr="UW HR reviews position, makes eligibility determination&#10;Unit submits visa request, with UW HR sign-off, to ISO&#10;ISO reviews, issues conditional approval&#10;Unit assembles and submits visa request packet to ISO&#10;ISO processes visa&#10;"/>
        </a:ext>
      </dgm:extLst>
    </dgm:pt>
    <dgm:pt modelId="{A197199B-6132-4D76-BBC6-B48329252942}" type="parTrans" cxnId="{FE3F9CFF-FF20-4FCD-AA1E-2930E3DAA87C}">
      <dgm:prSet/>
      <dgm:spPr/>
      <dgm:t>
        <a:bodyPr/>
        <a:lstStyle/>
        <a:p>
          <a:endParaRPr lang="en-US"/>
        </a:p>
      </dgm:t>
    </dgm:pt>
    <dgm:pt modelId="{C57F4362-F43D-4A6B-8EBB-769A03CE05F5}" type="sibTrans" cxnId="{FE3F9CFF-FF20-4FCD-AA1E-2930E3DAA87C}">
      <dgm:prSet/>
      <dgm:spPr/>
      <dgm:t>
        <a:bodyPr/>
        <a:lstStyle/>
        <a:p>
          <a:endParaRPr lang="en-US"/>
        </a:p>
      </dgm:t>
    </dgm:pt>
    <dgm:pt modelId="{398B3A91-2829-49CD-A265-D27B6E0C832D}">
      <dgm:prSet phldrT="[Text]" custT="1"/>
      <dgm:spPr/>
      <dgm:t>
        <a:bodyPr/>
        <a:lstStyle/>
        <a:p>
          <a:r>
            <a: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UW HR reviews position, makes eligibility determination</a:t>
          </a:r>
        </a:p>
      </dgm:t>
      <dgm:extLst>
        <a:ext uri="{E40237B7-FDA0-4F09-8148-C483321AD2D9}">
          <dgm14:cNvPr xmlns:dgm14="http://schemas.microsoft.com/office/drawing/2010/diagram" id="0" name="" descr="UW HR reviews position, makes eligibility determination&#10;Unit submits visa request, with UW HR sign-off, to ISO&#10;ISO reviews, issues conditional approval&#10;Unit assembles and submits visa request packet to ISO&#10;ISO processes visa&#10;"/>
        </a:ext>
      </dgm:extLst>
    </dgm:pt>
    <dgm:pt modelId="{FAB0389E-CAE5-4AF4-9323-650CC15DAF44}" type="parTrans" cxnId="{FF480218-99C5-4BEE-98FE-25128ED455A0}">
      <dgm:prSet/>
      <dgm:spPr/>
      <dgm:t>
        <a:bodyPr/>
        <a:lstStyle/>
        <a:p>
          <a:endParaRPr lang="en-US"/>
        </a:p>
      </dgm:t>
    </dgm:pt>
    <dgm:pt modelId="{3EA7B0E2-9E76-442E-B9B8-46AD44BE18BB}" type="sibTrans" cxnId="{FF480218-99C5-4BEE-98FE-25128ED455A0}">
      <dgm:prSet/>
      <dgm:spPr/>
      <dgm:t>
        <a:bodyPr/>
        <a:lstStyle/>
        <a:p>
          <a:endParaRPr lang="en-US"/>
        </a:p>
      </dgm:t>
    </dgm:pt>
    <dgm:pt modelId="{A948B8F9-5805-450F-94A2-C185C5CB903E}" type="pres">
      <dgm:prSet presAssocID="{034F8F77-7258-4679-BF48-46CFF056A66D}" presName="Name0" presStyleCnt="0">
        <dgm:presLayoutVars>
          <dgm:dir/>
          <dgm:resizeHandles val="exact"/>
        </dgm:presLayoutVars>
      </dgm:prSet>
      <dgm:spPr/>
    </dgm:pt>
    <dgm:pt modelId="{756C0A89-0126-4AA3-AD3C-B1045BD1E0EE}" type="pres">
      <dgm:prSet presAssocID="{398B3A91-2829-49CD-A265-D27B6E0C832D}" presName="node" presStyleLbl="node1" presStyleIdx="0" presStyleCnt="5" custScaleX="186498">
        <dgm:presLayoutVars>
          <dgm:bulletEnabled val="1"/>
        </dgm:presLayoutVars>
      </dgm:prSet>
      <dgm:spPr/>
    </dgm:pt>
    <dgm:pt modelId="{8251A9E5-D3FB-4345-AAC7-A3C978305C04}" type="pres">
      <dgm:prSet presAssocID="{3EA7B0E2-9E76-442E-B9B8-46AD44BE18BB}" presName="sibTrans" presStyleLbl="sibTrans1D1" presStyleIdx="0" presStyleCnt="4"/>
      <dgm:spPr/>
    </dgm:pt>
    <dgm:pt modelId="{170EC8A9-12AC-4356-B51C-75C239BC8707}" type="pres">
      <dgm:prSet presAssocID="{3EA7B0E2-9E76-442E-B9B8-46AD44BE18BB}" presName="connectorText" presStyleLbl="sibTrans1D1" presStyleIdx="0" presStyleCnt="4"/>
      <dgm:spPr/>
    </dgm:pt>
    <dgm:pt modelId="{BD4F7C1B-882B-4625-AEA4-B83E71DC1A81}" type="pres">
      <dgm:prSet presAssocID="{C3A85186-B8A1-4732-AC9F-F340E16E4FDA}" presName="node" presStyleLbl="node1" presStyleIdx="1" presStyleCnt="5" custScaleX="146810">
        <dgm:presLayoutVars>
          <dgm:bulletEnabled val="1"/>
        </dgm:presLayoutVars>
      </dgm:prSet>
      <dgm:spPr/>
    </dgm:pt>
    <dgm:pt modelId="{33BB9580-375D-41FF-98CA-7BB65DC0452D}" type="pres">
      <dgm:prSet presAssocID="{A7A7548F-E024-48F5-9E68-12CE873F26D0}" presName="sibTrans" presStyleLbl="sibTrans1D1" presStyleIdx="1" presStyleCnt="4"/>
      <dgm:spPr/>
    </dgm:pt>
    <dgm:pt modelId="{CFC886A9-7BD6-4BED-B5DE-8E730EC0AB0B}" type="pres">
      <dgm:prSet presAssocID="{A7A7548F-E024-48F5-9E68-12CE873F26D0}" presName="connectorText" presStyleLbl="sibTrans1D1" presStyleIdx="1" presStyleCnt="4"/>
      <dgm:spPr/>
    </dgm:pt>
    <dgm:pt modelId="{59BA03B5-42C3-4896-9C67-AA8448D7ED64}" type="pres">
      <dgm:prSet presAssocID="{27A5F283-BEC5-422B-9B82-3BC354B74605}" presName="node" presStyleLbl="node1" presStyleIdx="2" presStyleCnt="5" custScaleX="102459" custScaleY="109807" custLinFactNeighborX="6994" custLinFactNeighborY="10347">
        <dgm:presLayoutVars>
          <dgm:bulletEnabled val="1"/>
        </dgm:presLayoutVars>
      </dgm:prSet>
      <dgm:spPr/>
    </dgm:pt>
    <dgm:pt modelId="{F2D01A3B-827B-443A-98B9-E119537009A8}" type="pres">
      <dgm:prSet presAssocID="{6845E90F-A80F-4913-AAC1-371D701150C6}" presName="sibTrans" presStyleLbl="sibTrans1D1" presStyleIdx="2" presStyleCnt="4"/>
      <dgm:spPr/>
    </dgm:pt>
    <dgm:pt modelId="{66896931-55EF-47E5-8059-D31E532561A2}" type="pres">
      <dgm:prSet presAssocID="{6845E90F-A80F-4913-AAC1-371D701150C6}" presName="connectorText" presStyleLbl="sibTrans1D1" presStyleIdx="2" presStyleCnt="4"/>
      <dgm:spPr/>
    </dgm:pt>
    <dgm:pt modelId="{8B22AB45-8D7C-46BD-9EEE-AD3E20C64406}" type="pres">
      <dgm:prSet presAssocID="{7D53F185-7C2F-472D-9E52-92DDA3527752}" presName="node" presStyleLbl="node1" presStyleIdx="3" presStyleCnt="5" custScaleX="112027" custScaleY="112451" custLinFactNeighborX="-266" custLinFactNeighborY="9025">
        <dgm:presLayoutVars>
          <dgm:bulletEnabled val="1"/>
        </dgm:presLayoutVars>
      </dgm:prSet>
      <dgm:spPr/>
    </dgm:pt>
    <dgm:pt modelId="{9C9C8664-285F-43F9-936B-AA57C2760755}" type="pres">
      <dgm:prSet presAssocID="{77986F0B-CD9B-4CD0-9B28-B678DF81B29C}" presName="sibTrans" presStyleLbl="sibTrans1D1" presStyleIdx="3" presStyleCnt="4"/>
      <dgm:spPr/>
    </dgm:pt>
    <dgm:pt modelId="{365C66AF-A50B-478F-BB97-87BDE9976C1A}" type="pres">
      <dgm:prSet presAssocID="{77986F0B-CD9B-4CD0-9B28-B678DF81B29C}" presName="connectorText" presStyleLbl="sibTrans1D1" presStyleIdx="3" presStyleCnt="4"/>
      <dgm:spPr/>
    </dgm:pt>
    <dgm:pt modelId="{4BF32FB3-D1CB-4611-9BC0-FBDE431B5405}" type="pres">
      <dgm:prSet presAssocID="{0313A9CB-22F8-4988-98F0-451A4AF6271E}" presName="node" presStyleLbl="node1" presStyleIdx="4" presStyleCnt="5" custLinFactNeighborX="658" custLinFactNeighborY="9025">
        <dgm:presLayoutVars>
          <dgm:bulletEnabled val="1"/>
        </dgm:presLayoutVars>
      </dgm:prSet>
      <dgm:spPr/>
    </dgm:pt>
  </dgm:ptLst>
  <dgm:cxnLst>
    <dgm:cxn modelId="{8BC78A0E-432F-4961-BCE9-7EC7FD63D271}" type="presOf" srcId="{77986F0B-CD9B-4CD0-9B28-B678DF81B29C}" destId="{9C9C8664-285F-43F9-936B-AA57C2760755}" srcOrd="0" destOrd="0" presId="urn:microsoft.com/office/officeart/2005/8/layout/bProcess3"/>
    <dgm:cxn modelId="{FF480218-99C5-4BEE-98FE-25128ED455A0}" srcId="{034F8F77-7258-4679-BF48-46CFF056A66D}" destId="{398B3A91-2829-49CD-A265-D27B6E0C832D}" srcOrd="0" destOrd="0" parTransId="{FAB0389E-CAE5-4AF4-9323-650CC15DAF44}" sibTransId="{3EA7B0E2-9E76-442E-B9B8-46AD44BE18BB}"/>
    <dgm:cxn modelId="{B1FE752C-CB50-4C94-87E0-53851439A9B5}" type="presOf" srcId="{034F8F77-7258-4679-BF48-46CFF056A66D}" destId="{A948B8F9-5805-450F-94A2-C185C5CB903E}" srcOrd="0" destOrd="0" presId="urn:microsoft.com/office/officeart/2005/8/layout/bProcess3"/>
    <dgm:cxn modelId="{54856E5D-6DE2-44F1-9A96-ABAA7BEB211B}" type="presOf" srcId="{C3A85186-B8A1-4732-AC9F-F340E16E4FDA}" destId="{BD4F7C1B-882B-4625-AEA4-B83E71DC1A81}" srcOrd="0" destOrd="0" presId="urn:microsoft.com/office/officeart/2005/8/layout/bProcess3"/>
    <dgm:cxn modelId="{1D9DBF65-D0AC-47D5-9B32-30C6C8128B4E}" type="presOf" srcId="{3EA7B0E2-9E76-442E-B9B8-46AD44BE18BB}" destId="{8251A9E5-D3FB-4345-AAC7-A3C978305C04}" srcOrd="0" destOrd="0" presId="urn:microsoft.com/office/officeart/2005/8/layout/bProcess3"/>
    <dgm:cxn modelId="{5D96CA4A-D724-4161-88B3-6C476991E580}" type="presOf" srcId="{6845E90F-A80F-4913-AAC1-371D701150C6}" destId="{66896931-55EF-47E5-8059-D31E532561A2}" srcOrd="1" destOrd="0" presId="urn:microsoft.com/office/officeart/2005/8/layout/bProcess3"/>
    <dgm:cxn modelId="{9F29D96D-8304-47B4-BD29-40D2935A2EB3}" srcId="{034F8F77-7258-4679-BF48-46CFF056A66D}" destId="{27A5F283-BEC5-422B-9B82-3BC354B74605}" srcOrd="2" destOrd="0" parTransId="{AA97D874-52EC-4930-A5FC-FAE3C2D64180}" sibTransId="{6845E90F-A80F-4913-AAC1-371D701150C6}"/>
    <dgm:cxn modelId="{5234D256-8B16-407B-B30B-24DC938C96B6}" type="presOf" srcId="{A7A7548F-E024-48F5-9E68-12CE873F26D0}" destId="{33BB9580-375D-41FF-98CA-7BB65DC0452D}" srcOrd="0" destOrd="0" presId="urn:microsoft.com/office/officeart/2005/8/layout/bProcess3"/>
    <dgm:cxn modelId="{8D795277-4558-4CFF-9517-308341A54166}" type="presOf" srcId="{7D53F185-7C2F-472D-9E52-92DDA3527752}" destId="{8B22AB45-8D7C-46BD-9EEE-AD3E20C64406}" srcOrd="0" destOrd="0" presId="urn:microsoft.com/office/officeart/2005/8/layout/bProcess3"/>
    <dgm:cxn modelId="{F5868F77-0AB4-4159-B278-230E5BA1D9E0}" srcId="{034F8F77-7258-4679-BF48-46CFF056A66D}" destId="{C3A85186-B8A1-4732-AC9F-F340E16E4FDA}" srcOrd="1" destOrd="0" parTransId="{0AD52454-C4D9-4DD6-8EC1-3A1EC1AFAF23}" sibTransId="{A7A7548F-E024-48F5-9E68-12CE873F26D0}"/>
    <dgm:cxn modelId="{0EBA727E-16DB-4D75-8199-9375A05FC155}" type="presOf" srcId="{27A5F283-BEC5-422B-9B82-3BC354B74605}" destId="{59BA03B5-42C3-4896-9C67-AA8448D7ED64}" srcOrd="0" destOrd="0" presId="urn:microsoft.com/office/officeart/2005/8/layout/bProcess3"/>
    <dgm:cxn modelId="{EDCC0684-28CC-4074-8F39-ABED8DED8044}" srcId="{034F8F77-7258-4679-BF48-46CFF056A66D}" destId="{7D53F185-7C2F-472D-9E52-92DDA3527752}" srcOrd="3" destOrd="0" parTransId="{914BD28B-3DE4-44D9-B4C0-F90703CA0282}" sibTransId="{77986F0B-CD9B-4CD0-9B28-B678DF81B29C}"/>
    <dgm:cxn modelId="{75233886-5945-4346-879F-3F11606C40F3}" type="presOf" srcId="{0313A9CB-22F8-4988-98F0-451A4AF6271E}" destId="{4BF32FB3-D1CB-4611-9BC0-FBDE431B5405}" srcOrd="0" destOrd="0" presId="urn:microsoft.com/office/officeart/2005/8/layout/bProcess3"/>
    <dgm:cxn modelId="{C7C0AFAB-3B09-48F5-8634-6144BCD4BAF3}" type="presOf" srcId="{A7A7548F-E024-48F5-9E68-12CE873F26D0}" destId="{CFC886A9-7BD6-4BED-B5DE-8E730EC0AB0B}" srcOrd="1" destOrd="0" presId="urn:microsoft.com/office/officeart/2005/8/layout/bProcess3"/>
    <dgm:cxn modelId="{E5CD69BB-9BB7-4B4D-9102-6AC0F05BBC27}" type="presOf" srcId="{6845E90F-A80F-4913-AAC1-371D701150C6}" destId="{F2D01A3B-827B-443A-98B9-E119537009A8}" srcOrd="0" destOrd="0" presId="urn:microsoft.com/office/officeart/2005/8/layout/bProcess3"/>
    <dgm:cxn modelId="{DB7C6AC0-190C-492F-9909-CE31FDCBD435}" type="presOf" srcId="{3EA7B0E2-9E76-442E-B9B8-46AD44BE18BB}" destId="{170EC8A9-12AC-4356-B51C-75C239BC8707}" srcOrd="1" destOrd="0" presId="urn:microsoft.com/office/officeart/2005/8/layout/bProcess3"/>
    <dgm:cxn modelId="{F3010CC4-E2B8-4444-A03E-73258B39C899}" type="presOf" srcId="{77986F0B-CD9B-4CD0-9B28-B678DF81B29C}" destId="{365C66AF-A50B-478F-BB97-87BDE9976C1A}" srcOrd="1" destOrd="0" presId="urn:microsoft.com/office/officeart/2005/8/layout/bProcess3"/>
    <dgm:cxn modelId="{0E576BF7-84FF-4E80-B1F8-C4FEE08F098D}" type="presOf" srcId="{398B3A91-2829-49CD-A265-D27B6E0C832D}" destId="{756C0A89-0126-4AA3-AD3C-B1045BD1E0EE}" srcOrd="0" destOrd="0" presId="urn:microsoft.com/office/officeart/2005/8/layout/bProcess3"/>
    <dgm:cxn modelId="{FE3F9CFF-FF20-4FCD-AA1E-2930E3DAA87C}" srcId="{034F8F77-7258-4679-BF48-46CFF056A66D}" destId="{0313A9CB-22F8-4988-98F0-451A4AF6271E}" srcOrd="4" destOrd="0" parTransId="{A197199B-6132-4D76-BBC6-B48329252942}" sibTransId="{C57F4362-F43D-4A6B-8EBB-769A03CE05F5}"/>
    <dgm:cxn modelId="{9641FE45-FFC1-45FA-94F7-E43566717E09}" type="presParOf" srcId="{A948B8F9-5805-450F-94A2-C185C5CB903E}" destId="{756C0A89-0126-4AA3-AD3C-B1045BD1E0EE}" srcOrd="0" destOrd="0" presId="urn:microsoft.com/office/officeart/2005/8/layout/bProcess3"/>
    <dgm:cxn modelId="{2B6AD55A-747B-40BA-8180-C047AD76FDA8}" type="presParOf" srcId="{A948B8F9-5805-450F-94A2-C185C5CB903E}" destId="{8251A9E5-D3FB-4345-AAC7-A3C978305C04}" srcOrd="1" destOrd="0" presId="urn:microsoft.com/office/officeart/2005/8/layout/bProcess3"/>
    <dgm:cxn modelId="{4659CA1B-A9BF-4B6B-BF69-96727F1180D4}" type="presParOf" srcId="{8251A9E5-D3FB-4345-AAC7-A3C978305C04}" destId="{170EC8A9-12AC-4356-B51C-75C239BC8707}" srcOrd="0" destOrd="0" presId="urn:microsoft.com/office/officeart/2005/8/layout/bProcess3"/>
    <dgm:cxn modelId="{239F8A9D-E993-4B4E-A273-4D8124A40CAD}" type="presParOf" srcId="{A948B8F9-5805-450F-94A2-C185C5CB903E}" destId="{BD4F7C1B-882B-4625-AEA4-B83E71DC1A81}" srcOrd="2" destOrd="0" presId="urn:microsoft.com/office/officeart/2005/8/layout/bProcess3"/>
    <dgm:cxn modelId="{933926B8-F6D5-47F4-9910-B74BD7241F20}" type="presParOf" srcId="{A948B8F9-5805-450F-94A2-C185C5CB903E}" destId="{33BB9580-375D-41FF-98CA-7BB65DC0452D}" srcOrd="3" destOrd="0" presId="urn:microsoft.com/office/officeart/2005/8/layout/bProcess3"/>
    <dgm:cxn modelId="{C997FB34-3727-4C33-8F80-D498FB431BB1}" type="presParOf" srcId="{33BB9580-375D-41FF-98CA-7BB65DC0452D}" destId="{CFC886A9-7BD6-4BED-B5DE-8E730EC0AB0B}" srcOrd="0" destOrd="0" presId="urn:microsoft.com/office/officeart/2005/8/layout/bProcess3"/>
    <dgm:cxn modelId="{125F3A7C-5B2F-43B3-9705-9FBE08D6CFEE}" type="presParOf" srcId="{A948B8F9-5805-450F-94A2-C185C5CB903E}" destId="{59BA03B5-42C3-4896-9C67-AA8448D7ED64}" srcOrd="4" destOrd="0" presId="urn:microsoft.com/office/officeart/2005/8/layout/bProcess3"/>
    <dgm:cxn modelId="{A817EF86-405C-427E-8385-12BBC52D63E8}" type="presParOf" srcId="{A948B8F9-5805-450F-94A2-C185C5CB903E}" destId="{F2D01A3B-827B-443A-98B9-E119537009A8}" srcOrd="5" destOrd="0" presId="urn:microsoft.com/office/officeart/2005/8/layout/bProcess3"/>
    <dgm:cxn modelId="{30AF8F92-19F2-4551-876C-410E1E355245}" type="presParOf" srcId="{F2D01A3B-827B-443A-98B9-E119537009A8}" destId="{66896931-55EF-47E5-8059-D31E532561A2}" srcOrd="0" destOrd="0" presId="urn:microsoft.com/office/officeart/2005/8/layout/bProcess3"/>
    <dgm:cxn modelId="{0267A734-7CA7-4B2B-A22D-E2BBD17CB0A0}" type="presParOf" srcId="{A948B8F9-5805-450F-94A2-C185C5CB903E}" destId="{8B22AB45-8D7C-46BD-9EEE-AD3E20C64406}" srcOrd="6" destOrd="0" presId="urn:microsoft.com/office/officeart/2005/8/layout/bProcess3"/>
    <dgm:cxn modelId="{A0D3D4F4-8F40-4C1A-ADD5-7FCAE7406DAA}" type="presParOf" srcId="{A948B8F9-5805-450F-94A2-C185C5CB903E}" destId="{9C9C8664-285F-43F9-936B-AA57C2760755}" srcOrd="7" destOrd="0" presId="urn:microsoft.com/office/officeart/2005/8/layout/bProcess3"/>
    <dgm:cxn modelId="{45C36EBE-BB32-4DC9-936C-154B70A9C74E}" type="presParOf" srcId="{9C9C8664-285F-43F9-936B-AA57C2760755}" destId="{365C66AF-A50B-478F-BB97-87BDE9976C1A}" srcOrd="0" destOrd="0" presId="urn:microsoft.com/office/officeart/2005/8/layout/bProcess3"/>
    <dgm:cxn modelId="{16F0D864-E8F2-46E9-93FD-86B2793B2C56}" type="presParOf" srcId="{A948B8F9-5805-450F-94A2-C185C5CB903E}" destId="{4BF32FB3-D1CB-4611-9BC0-FBDE431B5405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51A9E5-D3FB-4345-AAC7-A3C978305C04}">
      <dsp:nvSpPr>
        <dsp:cNvPr id="0" name=""/>
        <dsp:cNvSpPr/>
      </dsp:nvSpPr>
      <dsp:spPr>
        <a:xfrm>
          <a:off x="5099990" y="1123131"/>
          <a:ext cx="5978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7857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83208" y="1165705"/>
        <a:ext cx="31422" cy="6290"/>
      </dsp:txXfrm>
    </dsp:sp>
    <dsp:sp modelId="{756C0A89-0126-4AA3-AD3C-B1045BD1E0EE}">
      <dsp:nvSpPr>
        <dsp:cNvPr id="0" name=""/>
        <dsp:cNvSpPr/>
      </dsp:nvSpPr>
      <dsp:spPr>
        <a:xfrm>
          <a:off x="5872" y="349123"/>
          <a:ext cx="5095918" cy="1639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UW HR reviews position, makes eligibility determination</a:t>
          </a:r>
        </a:p>
      </dsp:txBody>
      <dsp:txXfrm>
        <a:off x="5872" y="349123"/>
        <a:ext cx="5095918" cy="1639455"/>
      </dsp:txXfrm>
    </dsp:sp>
    <dsp:sp modelId="{33BB9580-375D-41FF-98CA-7BB65DC0452D}">
      <dsp:nvSpPr>
        <dsp:cNvPr id="0" name=""/>
        <dsp:cNvSpPr/>
      </dsp:nvSpPr>
      <dsp:spPr>
        <a:xfrm>
          <a:off x="1596786" y="1986778"/>
          <a:ext cx="6139199" cy="789165"/>
        </a:xfrm>
        <a:custGeom>
          <a:avLst/>
          <a:gdLst/>
          <a:ahLst/>
          <a:cxnLst/>
          <a:rect l="0" t="0" r="0" b="0"/>
          <a:pathLst>
            <a:path>
              <a:moveTo>
                <a:pt x="6139199" y="0"/>
              </a:moveTo>
              <a:lnTo>
                <a:pt x="6139199" y="411682"/>
              </a:lnTo>
              <a:lnTo>
                <a:pt x="0" y="411682"/>
              </a:lnTo>
              <a:lnTo>
                <a:pt x="0" y="789165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511543" y="2378216"/>
        <a:ext cx="309684" cy="6290"/>
      </dsp:txXfrm>
    </dsp:sp>
    <dsp:sp modelId="{BD4F7C1B-882B-4625-AEA4-B83E71DC1A81}">
      <dsp:nvSpPr>
        <dsp:cNvPr id="0" name=""/>
        <dsp:cNvSpPr/>
      </dsp:nvSpPr>
      <dsp:spPr>
        <a:xfrm>
          <a:off x="5730248" y="349123"/>
          <a:ext cx="4011473" cy="1639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Unit submits visa request, with UW HR sign-off, to ISO</a:t>
          </a:r>
        </a:p>
      </dsp:txBody>
      <dsp:txXfrm>
        <a:off x="5730248" y="349123"/>
        <a:ext cx="4011473" cy="1639455"/>
      </dsp:txXfrm>
    </dsp:sp>
    <dsp:sp modelId="{F2D01A3B-827B-443A-98B9-E119537009A8}">
      <dsp:nvSpPr>
        <dsp:cNvPr id="0" name=""/>
        <dsp:cNvSpPr/>
      </dsp:nvSpPr>
      <dsp:spPr>
        <a:xfrm>
          <a:off x="2994793" y="3641069"/>
          <a:ext cx="39948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67393"/>
              </a:moveTo>
              <a:lnTo>
                <a:pt x="216841" y="67393"/>
              </a:lnTo>
              <a:lnTo>
                <a:pt x="216841" y="45720"/>
              </a:lnTo>
              <a:lnTo>
                <a:pt x="39948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83769" y="3683643"/>
        <a:ext cx="21531" cy="6290"/>
      </dsp:txXfrm>
    </dsp:sp>
    <dsp:sp modelId="{59BA03B5-42C3-4896-9C67-AA8448D7ED64}">
      <dsp:nvSpPr>
        <dsp:cNvPr id="0" name=""/>
        <dsp:cNvSpPr/>
      </dsp:nvSpPr>
      <dsp:spPr>
        <a:xfrm>
          <a:off x="196978" y="2808344"/>
          <a:ext cx="2799615" cy="18002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ISO reviews, issues conditional approval</a:t>
          </a:r>
        </a:p>
      </dsp:txBody>
      <dsp:txXfrm>
        <a:off x="196978" y="2808344"/>
        <a:ext cx="2799615" cy="1800236"/>
      </dsp:txXfrm>
    </dsp:sp>
    <dsp:sp modelId="{9C9C8664-285F-43F9-936B-AA57C2760755}">
      <dsp:nvSpPr>
        <dsp:cNvPr id="0" name=""/>
        <dsp:cNvSpPr/>
      </dsp:nvSpPr>
      <dsp:spPr>
        <a:xfrm>
          <a:off x="6485931" y="3641069"/>
          <a:ext cx="61099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10998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75390" y="3683643"/>
        <a:ext cx="32079" cy="6290"/>
      </dsp:txXfrm>
    </dsp:sp>
    <dsp:sp modelId="{8B22AB45-8D7C-46BD-9EEE-AD3E20C64406}">
      <dsp:nvSpPr>
        <dsp:cNvPr id="0" name=""/>
        <dsp:cNvSpPr/>
      </dsp:nvSpPr>
      <dsp:spPr>
        <a:xfrm>
          <a:off x="3426677" y="2764997"/>
          <a:ext cx="3061053" cy="18435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Unit assembles and submits visa request packet to ISO</a:t>
          </a:r>
        </a:p>
      </dsp:txBody>
      <dsp:txXfrm>
        <a:off x="3426677" y="2764997"/>
        <a:ext cx="3061053" cy="1843583"/>
      </dsp:txXfrm>
    </dsp:sp>
    <dsp:sp modelId="{4BF32FB3-D1CB-4611-9BC0-FBDE431B5405}">
      <dsp:nvSpPr>
        <dsp:cNvPr id="0" name=""/>
        <dsp:cNvSpPr/>
      </dsp:nvSpPr>
      <dsp:spPr>
        <a:xfrm>
          <a:off x="7129329" y="2867061"/>
          <a:ext cx="2732425" cy="1639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ISO processes visa</a:t>
          </a:r>
        </a:p>
      </dsp:txBody>
      <dsp:txXfrm>
        <a:off x="7129329" y="2867061"/>
        <a:ext cx="2732425" cy="1639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18050F-6167-4CEA-A9BE-E7D3E2922E8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E6D66-352B-4EEA-B82C-41388B8C3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10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9" name="Google Shape;139;p5:notes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875" tIns="46425" rIns="92875" bIns="46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:notes"/>
          <p:cNvSpPr txBox="1">
            <a:spLocks noGrp="1"/>
          </p:cNvSpPr>
          <p:nvPr>
            <p:ph type="sldNum" idx="12"/>
          </p:nvPr>
        </p:nvSpPr>
        <p:spPr>
          <a:xfrm>
            <a:off x="3970940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875" tIns="46425" rIns="92875" bIns="46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6276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56b8dfe45d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UEO</a:t>
            </a:r>
            <a:endParaRPr/>
          </a:p>
        </p:txBody>
      </p:sp>
      <p:sp>
        <p:nvSpPr>
          <p:cNvPr id="178" name="Google Shape;178;g56b8dfe45d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46457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56aa3beff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56aa3beff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UEO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493723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56b8dfe45d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UEO</a:t>
            </a:r>
            <a:endParaRPr/>
          </a:p>
        </p:txBody>
      </p:sp>
      <p:sp>
        <p:nvSpPr>
          <p:cNvPr id="190" name="Google Shape;190;g56b8dfe45d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65258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56aa3beff7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56aa3beff7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UEO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025907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1:notes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dirty="0"/>
              <a:t>Raise your hand if you’ve dealt with</a:t>
            </a:r>
            <a:r>
              <a:rPr lang="en-US" baseline="0" dirty="0"/>
              <a:t> this visa type before.</a:t>
            </a:r>
            <a:endParaRPr dirty="0"/>
          </a:p>
        </p:txBody>
      </p:sp>
      <p:sp>
        <p:nvSpPr>
          <p:cNvPr id="272" name="Google Shape;272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36452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2:notes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dirty="0"/>
              <a:t>NS</a:t>
            </a:r>
            <a:endParaRPr dirty="0"/>
          </a:p>
        </p:txBody>
      </p:sp>
      <p:sp>
        <p:nvSpPr>
          <p:cNvPr id="277" name="Google Shape;277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46571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5:notes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dirty="0"/>
              <a:t>NS</a:t>
            </a:r>
            <a:endParaRPr dirty="0"/>
          </a:p>
        </p:txBody>
      </p:sp>
      <p:sp>
        <p:nvSpPr>
          <p:cNvPr id="298" name="Google Shape;298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07719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E6D66-352B-4EEA-B82C-41388B8C346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5944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56b8dfe45d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UEO – </a:t>
            </a:r>
            <a:endParaRPr dirty="0"/>
          </a:p>
        </p:txBody>
      </p:sp>
      <p:sp>
        <p:nvSpPr>
          <p:cNvPr id="262" name="Google Shape;262;g56b8dfe45d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46328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56b8dfe45d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UEO</a:t>
            </a:r>
            <a:endParaRPr/>
          </a:p>
        </p:txBody>
      </p:sp>
      <p:sp>
        <p:nvSpPr>
          <p:cNvPr id="268" name="Google Shape;268;g56b8dfe45d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4939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NS</a:t>
            </a: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6" name="Google Shape;1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93023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56bf9ea3a9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UEO</a:t>
            </a:r>
            <a:endParaRPr/>
          </a:p>
        </p:txBody>
      </p:sp>
      <p:sp>
        <p:nvSpPr>
          <p:cNvPr id="274" name="Google Shape;274;g56bf9ea3a9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00656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56b8dfe45d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UEO – walk through, call out particular delays at consulates; Remember to mention that government processing times are largely not amenable to change by ISO</a:t>
            </a:r>
            <a:endParaRPr dirty="0"/>
          </a:p>
        </p:txBody>
      </p:sp>
      <p:sp>
        <p:nvSpPr>
          <p:cNvPr id="280" name="Google Shape;280;g56b8dfe45d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25841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56c19503c9_0_9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UEO –</a:t>
            </a:r>
            <a:r>
              <a:rPr lang="en-US" baseline="0" dirty="0"/>
              <a:t> call out that no action necessary for H-1B transfers-out.</a:t>
            </a:r>
            <a:endParaRPr dirty="0"/>
          </a:p>
        </p:txBody>
      </p:sp>
      <p:sp>
        <p:nvSpPr>
          <p:cNvPr id="300" name="Google Shape;300;g56c19503c9_0_9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94363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7:notes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dirty="0"/>
              <a:t>UEO:</a:t>
            </a:r>
            <a:r>
              <a:rPr lang="en-US" baseline="0" dirty="0"/>
              <a:t> Raise your hand if you’ve dealt with this visa type before?</a:t>
            </a:r>
            <a:endParaRPr dirty="0"/>
          </a:p>
        </p:txBody>
      </p:sp>
      <p:sp>
        <p:nvSpPr>
          <p:cNvPr id="310" name="Google Shape;310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87679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2:notes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7" name="Google Shape;277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85968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8:notes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15" name="Google Shape;315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08489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9:notes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dirty="0"/>
              <a:t>UEO: Raise your hand</a:t>
            </a:r>
            <a:r>
              <a:rPr lang="en-US" baseline="0" dirty="0"/>
              <a:t> if you’ve dealt with this visa type before?</a:t>
            </a:r>
            <a:endParaRPr dirty="0"/>
          </a:p>
        </p:txBody>
      </p:sp>
      <p:sp>
        <p:nvSpPr>
          <p:cNvPr id="321" name="Google Shape;321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3061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2:notes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dirty="0"/>
              <a:t>UEO</a:t>
            </a:r>
            <a:endParaRPr dirty="0"/>
          </a:p>
        </p:txBody>
      </p:sp>
      <p:sp>
        <p:nvSpPr>
          <p:cNvPr id="277" name="Google Shape;277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6436018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40:notes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dirty="0"/>
              <a:t>UEO: Does anyone have any questions about this visa type?</a:t>
            </a:r>
            <a:endParaRPr dirty="0"/>
          </a:p>
        </p:txBody>
      </p:sp>
      <p:sp>
        <p:nvSpPr>
          <p:cNvPr id="326" name="Google Shape;326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10800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Unmute for questions; promise to mail out slide</a:t>
            </a:r>
            <a:r>
              <a:rPr lang="en-US" baseline="0" dirty="0"/>
              <a:t> deck and Q&amp;A to attendees.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E6D66-352B-4EEA-B82C-41388B8C346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686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9:notes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NS</a:t>
            </a: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3" name="Google Shape;15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6683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E6D66-352B-4EEA-B82C-41388B8C34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205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0:notes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NS</a:t>
            </a: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9" name="Google Shape;15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0497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UEO</a:t>
            </a:r>
            <a:endParaRPr/>
          </a:p>
        </p:txBody>
      </p:sp>
      <p:sp>
        <p:nvSpPr>
          <p:cNvPr id="139" name="Google Shape;13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1337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6:notes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6" name="Google Shape;19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7215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56b8dfe45d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UEO</a:t>
            </a:r>
            <a:endParaRPr/>
          </a:p>
        </p:txBody>
      </p:sp>
      <p:sp>
        <p:nvSpPr>
          <p:cNvPr id="161" name="Google Shape;161;g56b8dfe45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3321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512dc510fc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512dc510fc_0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UEO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96042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-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15219B2-38CE-3AC4-B5B8-8A8BE41ED3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  <a14:imgEffect>
                      <a14:colorTemperature colorTemp="11500"/>
                    </a14:imgEffect>
                  </a14:imgLayer>
                </a14:imgProps>
              </a:ext>
            </a:extLst>
          </a:blip>
          <a:srcRect l="18715"/>
          <a:stretch/>
        </p:blipFill>
        <p:spPr>
          <a:xfrm>
            <a:off x="759282" y="5982491"/>
            <a:ext cx="3094567" cy="491151"/>
          </a:xfrm>
          <a:prstGeom prst="rect">
            <a:avLst/>
          </a:prstGeom>
        </p:spPr>
      </p:pic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57441" y="4568599"/>
            <a:ext cx="2133600" cy="186267"/>
          </a:xfrm>
          <a:prstGeom prst="rect">
            <a:avLst/>
          </a:prstGeom>
        </p:spPr>
      </p:pic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553" y="5626608"/>
            <a:ext cx="1828800" cy="123139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13833" y="859991"/>
            <a:ext cx="9364720" cy="3522341"/>
          </a:xfrm>
          <a:prstGeom prst="rect">
            <a:avLst/>
          </a:prstGeom>
        </p:spPr>
        <p:txBody>
          <a:bodyPr anchor="b"/>
          <a:lstStyle>
            <a:lvl1pPr algn="l">
              <a:defRPr sz="6667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149729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-no-log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553" y="5626608"/>
            <a:ext cx="1828800" cy="1231392"/>
          </a:xfrm>
          <a:prstGeom prst="rect">
            <a:avLst/>
          </a:prstGeom>
        </p:spPr>
      </p:pic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7441" y="4568599"/>
            <a:ext cx="2133600" cy="1862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859991"/>
            <a:ext cx="9364720" cy="3522341"/>
          </a:xfrm>
          <a:prstGeom prst="rect">
            <a:avLst/>
          </a:prstGeom>
        </p:spPr>
        <p:txBody>
          <a:bodyPr anchor="b"/>
          <a:lstStyle>
            <a:lvl1pPr algn="l">
              <a:defRPr sz="6667" b="1" i="0" baseline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r>
              <a:rPr lang="en-US" dirty="0"/>
              <a:t>TITLE HERE </a:t>
            </a:r>
            <a:br>
              <a:rPr lang="en-US" dirty="0"/>
            </a:br>
            <a:r>
              <a:rPr lang="en-US" dirty="0"/>
              <a:t>ENCODE NORMAL BLACK, 50 PT.</a:t>
            </a:r>
          </a:p>
        </p:txBody>
      </p:sp>
    </p:spTree>
    <p:extLst>
      <p:ext uri="{BB962C8B-B14F-4D97-AF65-F5344CB8AC3E}">
        <p14:creationId xmlns:p14="http://schemas.microsoft.com/office/powerpoint/2010/main" val="146135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-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859992"/>
            <a:ext cx="10719425" cy="2702193"/>
          </a:xfrm>
          <a:prstGeom prst="rect">
            <a:avLst/>
          </a:prstGeom>
        </p:spPr>
        <p:txBody>
          <a:bodyPr anchor="b"/>
          <a:lstStyle>
            <a:lvl1pPr algn="l">
              <a:defRPr sz="4800" b="1" i="0" baseline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r>
              <a:rPr lang="en-US" dirty="0"/>
              <a:t>TITLE HERE </a:t>
            </a:r>
            <a:br>
              <a:rPr lang="en-US" dirty="0"/>
            </a:br>
            <a:r>
              <a:rPr lang="en-US" dirty="0"/>
              <a:t>ENCODE NORMAL BLACK, 36 PT.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9C9936-F439-7C6E-5F36-9D9D95181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3646607"/>
            <a:ext cx="1886588" cy="16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7125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7231" y="3093653"/>
            <a:ext cx="10929485" cy="3002348"/>
          </a:xfrm>
          <a:prstGeom prst="rect">
            <a:avLst/>
          </a:prstGeom>
        </p:spPr>
        <p:txBody>
          <a:bodyPr/>
          <a:lstStyle>
            <a:lvl1pPr marL="457189" indent="-457189">
              <a:buFont typeface="Lucida Grande"/>
              <a:buChar char="&gt;"/>
              <a:defRPr sz="32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6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523962" indent="-304792">
              <a:buSzPct val="100000"/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2133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743131" indent="-304792">
              <a:buFont typeface="Lucida Grande"/>
              <a:buChar char="&gt;"/>
              <a:defRPr sz="18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13833" y="2307557"/>
            <a:ext cx="10912883" cy="54822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3200" b="0" i="0" baseline="0">
                <a:solidFill>
                  <a:schemeClr val="tx2"/>
                </a:solidFill>
                <a:latin typeface="Uni Sans" charset="0"/>
                <a:ea typeface="Uni Sans" charset="0"/>
                <a:cs typeface="Uni Sans" charset="0"/>
              </a:defRPr>
            </a:lvl1pPr>
            <a:lvl2pPr marL="60958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121917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828754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2438339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REGULAR, 24 PT.)</a:t>
            </a:r>
          </a:p>
        </p:txBody>
      </p:sp>
      <p:pic>
        <p:nvPicPr>
          <p:cNvPr id="11" name="Pictur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1818011"/>
            <a:ext cx="1471708" cy="1284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97231" y="495348"/>
            <a:ext cx="10929485" cy="1325033"/>
          </a:xfrm>
          <a:prstGeom prst="rect">
            <a:avLst/>
          </a:prstGeom>
        </p:spPr>
        <p:txBody>
          <a:bodyPr anchor="b"/>
          <a:lstStyle>
            <a:lvl1pPr algn="l">
              <a:defRPr sz="4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29087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7231" y="2307557"/>
            <a:ext cx="10929485" cy="3154535"/>
          </a:xfrm>
          <a:prstGeom prst="rect">
            <a:avLst/>
          </a:prstGeom>
        </p:spPr>
        <p:txBody>
          <a:bodyPr/>
          <a:lstStyle>
            <a:lvl1pPr marL="457189" indent="-457189">
              <a:buFont typeface="Lucida Grande"/>
              <a:buChar char="&gt;"/>
              <a:defRPr sz="32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6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523962" indent="-304792">
              <a:buSzPct val="100000"/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2133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743131" indent="-304792">
              <a:buFont typeface="Lucida Grande"/>
              <a:buChar char="&gt;"/>
              <a:defRPr sz="18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1818011"/>
            <a:ext cx="1471708" cy="128483"/>
          </a:xfrm>
          <a:prstGeom prst="rect">
            <a:avLst/>
          </a:prstGeom>
        </p:spPr>
      </p:pic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553" y="5626608"/>
            <a:ext cx="1828800" cy="1231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97231" y="492978"/>
            <a:ext cx="10929485" cy="1325033"/>
          </a:xfrm>
          <a:prstGeom prst="rect">
            <a:avLst/>
          </a:prstGeom>
        </p:spPr>
        <p:txBody>
          <a:bodyPr anchor="b"/>
          <a:lstStyle>
            <a:lvl1pPr algn="l">
              <a:defRPr sz="4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9233994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597231" y="2299970"/>
            <a:ext cx="10912883" cy="377089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 b="0" i="1" baseline="0">
                <a:solidFill>
                  <a:srgbClr val="FFFFFF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1818011"/>
            <a:ext cx="1471708" cy="1284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494164"/>
            <a:ext cx="10912883" cy="1325033"/>
          </a:xfrm>
          <a:prstGeom prst="rect">
            <a:avLst/>
          </a:prstGeom>
        </p:spPr>
        <p:txBody>
          <a:bodyPr anchor="b"/>
          <a:lstStyle>
            <a:lvl1pPr algn="l">
              <a:defRPr sz="4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2174853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-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282" y="4568599"/>
            <a:ext cx="2129919" cy="186267"/>
          </a:xfrm>
          <a:prstGeom prst="rect">
            <a:avLst/>
          </a:prstGeom>
        </p:spPr>
      </p:pic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553" y="5626608"/>
            <a:ext cx="1828800" cy="1231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859991"/>
            <a:ext cx="9364720" cy="3522341"/>
          </a:xfrm>
          <a:prstGeom prst="rect">
            <a:avLst/>
          </a:prstGeom>
        </p:spPr>
        <p:txBody>
          <a:bodyPr anchor="b"/>
          <a:lstStyle>
            <a:lvl1pPr algn="l">
              <a:defRPr sz="6667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60F1F7-F7BC-9AB7-20DA-1E9A3558F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  <a14:imgEffect>
                      <a14:colorTemperature colorTemp="11500"/>
                    </a14:imgEffect>
                  </a14:imgLayer>
                </a14:imgProps>
              </a:ext>
            </a:extLst>
          </a:blip>
          <a:srcRect l="18715"/>
          <a:stretch/>
        </p:blipFill>
        <p:spPr>
          <a:xfrm>
            <a:off x="759282" y="5854783"/>
            <a:ext cx="3094567" cy="49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281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no-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553" y="5626608"/>
            <a:ext cx="1828800" cy="1231392"/>
          </a:xfrm>
          <a:prstGeom prst="rect">
            <a:avLst/>
          </a:prstGeom>
        </p:spPr>
      </p:pic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282" y="4568599"/>
            <a:ext cx="2129919" cy="1862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859991"/>
            <a:ext cx="9296400" cy="3522341"/>
          </a:xfrm>
          <a:prstGeom prst="rect">
            <a:avLst/>
          </a:prstGeom>
        </p:spPr>
        <p:txBody>
          <a:bodyPr anchor="b"/>
          <a:lstStyle>
            <a:lvl1pPr algn="l">
              <a:defRPr sz="6667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3038031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-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454C2E-B51A-8E33-3181-074E59B0E7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42" y="3651939"/>
            <a:ext cx="1886588" cy="1649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859992"/>
            <a:ext cx="10719425" cy="2702193"/>
          </a:xfrm>
          <a:prstGeom prst="rect">
            <a:avLst/>
          </a:prstGeom>
        </p:spPr>
        <p:txBody>
          <a:bodyPr anchor="b"/>
          <a:lstStyle>
            <a:lvl1pPr algn="l">
              <a:defRPr sz="4800" b="1" i="0" baseline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r>
              <a:rPr lang="en-US" dirty="0"/>
              <a:t>TITLE HERE </a:t>
            </a:r>
            <a:br>
              <a:rPr lang="en-US" dirty="0"/>
            </a:br>
            <a:r>
              <a:rPr lang="en-US" dirty="0"/>
              <a:t>ENCODE NORMAL BLACK, 36 PT.</a:t>
            </a:r>
          </a:p>
        </p:txBody>
      </p:sp>
    </p:spTree>
    <p:extLst>
      <p:ext uri="{BB962C8B-B14F-4D97-AF65-F5344CB8AC3E}">
        <p14:creationId xmlns:p14="http://schemas.microsoft.com/office/powerpoint/2010/main" val="14480667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7231" y="3093653"/>
            <a:ext cx="10929485" cy="3002348"/>
          </a:xfrm>
          <a:prstGeom prst="rect">
            <a:avLst/>
          </a:prstGeom>
        </p:spPr>
        <p:txBody>
          <a:bodyPr/>
          <a:lstStyle>
            <a:lvl1pPr marL="457189" indent="-457189">
              <a:buFont typeface="Lucida Grande"/>
              <a:buChar char="&gt;"/>
              <a:defRPr sz="32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6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523962" indent="-304792">
              <a:buSzPct val="100000"/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2133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743131" indent="-304792">
              <a:buFont typeface="Lucida Grande"/>
              <a:buChar char="&gt;"/>
              <a:defRPr sz="18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13833" y="2307557"/>
            <a:ext cx="10912883" cy="54822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3200" b="0" i="0" baseline="0">
                <a:solidFill>
                  <a:schemeClr val="tx2"/>
                </a:solidFill>
                <a:latin typeface="Uni Sans" charset="0"/>
                <a:ea typeface="Uni Sans" charset="0"/>
                <a:cs typeface="Uni Sans" charset="0"/>
              </a:defRPr>
            </a:lvl1pPr>
            <a:lvl2pPr marL="60958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121917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828754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2438339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REGULAR, 24 PT.)</a:t>
            </a:r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66" y="1818011"/>
            <a:ext cx="1453460" cy="1284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492978"/>
            <a:ext cx="10912876" cy="1325033"/>
          </a:xfrm>
          <a:prstGeom prst="rect">
            <a:avLst/>
          </a:prstGeom>
        </p:spPr>
        <p:txBody>
          <a:bodyPr anchor="b"/>
          <a:lstStyle>
            <a:lvl1pPr algn="l">
              <a:defRPr sz="4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28405952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7231" y="2307557"/>
            <a:ext cx="10929485" cy="3154535"/>
          </a:xfrm>
          <a:prstGeom prst="rect">
            <a:avLst/>
          </a:prstGeom>
        </p:spPr>
        <p:txBody>
          <a:bodyPr/>
          <a:lstStyle>
            <a:lvl1pPr marL="457189" indent="-457189">
              <a:buFont typeface="Lucida Grande"/>
              <a:buChar char="&gt;"/>
              <a:defRPr sz="32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6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523962" indent="-304792">
              <a:buSzPct val="100000"/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2133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743131" indent="-304792">
              <a:buFont typeface="Lucida Grande"/>
              <a:buChar char="&gt;"/>
              <a:defRPr sz="18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553" y="5626608"/>
            <a:ext cx="1828800" cy="1231392"/>
          </a:xfrm>
          <a:prstGeom prst="rect">
            <a:avLst/>
          </a:prstGeom>
        </p:spPr>
      </p:pic>
      <p:pic>
        <p:nvPicPr>
          <p:cNvPr id="14" name="Pictur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66" y="1818011"/>
            <a:ext cx="1453460" cy="1284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492978"/>
            <a:ext cx="10912883" cy="1325033"/>
          </a:xfrm>
          <a:prstGeom prst="rect">
            <a:avLst/>
          </a:prstGeom>
        </p:spPr>
        <p:txBody>
          <a:bodyPr anchor="b"/>
          <a:lstStyle>
            <a:lvl1pPr algn="l">
              <a:defRPr sz="4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11676934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no-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7441" y="4568599"/>
            <a:ext cx="2133600" cy="186267"/>
          </a:xfrm>
          <a:prstGeom prst="rect">
            <a:avLst/>
          </a:prstGeom>
        </p:spPr>
      </p:pic>
      <p:pic>
        <p:nvPicPr>
          <p:cNvPr id="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553" y="5626608"/>
            <a:ext cx="1828800" cy="1231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5" y="859991"/>
            <a:ext cx="9364720" cy="3522341"/>
          </a:xfrm>
          <a:prstGeom prst="rect">
            <a:avLst/>
          </a:prstGeom>
        </p:spPr>
        <p:txBody>
          <a:bodyPr anchor="b"/>
          <a:lstStyle>
            <a:lvl1pPr algn="l">
              <a:defRPr sz="6667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1133138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66" y="1818011"/>
            <a:ext cx="1453460" cy="128483"/>
          </a:xfrm>
          <a:prstGeom prst="rect">
            <a:avLst/>
          </a:prstGeom>
        </p:spPr>
      </p:pic>
      <p:sp>
        <p:nvSpPr>
          <p:cNvPr id="8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597231" y="2299970"/>
            <a:ext cx="10912883" cy="39482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 b="0" i="1" baseline="0">
                <a:solidFill>
                  <a:schemeClr val="tx1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508812"/>
            <a:ext cx="10896280" cy="1325033"/>
          </a:xfrm>
          <a:prstGeom prst="rect">
            <a:avLst/>
          </a:prstGeom>
        </p:spPr>
        <p:txBody>
          <a:bodyPr anchor="b"/>
          <a:lstStyle>
            <a:lvl1pPr algn="l">
              <a:defRPr sz="4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9366785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-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2666847-1547-C1C1-DB05-547E8F40FE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3651939"/>
            <a:ext cx="1889847" cy="1649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859992"/>
            <a:ext cx="10719425" cy="2702193"/>
          </a:xfrm>
          <a:prstGeom prst="rect">
            <a:avLst/>
          </a:prstGeom>
        </p:spPr>
        <p:txBody>
          <a:bodyPr anchor="b"/>
          <a:lstStyle>
            <a:lvl1pPr algn="l">
              <a:defRPr sz="4800" b="1" i="0" baseline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r>
              <a:rPr lang="en-US" dirty="0"/>
              <a:t>TITLE HERE </a:t>
            </a:r>
            <a:br>
              <a:rPr lang="en-US" dirty="0"/>
            </a:br>
            <a:r>
              <a:rPr lang="en-US" dirty="0"/>
              <a:t>ENCODE NORMAL BLACK, 36 PT.</a:t>
            </a:r>
          </a:p>
        </p:txBody>
      </p:sp>
    </p:spTree>
    <p:extLst>
      <p:ext uri="{BB962C8B-B14F-4D97-AF65-F5344CB8AC3E}">
        <p14:creationId xmlns:p14="http://schemas.microsoft.com/office/powerpoint/2010/main" val="2080994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0509" y="1819205"/>
            <a:ext cx="1471708" cy="128481"/>
          </a:xfrm>
          <a:prstGeom prst="rect">
            <a:avLst/>
          </a:prstGeom>
        </p:spPr>
      </p:pic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2042" y="1818011"/>
            <a:ext cx="1471708" cy="128483"/>
          </a:xfrm>
          <a:prstGeom prst="rect">
            <a:avLst/>
          </a:prstGeom>
        </p:spPr>
      </p:pic>
      <p:sp>
        <p:nvSpPr>
          <p:cNvPr id="2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7231" y="3093653"/>
            <a:ext cx="10929485" cy="3002348"/>
          </a:xfrm>
          <a:prstGeom prst="rect">
            <a:avLst/>
          </a:prstGeom>
        </p:spPr>
        <p:txBody>
          <a:bodyPr/>
          <a:lstStyle>
            <a:lvl1pPr marL="457189" indent="-457189">
              <a:buFont typeface="Lucida Grande"/>
              <a:buChar char="&gt;"/>
              <a:defRPr sz="32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6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523962" indent="-304792">
              <a:buSzPct val="100000"/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2133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743131" indent="-304792">
              <a:buFont typeface="Lucida Grande"/>
              <a:buChar char="&gt;"/>
              <a:defRPr sz="18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13833" y="2307557"/>
            <a:ext cx="10912883" cy="54822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3200" b="0" i="0" baseline="0">
                <a:solidFill>
                  <a:schemeClr val="tx2"/>
                </a:solidFill>
                <a:latin typeface="Uni Sans" charset="0"/>
                <a:ea typeface="Uni Sans" charset="0"/>
                <a:cs typeface="Uni Sans" charset="0"/>
              </a:defRPr>
            </a:lvl1pPr>
            <a:lvl2pPr marL="60958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121917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828754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2438339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REGULAR, 24 PT.)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97230" y="492381"/>
            <a:ext cx="10929479" cy="1325033"/>
          </a:xfrm>
          <a:prstGeom prst="rect">
            <a:avLst/>
          </a:prstGeom>
        </p:spPr>
        <p:txBody>
          <a:bodyPr anchor="b"/>
          <a:lstStyle>
            <a:lvl1pPr algn="l">
              <a:defRPr sz="4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40049766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1818011"/>
            <a:ext cx="1471708" cy="128483"/>
          </a:xfrm>
          <a:prstGeom prst="rect">
            <a:avLst/>
          </a:prstGeom>
        </p:spPr>
      </p:pic>
      <p:pic>
        <p:nvPicPr>
          <p:cNvPr id="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553" y="5626608"/>
            <a:ext cx="1828800" cy="1231392"/>
          </a:xfrm>
          <a:prstGeom prst="rect">
            <a:avLst/>
          </a:prstGeom>
        </p:spPr>
      </p:pic>
      <p:sp>
        <p:nvSpPr>
          <p:cNvPr id="8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7231" y="2307557"/>
            <a:ext cx="10929485" cy="3154535"/>
          </a:xfrm>
          <a:prstGeom prst="rect">
            <a:avLst/>
          </a:prstGeom>
        </p:spPr>
        <p:txBody>
          <a:bodyPr/>
          <a:lstStyle>
            <a:lvl1pPr marL="457189" indent="-457189"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523962" indent="-304792">
              <a:buSzPct val="100000"/>
              <a:buFont typeface="Lucida Grande"/>
              <a:buChar char="&gt;"/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743131" indent="-304792">
              <a:buFont typeface="Lucida Grande"/>
              <a:buChar char="&gt;"/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494164"/>
            <a:ext cx="10912883" cy="1325033"/>
          </a:xfrm>
          <a:prstGeom prst="rect">
            <a:avLst/>
          </a:prstGeom>
        </p:spPr>
        <p:txBody>
          <a:bodyPr anchor="b"/>
          <a:lstStyle>
            <a:lvl1pPr algn="l">
              <a:defRPr sz="4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35229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1818011"/>
            <a:ext cx="1471708" cy="128483"/>
          </a:xfrm>
          <a:prstGeom prst="rect">
            <a:avLst/>
          </a:prstGeom>
        </p:spPr>
      </p:pic>
      <p:sp>
        <p:nvSpPr>
          <p:cNvPr id="10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597231" y="2299970"/>
            <a:ext cx="10912883" cy="39482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 b="0" i="1" baseline="0">
                <a:solidFill>
                  <a:schemeClr val="tx1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492978"/>
            <a:ext cx="10896280" cy="1325033"/>
          </a:xfrm>
          <a:prstGeom prst="rect">
            <a:avLst/>
          </a:prstGeom>
        </p:spPr>
        <p:txBody>
          <a:bodyPr anchor="b"/>
          <a:lstStyle>
            <a:lvl1pPr algn="l">
              <a:defRPr sz="4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10456452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1818011"/>
            <a:ext cx="1471708" cy="128483"/>
          </a:xfrm>
          <a:prstGeom prst="rect">
            <a:avLst/>
          </a:prstGeom>
        </p:spPr>
      </p:pic>
      <p:pic>
        <p:nvPicPr>
          <p:cNvPr id="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553" y="5626608"/>
            <a:ext cx="1828800" cy="1231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454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1818011"/>
            <a:ext cx="1471708" cy="128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3915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-Log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13833" y="859991"/>
            <a:ext cx="9296400" cy="3522341"/>
          </a:xfrm>
          <a:prstGeom prst="rect">
            <a:avLst/>
          </a:prstGeom>
        </p:spPr>
        <p:txBody>
          <a:bodyPr anchor="b"/>
          <a:lstStyle>
            <a:lvl1pPr algn="l">
              <a:defRPr sz="6667" b="1" i="0" baseline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</a:t>
            </a:r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553" y="5626608"/>
            <a:ext cx="1828800" cy="1231392"/>
          </a:xfrm>
          <a:prstGeom prst="rect">
            <a:avLst/>
          </a:prstGeom>
        </p:spPr>
      </p:pic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7441" y="4568599"/>
            <a:ext cx="2133600" cy="18626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F3BD53A-B4D0-8A39-B453-575AB0DDB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  <a14:imgEffect>
                      <a14:colorTemperature colorTemp="1150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rcRect l="18715"/>
          <a:stretch/>
        </p:blipFill>
        <p:spPr>
          <a:xfrm>
            <a:off x="757442" y="452903"/>
            <a:ext cx="3094567" cy="49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135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8374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39941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2CA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91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ap.washington.edu/h1b-visa-intake-form/" TargetMode="External"/><Relationship Id="rId4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ap.washington.edu/ahr/visas/h1b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ap.washington.edu/h1b-visa-intake-form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ap.washington.edu/prevailing-wage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ap.washington.edu/ahr/visas/h1b/wage-requirements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ap.washington.edu/ahr/visas/admin-resources/staff-visa-sponsorship/staff-required-documents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ap.washington.edu/ahr/visas/e3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ap.washington.edu/ahr/visas/tn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ap.washington.edu/wp-content/uploads/USMCA-C-16-Appendix-2.pdf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ap.washington.edu/ahr/visas/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acadvisa@uw.edu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acadvisa@uw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4"/>
          <p:cNvSpPr txBox="1">
            <a:spLocks noGrp="1"/>
          </p:cNvSpPr>
          <p:nvPr>
            <p:ph type="title"/>
          </p:nvPr>
        </p:nvSpPr>
        <p:spPr>
          <a:xfrm>
            <a:off x="613833" y="494164"/>
            <a:ext cx="10912883" cy="1325033"/>
          </a:xfrm>
        </p:spPr>
        <p:txBody>
          <a:bodyPr spcFirstLastPara="1" vert="horz" lIns="91425" tIns="45700" rIns="91425" bIns="45700" rtlCol="0" anchor="b" anchorCtr="0">
            <a:normAutofit/>
          </a:bodyPr>
          <a:lstStyle/>
          <a:p>
            <a:pPr>
              <a:spcBef>
                <a:spcPts val="0"/>
              </a:spcBef>
              <a:buClr>
                <a:srgbClr val="FFFF00"/>
              </a:buClr>
            </a:pPr>
            <a:r>
              <a:rPr lang="en-US" dirty="0"/>
              <a:t>STAFF VISA SPONSORSHIP</a:t>
            </a:r>
          </a:p>
        </p:txBody>
      </p:sp>
      <p:sp>
        <p:nvSpPr>
          <p:cNvPr id="142" name="Google Shape;142;p14"/>
          <p:cNvSpPr txBox="1">
            <a:spLocks noGrp="1"/>
          </p:cNvSpPr>
          <p:nvPr>
            <p:ph type="body" sz="quarter" idx="11"/>
          </p:nvPr>
        </p:nvSpPr>
        <p:spPr>
          <a:xfrm>
            <a:off x="631257" y="2140408"/>
            <a:ext cx="10929485" cy="3154535"/>
          </a:xfrm>
        </p:spPr>
        <p:txBody>
          <a:bodyPr spcFirstLastPara="1" vert="horz" lIns="91425" tIns="45700" rIns="91425" bIns="45700" rtlCol="0" anchorCtr="0">
            <a:normAutofit/>
          </a:bodyPr>
          <a:lstStyle/>
          <a:p>
            <a:pPr>
              <a:lnSpc>
                <a:spcPct val="90000"/>
              </a:lnSpc>
              <a:spcAft>
                <a:spcPts val="0"/>
              </a:spcAft>
              <a:buSzPts val="2800"/>
            </a:pP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Introduction to UW Visa Sponsorship</a:t>
            </a:r>
          </a:p>
          <a:p>
            <a:pPr>
              <a:lnSpc>
                <a:spcPct val="90000"/>
              </a:lnSpc>
              <a:spcAft>
                <a:spcPts val="0"/>
              </a:spcAft>
              <a:buSzPts val="2800"/>
            </a:pP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Visa Request Process </a:t>
            </a:r>
          </a:p>
          <a:p>
            <a:pPr>
              <a:lnSpc>
                <a:spcPct val="90000"/>
              </a:lnSpc>
              <a:spcAft>
                <a:spcPts val="0"/>
              </a:spcAft>
              <a:buSzPts val="2800"/>
            </a:pP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H-1B Temporary Workers</a:t>
            </a:r>
          </a:p>
          <a:p>
            <a:pPr>
              <a:lnSpc>
                <a:spcPct val="90000"/>
              </a:lnSpc>
              <a:spcAft>
                <a:spcPts val="0"/>
              </a:spcAft>
              <a:buSzPts val="2800"/>
            </a:pP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E-3 Australian Professionals</a:t>
            </a:r>
          </a:p>
          <a:p>
            <a:pPr>
              <a:lnSpc>
                <a:spcPct val="90000"/>
              </a:lnSpc>
              <a:spcAft>
                <a:spcPts val="0"/>
              </a:spcAft>
              <a:buSzPts val="2800"/>
            </a:pP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TN Canadian &amp; Mexican Professionals</a:t>
            </a:r>
          </a:p>
          <a:p>
            <a:pPr>
              <a:lnSpc>
                <a:spcPct val="90000"/>
              </a:lnSpc>
              <a:spcAft>
                <a:spcPts val="0"/>
              </a:spcAft>
              <a:buSzPts val="2800"/>
            </a:pP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Resources &amp; Q&amp;A</a:t>
            </a:r>
          </a:p>
        </p:txBody>
      </p:sp>
    </p:spTree>
    <p:extLst>
      <p:ext uri="{BB962C8B-B14F-4D97-AF65-F5344CB8AC3E}">
        <p14:creationId xmlns:p14="http://schemas.microsoft.com/office/powerpoint/2010/main" val="3567744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2"/>
          <p:cNvSpPr txBox="1">
            <a:spLocks noGrp="1"/>
          </p:cNvSpPr>
          <p:nvPr>
            <p:ph type="title"/>
          </p:nvPr>
        </p:nvSpPr>
        <p:spPr>
          <a:xfrm>
            <a:off x="647860" y="1054954"/>
            <a:ext cx="10896280" cy="65002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Clr>
                <a:srgbClr val="FFFF00"/>
              </a:buClr>
            </a:pPr>
            <a:r>
              <a:rPr lang="en-US" dirty="0">
                <a:sym typeface="Allerta"/>
              </a:rPr>
              <a:t>VISA REQUEST PROCESS STEPS</a:t>
            </a:r>
          </a:p>
        </p:txBody>
      </p:sp>
      <p:graphicFrame>
        <p:nvGraphicFramePr>
          <p:cNvPr id="2" name="Diagram 1" descr="UW HR reviews position, makes eligibility determination&#10;Unit submits visa request, with UW HR sign-off, to ISO&#10;ISO reviews, issues conditional approval&#10;Unit assembles and submits visa request packet to ISO&#10;ISO processes visa&#10;"/>
          <p:cNvGraphicFramePr/>
          <p:nvPr>
            <p:extLst>
              <p:ext uri="{D42A27DB-BD31-4B8C-83A1-F6EECF244321}">
                <p14:modId xmlns:p14="http://schemas.microsoft.com/office/powerpoint/2010/main" val="1119453227"/>
              </p:ext>
            </p:extLst>
          </p:nvPr>
        </p:nvGraphicFramePr>
        <p:xfrm>
          <a:off x="755547" y="1818011"/>
          <a:ext cx="9861755" cy="4809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81850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6"/>
          <p:cNvSpPr txBox="1">
            <a:spLocks noGrp="1"/>
          </p:cNvSpPr>
          <p:nvPr>
            <p:ph type="title" idx="4294967295"/>
          </p:nvPr>
        </p:nvSpPr>
        <p:spPr>
          <a:xfrm>
            <a:off x="696913" y="1111862"/>
            <a:ext cx="10352087" cy="62486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algn="l">
              <a:buClr>
                <a:srgbClr val="FFFF00"/>
              </a:buClr>
            </a:pPr>
            <a:r>
              <a:rPr lang="en-US" sz="4000" b="1" dirty="0">
                <a:latin typeface="Encode Sans Normal Black" charset="0"/>
              </a:rPr>
              <a:t>VISA INTAKE FORM</a:t>
            </a:r>
          </a:p>
        </p:txBody>
      </p:sp>
      <p:pic>
        <p:nvPicPr>
          <p:cNvPr id="166" name="Google Shape;166;p26" descr="Screenshot of a J-1 Visa Intake Form header from University of Washington Office of Academic Personnel, Academic Human Resources. It includes title, subtitle &quot;International Scholars Operations,&quot; and a section labeled &quot;PART I&quot; for completion by international scholars invited to the university."/>
          <p:cNvPicPr preferRelativeResize="0"/>
          <p:nvPr/>
        </p:nvPicPr>
        <p:blipFill rotWithShape="1">
          <a:blip r:embed="rId3">
            <a:alphaModFix/>
          </a:blip>
          <a:srcRect t="5552"/>
          <a:stretch/>
        </p:blipFill>
        <p:spPr>
          <a:xfrm>
            <a:off x="703000" y="2166345"/>
            <a:ext cx="7788576" cy="1860110"/>
          </a:xfrm>
          <a:prstGeom prst="rect">
            <a:avLst/>
          </a:prstGeom>
          <a:noFill/>
          <a:ln>
            <a:noFill/>
          </a:ln>
          <a:effectLst>
            <a:outerShdw blurRad="357188" dist="238125" dir="5400000" algn="bl" rotWithShape="0">
              <a:srgbClr val="351C75">
                <a:alpha val="50000"/>
              </a:srgbClr>
            </a:outerShdw>
          </a:effectLst>
        </p:spPr>
      </p:pic>
      <p:sp>
        <p:nvSpPr>
          <p:cNvPr id="167" name="Google Shape;167;p26"/>
          <p:cNvSpPr txBox="1"/>
          <p:nvPr/>
        </p:nvSpPr>
        <p:spPr>
          <a:xfrm>
            <a:off x="8623857" y="2209643"/>
            <a:ext cx="2869086" cy="1647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609585">
              <a:lnSpc>
                <a:spcPct val="114000"/>
              </a:lnSpc>
              <a:spcBef>
                <a:spcPct val="20000"/>
              </a:spcBef>
            </a:pPr>
            <a:r>
              <a:rPr lang="en-US" sz="20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Part I </a:t>
            </a:r>
            <a:r>
              <a:rPr lang="en-US" sz="20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gathers biographic and funding information from the employee.</a:t>
            </a:r>
            <a:endParaRPr sz="2000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</p:txBody>
      </p:sp>
      <p:pic>
        <p:nvPicPr>
          <p:cNvPr id="165" name="Google Shape;165;p26" descr="A screenshot of a form section labeled &quot;PART II&quot; with instructions for completion by a UW unit inviting an international scholar. The section contains a single blank field for input.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3000" y="4510889"/>
            <a:ext cx="7737999" cy="633650"/>
          </a:xfrm>
          <a:prstGeom prst="rect">
            <a:avLst/>
          </a:prstGeom>
          <a:noFill/>
          <a:ln>
            <a:noFill/>
          </a:ln>
          <a:effectLst>
            <a:outerShdw blurRad="357188" dist="238125" dir="5400000" algn="bl" rotWithShape="0">
              <a:srgbClr val="351C75">
                <a:alpha val="50000"/>
              </a:srgbClr>
            </a:outerShdw>
          </a:effectLst>
        </p:spPr>
      </p:pic>
      <p:sp>
        <p:nvSpPr>
          <p:cNvPr id="168" name="Google Shape;168;p26"/>
          <p:cNvSpPr txBox="1"/>
          <p:nvPr/>
        </p:nvSpPr>
        <p:spPr>
          <a:xfrm>
            <a:off x="8705233" y="4510889"/>
            <a:ext cx="2919663" cy="1547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609585">
              <a:lnSpc>
                <a:spcPct val="114000"/>
              </a:lnSpc>
              <a:spcBef>
                <a:spcPct val="20000"/>
              </a:spcBef>
            </a:pPr>
            <a:r>
              <a:rPr lang="en-US" sz="20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Part II </a:t>
            </a:r>
            <a:r>
              <a:rPr lang="en-US" sz="20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gathers employment information from the UW unit.</a:t>
            </a:r>
            <a:endParaRPr sz="2000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</p:txBody>
      </p:sp>
      <p:sp>
        <p:nvSpPr>
          <p:cNvPr id="169" name="Google Shape;169;p26"/>
          <p:cNvSpPr txBox="1"/>
          <p:nvPr/>
        </p:nvSpPr>
        <p:spPr>
          <a:xfrm>
            <a:off x="696913" y="5398549"/>
            <a:ext cx="9873741" cy="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9000"/>
              </a:lnSpc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The </a:t>
            </a:r>
            <a:r>
              <a:rPr lang="en-US" dirty="0"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visa intake form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in available to download online. </a:t>
            </a:r>
            <a:endParaRPr dirty="0">
              <a:solidFill>
                <a:schemeClr val="accent6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endParaRPr dirty="0">
              <a:solidFill>
                <a:schemeClr val="accent6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713321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r>
              <a:rPr lang="en-US" dirty="0"/>
              <a:t>WHO SHOULD SUBMIT </a:t>
            </a:r>
            <a:br>
              <a:rPr lang="en-US" dirty="0"/>
            </a:br>
            <a:r>
              <a:rPr lang="en-US" dirty="0"/>
              <a:t>A VISA REQUEST?</a:t>
            </a:r>
          </a:p>
        </p:txBody>
      </p:sp>
      <p:sp>
        <p:nvSpPr>
          <p:cNvPr id="174" name="Google Shape;174;p27"/>
          <p:cNvSpPr txBox="1">
            <a:spLocks noGrp="1"/>
          </p:cNvSpPr>
          <p:nvPr>
            <p:ph type="body" sz="quarter" idx="11"/>
          </p:nvPr>
        </p:nvSpPr>
        <p:spPr>
          <a:xfrm>
            <a:off x="730581" y="2107532"/>
            <a:ext cx="10929485" cy="3154535"/>
          </a:xfrm>
          <a:prstGeom prst="rect">
            <a:avLst/>
          </a:prstGeom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Only someone </a:t>
            </a: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the chair’s office or a central business unit</a:t>
            </a: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with basic knowledge of both visa and appointment issues </a:t>
            </a: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should</a:t>
            </a: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submit a visa request, even if </a:t>
            </a: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anyone with an employee UW NetID </a:t>
            </a: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</a:t>
            </a: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Who </a:t>
            </a: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should not </a:t>
            </a: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submit:</a:t>
            </a:r>
            <a:endParaRPr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15000"/>
              </a:lnSpc>
              <a:buChar char="❖"/>
            </a:pP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employee</a:t>
            </a:r>
            <a:endParaRPr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Char char="❖"/>
            </a:pP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supervisor</a:t>
            </a:r>
            <a:endParaRPr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Char char="❖"/>
            </a:pP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 outside third party</a:t>
            </a:r>
            <a:endParaRPr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925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r>
              <a:rPr lang="en-US" dirty="0"/>
              <a:t>VISA REQUEST FORM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8EBC83-1701-C8C0-9E37-A78B642320F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dirty="0">
                <a:sym typeface="Open Sans"/>
              </a:rPr>
              <a:t>Sections: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ym typeface="Open Sans"/>
              </a:rPr>
              <a:t>Purpose of Form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ym typeface="Open Sans"/>
              </a:rPr>
              <a:t>Section One - Biographic Information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ym typeface="Open Sans"/>
              </a:rPr>
              <a:t>Section Two – Dependents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ym typeface="Open Sans"/>
              </a:rPr>
              <a:t>Section Three - Appointment Information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ym typeface="Open Sans"/>
              </a:rPr>
              <a:t>Section Four - Funding Information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ym typeface="Open Sans"/>
              </a:rPr>
              <a:t>Section Five - Sponsoring Department/Program Information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ym typeface="Open Sans"/>
              </a:rPr>
              <a:t>Section Six – Budget/Billing Information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25713" y="5852119"/>
            <a:ext cx="90363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Did you know? </a:t>
            </a: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visa request tool (Lux) lets you </a:t>
            </a: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save </a:t>
            </a:r>
            <a:b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draft visa requests </a:t>
            </a: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(without attachments) </a:t>
            </a: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up to 30 days.</a:t>
            </a:r>
          </a:p>
        </p:txBody>
      </p:sp>
      <p:sp>
        <p:nvSpPr>
          <p:cNvPr id="3" name="Right Arrow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8726" y="5852119"/>
            <a:ext cx="779100" cy="5117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50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r>
              <a:rPr lang="en-US" dirty="0"/>
              <a:t>WHO LOOKS AT A VISA REQUEST?</a:t>
            </a:r>
          </a:p>
        </p:txBody>
      </p:sp>
      <p:sp>
        <p:nvSpPr>
          <p:cNvPr id="186" name="Google Shape;186;p29"/>
          <p:cNvSpPr txBox="1">
            <a:spLocks noGrp="1"/>
          </p:cNvSpPr>
          <p:nvPr>
            <p:ph type="body" sz="quarter" idx="11"/>
          </p:nvPr>
        </p:nvSpPr>
        <p:spPr>
          <a:xfrm>
            <a:off x="759157" y="2193257"/>
            <a:ext cx="8137194" cy="1616743"/>
          </a:xfrm>
          <a:prstGeom prst="rect">
            <a:avLst/>
          </a:prstGeom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>
              <a:buAutoNum type="arabicPeriod"/>
            </a:pP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ISO advisors review for </a:t>
            </a: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visa issues</a:t>
            </a:r>
            <a:endParaRPr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Bef>
                <a:spcPts val="1000"/>
              </a:spcBef>
              <a:buAutoNum type="arabicPeriod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Export Control in the Office of Research reviews for </a:t>
            </a: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deemed export issues </a:t>
            </a: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(country of origin, grant funding, controlled technology)</a:t>
            </a:r>
            <a:endParaRPr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5446" y="4304225"/>
            <a:ext cx="106211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</a:pPr>
            <a:r>
              <a:rPr 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why you may get emails from different people about the same visa request!</a:t>
            </a:r>
          </a:p>
        </p:txBody>
      </p:sp>
    </p:spTree>
    <p:extLst>
      <p:ext uri="{BB962C8B-B14F-4D97-AF65-F5344CB8AC3E}">
        <p14:creationId xmlns:p14="http://schemas.microsoft.com/office/powerpoint/2010/main" val="2759554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r>
              <a:rPr lang="en-US" dirty="0"/>
              <a:t>VISA REQUEST PACKET</a:t>
            </a:r>
          </a:p>
        </p:txBody>
      </p:sp>
      <p:sp>
        <p:nvSpPr>
          <p:cNvPr id="192" name="Google Shape;192;p30"/>
          <p:cNvSpPr txBox="1"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Once review is complete, ISO will email you a PDF of the approved</a:t>
            </a: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visa request.</a:t>
            </a:r>
            <a:endParaRPr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approved visa request must be routed for signatures and sent back to ISO along with the relevant supporting documentation from the checklist.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Send the entire packet back to ISO by: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</a:t>
            </a: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ampus mail to Box 351245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Dropping off in our </a:t>
            </a:r>
            <a:r>
              <a:rPr lang="en-US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dropbox</a:t>
            </a: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outside the Gerberding 240 suite</a:t>
            </a:r>
            <a:endParaRPr lang="en-US"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Email, as a single PDF, in reply to the conditional approval email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Upload, as a single PDF, to the visa request “Manage Files” page in Lux</a:t>
            </a: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499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r>
              <a:rPr lang="en-US" dirty="0"/>
              <a:t>THINGS TO REMEMBER</a:t>
            </a:r>
          </a:p>
        </p:txBody>
      </p:sp>
      <p:sp>
        <p:nvSpPr>
          <p:cNvPr id="198" name="Google Shape;198;p31"/>
          <p:cNvSpPr txBox="1">
            <a:spLocks noGrp="1"/>
          </p:cNvSpPr>
          <p:nvPr>
            <p:ph type="body" sz="quarter" idx="11"/>
          </p:nvPr>
        </p:nvSpPr>
        <p:spPr>
          <a:xfrm>
            <a:off x="721056" y="2136107"/>
            <a:ext cx="10929485" cy="3154535"/>
          </a:xfrm>
          <a:prstGeom prst="rect">
            <a:avLst/>
          </a:prstGeom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>
              <a:buClrTx/>
              <a:buChar char="➔"/>
            </a:pP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visa request is not the end product.</a:t>
            </a:r>
            <a:b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ISO must process further before the visa is in place.</a:t>
            </a:r>
            <a:endParaRPr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Bef>
                <a:spcPts val="1000"/>
              </a:spcBef>
              <a:buClrTx/>
              <a:buChar char="➔"/>
            </a:pP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visa request requires supporting documents.</a:t>
            </a:r>
            <a:b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Checklists of supporting documents for each visa type are on our website.</a:t>
            </a:r>
            <a:endParaRPr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Bef>
                <a:spcPts val="1000"/>
              </a:spcBef>
              <a:spcAft>
                <a:spcPts val="1000"/>
              </a:spcAft>
              <a:buClrTx/>
              <a:buChar char="➔"/>
            </a:pP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visa request is not your only way to get answers.</a:t>
            </a:r>
            <a:b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ISO advisors will happily discuss visa eligibility and sponsorship procedures with you, with or without a visa request.</a:t>
            </a:r>
            <a:endParaRPr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432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3"/>
          <p:cNvSpPr txBox="1">
            <a:spLocks noGrp="1"/>
          </p:cNvSpPr>
          <p:nvPr>
            <p:ph type="title"/>
          </p:nvPr>
        </p:nvSpPr>
        <p:spPr>
          <a:xfrm>
            <a:off x="613833" y="2800350"/>
            <a:ext cx="10719425" cy="76183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Clr>
                <a:srgbClr val="05436A"/>
              </a:buClr>
            </a:pPr>
            <a:r>
              <a:rPr lang="en-US" dirty="0">
                <a:sym typeface="Allerta"/>
              </a:rPr>
              <a:t>H-1B SKILLED WORKERS</a:t>
            </a:r>
          </a:p>
        </p:txBody>
      </p:sp>
    </p:spTree>
    <p:extLst>
      <p:ext uri="{BB962C8B-B14F-4D97-AF65-F5344CB8AC3E}">
        <p14:creationId xmlns:p14="http://schemas.microsoft.com/office/powerpoint/2010/main" val="844258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4"/>
          <p:cNvSpPr txBox="1">
            <a:spLocks noGrp="1"/>
          </p:cNvSpPr>
          <p:nvPr>
            <p:ph type="title"/>
          </p:nvPr>
        </p:nvSpPr>
        <p:spPr>
          <a:xfrm>
            <a:off x="613833" y="1057275"/>
            <a:ext cx="10912883" cy="76192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Clr>
                <a:srgbClr val="FFFF00"/>
              </a:buClr>
            </a:pPr>
            <a:r>
              <a:rPr lang="en-US" cap="all" dirty="0">
                <a:sym typeface="Allerta"/>
              </a:rPr>
              <a:t>WHAT IS AN H-1B?</a:t>
            </a:r>
            <a:endParaRPr lang="en-US" cap="all" dirty="0">
              <a:sym typeface="Galdeano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3ECF980-5B3D-3CE0-7E8C-F10A5AB83D6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07457" y="2097842"/>
            <a:ext cx="10608243" cy="1931233"/>
          </a:xfrm>
        </p:spPr>
        <p:txBody>
          <a:bodyPr/>
          <a:lstStyle/>
          <a:p>
            <a:pPr marL="0" indent="0">
              <a:lnSpc>
                <a:spcPct val="114000"/>
              </a:lnSpc>
              <a:buNone/>
            </a:pPr>
            <a:r>
              <a:rPr lang="en-US" sz="20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“Temporary Worker in a Specialty Occupation” requiring a post-secondary degree</a:t>
            </a:r>
            <a:endParaRPr lang="en-US" sz="2000" dirty="0"/>
          </a:p>
          <a:p>
            <a:pPr marL="0" indent="0">
              <a:lnSpc>
                <a:spcPct val="114000"/>
              </a:lnSpc>
              <a:buNone/>
            </a:pPr>
            <a:endParaRPr lang="en-US" sz="2000" dirty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en-US" sz="20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Must be sponsored by a specific employer, and the terms and conditions of their employment must be reported to the Department of Labor (DOL) and to U.S. Citizenship and Immigration Services (USCIS)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7457" y="4578523"/>
            <a:ext cx="6066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More information on H-1B temporary workers</a:t>
            </a:r>
            <a:endParaRPr lang="en-US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1503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7"/>
          <p:cNvSpPr txBox="1">
            <a:spLocks noGrp="1"/>
          </p:cNvSpPr>
          <p:nvPr>
            <p:ph type="title"/>
          </p:nvPr>
        </p:nvSpPr>
        <p:spPr>
          <a:xfrm>
            <a:off x="639558" y="1103485"/>
            <a:ext cx="10912883" cy="80002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rgbClr val="FFFF00"/>
              </a:buClr>
            </a:pPr>
            <a:r>
              <a:rPr lang="en-US" cap="all" dirty="0">
                <a:sym typeface="Allerta"/>
              </a:rPr>
              <a:t>UNIQUE FEATURES OF H-1B STATUS</a:t>
            </a:r>
            <a:endParaRPr lang="en-US" cap="all" dirty="0"/>
          </a:p>
        </p:txBody>
      </p:sp>
      <p:sp>
        <p:nvSpPr>
          <p:cNvPr id="301" name="Google Shape;301;p37"/>
          <p:cNvSpPr txBox="1">
            <a:spLocks noGrp="1"/>
          </p:cNvSpPr>
          <p:nvPr>
            <p:ph type="body" sz="quarter" idx="11"/>
          </p:nvPr>
        </p:nvSpPr>
        <p:spPr>
          <a:xfrm>
            <a:off x="597231" y="2307557"/>
            <a:ext cx="10929485" cy="380749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381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</a:pPr>
            <a:r>
              <a:rPr lang="en-US" sz="2000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Primary purpose is employment</a:t>
            </a:r>
            <a:endParaRPr sz="2000" dirty="0">
              <a:solidFill>
                <a:schemeClr val="dk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Calibri"/>
            </a:endParaRPr>
          </a:p>
          <a:p>
            <a:pPr marL="38100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SzPts val="2000"/>
            </a:pPr>
            <a:r>
              <a:rPr lang="en-US" sz="2000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Position must:</a:t>
            </a:r>
          </a:p>
          <a:p>
            <a:pPr marL="838200" lvl="1" indent="-342900">
              <a:lnSpc>
                <a:spcPct val="100000"/>
              </a:lnSpc>
              <a:spcBef>
                <a:spcPts val="1040"/>
              </a:spcBef>
              <a:buSzPts val="2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Require bachelor’s degree or higher in a relevant field</a:t>
            </a:r>
          </a:p>
          <a:p>
            <a:pPr marL="838200" lvl="1" indent="-342900">
              <a:lnSpc>
                <a:spcPct val="100000"/>
              </a:lnSpc>
              <a:spcBef>
                <a:spcPts val="1040"/>
              </a:spcBef>
              <a:buSzPts val="2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Pay salary at or above both “prevailing wage” (assigned by DOL) and “actual wage” (paid to similar workers)</a:t>
            </a:r>
            <a:endParaRPr dirty="0">
              <a:solidFill>
                <a:schemeClr val="dk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Calibri"/>
            </a:endParaRPr>
          </a:p>
          <a:p>
            <a:pPr marL="381000">
              <a:lnSpc>
                <a:spcPct val="100000"/>
              </a:lnSpc>
              <a:spcBef>
                <a:spcPts val="1040"/>
              </a:spcBef>
              <a:buSzPts val="2000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More expensive, harder to </a:t>
            </a: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obtain, update, extend</a:t>
            </a: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8100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SzPts val="2000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H-4 spouse may seek employment authorization in </a:t>
            </a:r>
            <a:r>
              <a:rPr lang="en-US" sz="20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limited circumstances</a:t>
            </a:r>
            <a:endParaRPr sz="2000" i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BF8462-E4B7-167A-8A8E-A23319340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UW VISA SPONSORSHIP</a:t>
            </a:r>
          </a:p>
        </p:txBody>
      </p:sp>
    </p:spTree>
    <p:extLst>
      <p:ext uri="{BB962C8B-B14F-4D97-AF65-F5344CB8AC3E}">
        <p14:creationId xmlns:p14="http://schemas.microsoft.com/office/powerpoint/2010/main" val="21582795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all" dirty="0"/>
              <a:t>Limitations of H-1B Status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274320" indent="-236220">
              <a:spcBef>
                <a:spcPts val="1040"/>
              </a:spcBef>
              <a:buSzPts val="2000"/>
            </a:pPr>
            <a:r>
              <a:rPr lang="en-US" sz="2000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Employer-, title- &amp; location-specific </a:t>
            </a:r>
          </a:p>
          <a:p>
            <a:pPr marL="274320" indent="-236220">
              <a:spcBef>
                <a:spcPts val="1040"/>
              </a:spcBef>
              <a:buSzPts val="2000"/>
            </a:pPr>
            <a:r>
              <a:rPr lang="en-US" sz="2000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No reductions in FTE or salary</a:t>
            </a: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74320" indent="-236220">
              <a:spcBef>
                <a:spcPts val="1040"/>
              </a:spcBef>
              <a:buSzPts val="2000"/>
            </a:pPr>
            <a:r>
              <a:rPr lang="en-US" sz="2000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No outside employment permitted </a:t>
            </a: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74320" indent="-236220">
              <a:spcBef>
                <a:spcPts val="1040"/>
              </a:spcBef>
              <a:buSzPts val="2000"/>
            </a:pPr>
            <a:r>
              <a:rPr lang="en-US" sz="2000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Early termination requires that the sponsoring unit pay the “reasonable costs of return transportation”</a:t>
            </a:r>
          </a:p>
          <a:p>
            <a:pPr marL="274320" indent="-236220">
              <a:spcBef>
                <a:spcPts val="1040"/>
              </a:spcBef>
              <a:buSzPts val="2000"/>
            </a:pPr>
            <a:r>
              <a:rPr lang="en-US" sz="2000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Period of stay: up to 3 years, renewable for total of 6 years (with some exceptions)</a:t>
            </a: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7798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r>
              <a:rPr lang="en-US" dirty="0"/>
              <a:t>BEFORE YOU </a:t>
            </a:r>
            <a:br>
              <a:rPr lang="en-US" dirty="0"/>
            </a:br>
            <a:r>
              <a:rPr lang="en-US" dirty="0"/>
              <a:t>SUBMIT AN H VISA REQUEST</a:t>
            </a:r>
          </a:p>
        </p:txBody>
      </p:sp>
      <p:sp>
        <p:nvSpPr>
          <p:cNvPr id="264" name="Google Shape;264;p41"/>
          <p:cNvSpPr txBox="1">
            <a:spLocks noGrp="1"/>
          </p:cNvSpPr>
          <p:nvPr>
            <p:ph type="body" sz="quarter" idx="11"/>
          </p:nvPr>
        </p:nvSpPr>
        <p:spPr>
          <a:xfrm>
            <a:off x="613833" y="2231357"/>
            <a:ext cx="9823119" cy="315453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>
              <a:buNone/>
            </a:pPr>
            <a:r>
              <a:rPr lang="en-US" sz="2000" b="0" dirty="0">
                <a:solidFill>
                  <a:schemeClr val="dk1"/>
                </a:solidFill>
              </a:rPr>
              <a:t>You should have collected the following:</a:t>
            </a:r>
            <a:endParaRPr sz="2000" b="0" dirty="0">
              <a:solidFill>
                <a:schemeClr val="dk1"/>
              </a:solidFill>
            </a:endParaRPr>
          </a:p>
          <a:p>
            <a:pPr>
              <a:lnSpc>
                <a:spcPct val="115000"/>
              </a:lnSpc>
              <a:buClr>
                <a:schemeClr val="dk1"/>
              </a:buClr>
            </a:pPr>
            <a:r>
              <a:rPr lang="en-US" sz="2000" b="0" dirty="0">
                <a:solidFill>
                  <a:schemeClr val="dk1"/>
                </a:solidFill>
              </a:rPr>
              <a:t>Completed UW HR H-1B eligibility rubric</a:t>
            </a:r>
          </a:p>
          <a:p>
            <a:pPr>
              <a:lnSpc>
                <a:spcPct val="115000"/>
              </a:lnSpc>
              <a:buClr>
                <a:schemeClr val="dk1"/>
              </a:buClr>
            </a:pPr>
            <a:r>
              <a:rPr lang="en-US" sz="2000" b="0" dirty="0">
                <a:solidFill>
                  <a:schemeClr val="dk1"/>
                </a:solidFill>
              </a:rPr>
              <a:t>Offer or reappointment letter</a:t>
            </a:r>
            <a:endParaRPr sz="2000" b="0" dirty="0">
              <a:solidFill>
                <a:schemeClr val="accent6"/>
              </a:solidFill>
            </a:endParaRP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</a:pPr>
            <a:r>
              <a:rPr lang="en-US" sz="2000" b="0" dirty="0">
                <a:solidFill>
                  <a:schemeClr val="dk1"/>
                </a:solidFill>
              </a:rPr>
              <a:t>Information for the visa request, usually on </a:t>
            </a:r>
            <a:r>
              <a:rPr lang="en-US" sz="2000" b="0" dirty="0">
                <a:solidFill>
                  <a:schemeClr val="tx1"/>
                </a:solidFill>
              </a:rPr>
              <a:t>the </a:t>
            </a:r>
            <a:r>
              <a:rPr lang="en-US" sz="2000" b="0" u="sng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H-1B Visa Intake Form</a:t>
            </a:r>
            <a:endParaRPr lang="en-US" sz="2000" b="0" u="sng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</a:pPr>
            <a:r>
              <a:rPr lang="en-US" sz="2000" dirty="0">
                <a:solidFill>
                  <a:schemeClr val="tx1"/>
                </a:solidFill>
              </a:rPr>
              <a:t>For non-CBA titles, a completed </a:t>
            </a:r>
            <a:r>
              <a:rPr lang="en-US" sz="20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Prevailing Wage Intake Form</a:t>
            </a:r>
            <a:endParaRPr sz="2000" dirty="0">
              <a:solidFill>
                <a:schemeClr val="tx1"/>
              </a:solidFill>
            </a:endParaRPr>
          </a:p>
          <a:p>
            <a:pPr marL="0" indent="0">
              <a:lnSpc>
                <a:spcPct val="115000"/>
              </a:lnSpc>
              <a:buNone/>
            </a:pPr>
            <a:endParaRPr lang="en-US" sz="2000" b="0" dirty="0">
              <a:solidFill>
                <a:schemeClr val="tx1"/>
              </a:solidFill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en-US" sz="2000" b="0" dirty="0">
                <a:solidFill>
                  <a:schemeClr val="tx1"/>
                </a:solidFill>
              </a:rPr>
              <a:t>Units should </a:t>
            </a:r>
            <a:r>
              <a:rPr lang="en-US" sz="2000" dirty="0">
                <a:solidFill>
                  <a:schemeClr val="tx1"/>
                </a:solidFill>
              </a:rPr>
              <a:t>wait</a:t>
            </a:r>
            <a:r>
              <a:rPr lang="en-US" sz="2000" b="0" dirty="0">
                <a:solidFill>
                  <a:schemeClr val="tx1"/>
                </a:solidFill>
              </a:rPr>
              <a:t> to assemble supporting documents until after the visa request has been approved by ISO.  </a:t>
            </a:r>
            <a:endParaRPr sz="2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0218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r>
              <a:rPr lang="en-US" dirty="0"/>
              <a:t>WHAT DOES ISO REVIEW FOR?</a:t>
            </a:r>
          </a:p>
        </p:txBody>
      </p:sp>
      <p:sp>
        <p:nvSpPr>
          <p:cNvPr id="270" name="Google Shape;270;p42"/>
          <p:cNvSpPr txBox="1">
            <a:spLocks noGrp="1"/>
          </p:cNvSpPr>
          <p:nvPr>
            <p:ph type="body" sz="quarter" idx="11"/>
          </p:nvPr>
        </p:nvSpPr>
        <p:spPr>
          <a:xfrm>
            <a:off x="702007" y="2126582"/>
            <a:ext cx="9394494" cy="437899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Does the position appear </a:t>
            </a: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H-1B-eligible</a:t>
            </a: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Does the person meet </a:t>
            </a: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requirements </a:t>
            </a: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the position?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Does the person have </a:t>
            </a: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another status </a:t>
            </a: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they should exhaust first?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 the person </a:t>
            </a: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eligible for H-1B status </a:t>
            </a: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through the requested end date?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 the person </a:t>
            </a: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ineligible for an H-1B </a:t>
            </a: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due to prior immigration history?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 the </a:t>
            </a: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salary</a:t>
            </a: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higher than the </a:t>
            </a: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likely </a:t>
            </a: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prevailing wage</a:t>
            </a: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 the </a:t>
            </a: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start date achievable</a:t>
            </a: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After reviewing for these issues, and incorporating any resulting changes, ISO will issue a PDF conditional approval.</a:t>
            </a:r>
          </a:p>
        </p:txBody>
      </p:sp>
    </p:spTree>
    <p:extLst>
      <p:ext uri="{BB962C8B-B14F-4D97-AF65-F5344CB8AC3E}">
        <p14:creationId xmlns:p14="http://schemas.microsoft.com/office/powerpoint/2010/main" val="39805682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r>
              <a:rPr lang="en-US" dirty="0"/>
              <a:t>H SUPPORTING DOCUMENTS</a:t>
            </a:r>
          </a:p>
        </p:txBody>
      </p:sp>
      <p:sp>
        <p:nvSpPr>
          <p:cNvPr id="276" name="Google Shape;276;p43"/>
          <p:cNvSpPr txBox="1">
            <a:spLocks noGrp="1"/>
          </p:cNvSpPr>
          <p:nvPr>
            <p:ph type="body" sz="quarter" idx="11"/>
          </p:nvPr>
        </p:nvSpPr>
        <p:spPr>
          <a:xfrm>
            <a:off x="702006" y="2123329"/>
            <a:ext cx="8337219" cy="402029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200" dirty="0"/>
              <a:t>ISO requires supporting documentation with each signed H Visa Request, including but not limited to: </a:t>
            </a:r>
            <a:endParaRPr sz="2200" dirty="0"/>
          </a:p>
          <a:p>
            <a:pPr marL="914400" indent="-368300">
              <a:spcBef>
                <a:spcPts val="0"/>
              </a:spcBef>
              <a:buClr>
                <a:srgbClr val="33006F"/>
              </a:buClr>
              <a:buSzPts val="2200"/>
            </a:pPr>
            <a:r>
              <a:rPr lang="en-US" sz="2200" b="0" dirty="0"/>
              <a:t>Wage documentation</a:t>
            </a:r>
            <a:endParaRPr sz="2200" b="0" dirty="0"/>
          </a:p>
          <a:p>
            <a:pPr marL="914400" indent="-368300">
              <a:spcBef>
                <a:spcPts val="0"/>
              </a:spcBef>
              <a:buClr>
                <a:srgbClr val="33006F"/>
              </a:buClr>
              <a:buSzPts val="2200"/>
            </a:pPr>
            <a:r>
              <a:rPr lang="en-US" sz="2200" b="0" dirty="0"/>
              <a:t>Documentation of the employee’s visa status</a:t>
            </a:r>
            <a:endParaRPr sz="2200" b="0" dirty="0"/>
          </a:p>
          <a:p>
            <a:pPr marL="914400" indent="-368300">
              <a:spcBef>
                <a:spcPts val="0"/>
              </a:spcBef>
              <a:buClr>
                <a:srgbClr val="33006F"/>
              </a:buClr>
              <a:buSzPts val="2200"/>
            </a:pPr>
            <a:r>
              <a:rPr lang="en-US" sz="2200" b="0" dirty="0"/>
              <a:t>Documentation of the employee’s credentials</a:t>
            </a:r>
            <a:endParaRPr sz="2200" b="0" dirty="0"/>
          </a:p>
          <a:p>
            <a:pPr marL="914400" indent="-368300">
              <a:spcBef>
                <a:spcPts val="0"/>
              </a:spcBef>
              <a:buClr>
                <a:srgbClr val="33006F"/>
              </a:buClr>
              <a:buSzPts val="2200"/>
            </a:pPr>
            <a:r>
              <a:rPr lang="en-US" sz="2200" b="0" dirty="0"/>
              <a:t>Filing fee payment </a:t>
            </a:r>
            <a:endParaRPr sz="2200" b="0" dirty="0"/>
          </a:p>
          <a:p>
            <a:pPr marL="0" indent="0">
              <a:spcBef>
                <a:spcPts val="0"/>
              </a:spcBef>
              <a:spcAft>
                <a:spcPts val="1000"/>
              </a:spcAft>
              <a:buNone/>
            </a:pPr>
            <a:br>
              <a:rPr lang="en-US" sz="2200" dirty="0"/>
            </a:br>
            <a:r>
              <a:rPr lang="en-US" sz="2200" dirty="0"/>
              <a:t>However, ISO can often initiate certain processes without having all documents on hand. </a:t>
            </a:r>
          </a:p>
          <a:p>
            <a:pPr marL="0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200" dirty="0"/>
              <a:t>Feel free to ask us what we need right away and what can wait.</a:t>
            </a:r>
            <a:endParaRPr sz="2200" dirty="0"/>
          </a:p>
        </p:txBody>
      </p:sp>
      <p:sp>
        <p:nvSpPr>
          <p:cNvPr id="4" name="Oval 3" descr="Purple circle containing the text See our&#10;Staff H-1B Checklist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985084" y="2335136"/>
            <a:ext cx="2485859" cy="2465464"/>
          </a:xfrm>
          <a:prstGeom prst="ellipse">
            <a:avLst/>
          </a:prstGeom>
          <a:solidFill>
            <a:schemeClr val="tx1">
              <a:lumMod val="50000"/>
              <a:lumOff val="50000"/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See our</a:t>
            </a:r>
          </a:p>
          <a:p>
            <a:pPr algn="ctr">
              <a:lnSpc>
                <a:spcPct val="115000"/>
              </a:lnSpc>
              <a:buClr>
                <a:schemeClr val="dk1"/>
              </a:buClr>
            </a:pPr>
            <a:r>
              <a:rPr lang="en-US" sz="2400" b="1" u="sng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Staff H-1B Checklist</a:t>
            </a:r>
            <a:endParaRPr lang="en-US" sz="2400" b="1" u="sng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6784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4"/>
          <p:cNvSpPr txBox="1">
            <a:spLocks noGrp="1"/>
          </p:cNvSpPr>
          <p:nvPr>
            <p:ph type="title" idx="4294967295"/>
          </p:nvPr>
        </p:nvSpPr>
        <p:spPr>
          <a:xfrm>
            <a:off x="677373" y="1083199"/>
            <a:ext cx="10164217" cy="69215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algn="l"/>
            <a:r>
              <a:rPr lang="en-US" sz="4000" b="1" dirty="0">
                <a:latin typeface="Encode Sans Normal Black" charset="0"/>
              </a:rPr>
              <a:t>H-1B ADJUDICATION PROCESS</a:t>
            </a:r>
          </a:p>
        </p:txBody>
      </p:sp>
      <p:sp>
        <p:nvSpPr>
          <p:cNvPr id="35" name="Google Shape;283;p44">
            <a:extLst>
              <a:ext uri="{FF2B5EF4-FFF2-40B4-BE49-F238E27FC236}">
                <a16:creationId xmlns:a16="http://schemas.microsoft.com/office/drawing/2014/main" id="{4F34106E-4FAD-7ADC-3922-3D9142B3A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1870" y="2050499"/>
            <a:ext cx="3692700" cy="1042501"/>
          </a:xfrm>
          <a:prstGeom prst="homePlate">
            <a:avLst>
              <a:gd name="adj" fmla="val 50000"/>
            </a:avLst>
          </a:prstGeom>
          <a:solidFill>
            <a:srgbClr val="D9D2E9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8" name="Google Shape;284;p44">
            <a:extLst>
              <a:ext uri="{FF2B5EF4-FFF2-40B4-BE49-F238E27FC236}">
                <a16:creationId xmlns:a16="http://schemas.microsoft.com/office/drawing/2014/main" id="{5205F80F-EB6D-71A3-62A7-D437F8792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993380" y="2591997"/>
            <a:ext cx="4179092" cy="1072599"/>
          </a:xfrm>
          <a:prstGeom prst="homePlate">
            <a:avLst>
              <a:gd name="adj" fmla="val 50000"/>
            </a:avLst>
          </a:prstGeom>
          <a:solidFill>
            <a:srgbClr val="8E7CC3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1" name="Google Shape;287;p44">
            <a:extLst>
              <a:ext uri="{FF2B5EF4-FFF2-40B4-BE49-F238E27FC236}">
                <a16:creationId xmlns:a16="http://schemas.microsoft.com/office/drawing/2014/main" id="{03914398-1068-4105-D9DF-160EED0CC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1297" y="3142296"/>
            <a:ext cx="3692700" cy="1078652"/>
          </a:xfrm>
          <a:prstGeom prst="homePlate">
            <a:avLst>
              <a:gd name="adj" fmla="val 50000"/>
            </a:avLst>
          </a:prstGeom>
          <a:solidFill>
            <a:srgbClr val="D9D2E9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4" name="Google Shape;288;p44">
            <a:extLst>
              <a:ext uri="{FF2B5EF4-FFF2-40B4-BE49-F238E27FC236}">
                <a16:creationId xmlns:a16="http://schemas.microsoft.com/office/drawing/2014/main" id="{A7324B4F-99D5-55F2-3141-F183DC96B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4012234" y="3705946"/>
            <a:ext cx="4169665" cy="1042501"/>
          </a:xfrm>
          <a:prstGeom prst="homePlate">
            <a:avLst>
              <a:gd name="adj" fmla="val 50000"/>
            </a:avLst>
          </a:prstGeom>
          <a:solidFill>
            <a:srgbClr val="8E7CC3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7" name="Google Shape;291;p44">
            <a:extLst>
              <a:ext uri="{FF2B5EF4-FFF2-40B4-BE49-F238E27FC236}">
                <a16:creationId xmlns:a16="http://schemas.microsoft.com/office/drawing/2014/main" id="{C75E0B03-B405-EE41-1E95-FD98640455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0724" y="4251654"/>
            <a:ext cx="3692700" cy="1078652"/>
          </a:xfrm>
          <a:prstGeom prst="homePlate">
            <a:avLst>
              <a:gd name="adj" fmla="val 50000"/>
            </a:avLst>
          </a:prstGeom>
          <a:solidFill>
            <a:srgbClr val="D9D2E9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0" name="Google Shape;292;p44">
            <a:extLst>
              <a:ext uri="{FF2B5EF4-FFF2-40B4-BE49-F238E27FC236}">
                <a16:creationId xmlns:a16="http://schemas.microsoft.com/office/drawing/2014/main" id="{8B63E49F-31BE-41AA-FB57-069FD3F19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974526" y="4805544"/>
            <a:ext cx="4216800" cy="1163100"/>
          </a:xfrm>
          <a:prstGeom prst="homePlate">
            <a:avLst>
              <a:gd name="adj" fmla="val 50000"/>
            </a:avLst>
          </a:prstGeom>
          <a:solidFill>
            <a:srgbClr val="8E7CC3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3" name="Google Shape;295;p44">
            <a:extLst>
              <a:ext uri="{FF2B5EF4-FFF2-40B4-BE49-F238E27FC236}">
                <a16:creationId xmlns:a16="http://schemas.microsoft.com/office/drawing/2014/main" id="{1FEB86D2-6E13-AE5E-CF6F-703C7F604B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0724" y="5414033"/>
            <a:ext cx="3654992" cy="1046335"/>
          </a:xfrm>
          <a:prstGeom prst="homePlate">
            <a:avLst>
              <a:gd name="adj" fmla="val 50000"/>
            </a:avLst>
          </a:prstGeom>
          <a:solidFill>
            <a:srgbClr val="33006F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6" name="Google Shape;285;p44">
            <a:extLst>
              <a:ext uri="{FF2B5EF4-FFF2-40B4-BE49-F238E27FC236}">
                <a16:creationId xmlns:a16="http://schemas.microsoft.com/office/drawing/2014/main" id="{D19FA3A4-6F22-7653-4F9B-EE36E9650FF0}"/>
              </a:ext>
            </a:extLst>
          </p:cNvPr>
          <p:cNvSpPr txBox="1"/>
          <p:nvPr/>
        </p:nvSpPr>
        <p:spPr>
          <a:xfrm>
            <a:off x="791870" y="2050499"/>
            <a:ext cx="3116400" cy="965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ISO submits the prevailing wage request to the Department of Labor (DOL)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9" name="Google Shape;286;p44">
            <a:extLst>
              <a:ext uri="{FF2B5EF4-FFF2-40B4-BE49-F238E27FC236}">
                <a16:creationId xmlns:a16="http://schemas.microsoft.com/office/drawing/2014/main" id="{03A6023A-B0B2-DF30-F0E1-422042136E7C}"/>
              </a:ext>
            </a:extLst>
          </p:cNvPr>
          <p:cNvSpPr txBox="1"/>
          <p:nvPr/>
        </p:nvSpPr>
        <p:spPr>
          <a:xfrm>
            <a:off x="4784973" y="2637648"/>
            <a:ext cx="3387499" cy="98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DOL issues a Prevailing Wage Determination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5 to 8+ months</a:t>
            </a:r>
            <a:endParaRPr kumimoji="0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5" name="Left Arrow Callout 1" descr="Gray rectangle with arrow point to the left, containing text that says This step isn’t necessary for positions covered by a CBA.&#10;">
            <a:extLst>
              <a:ext uri="{FF2B5EF4-FFF2-40B4-BE49-F238E27FC236}">
                <a16:creationId xmlns:a16="http://schemas.microsoft.com/office/drawing/2014/main" id="{6FC9633A-1D88-CE41-C72E-005AA461D318}"/>
              </a:ext>
            </a:extLst>
          </p:cNvPr>
          <p:cNvSpPr/>
          <p:nvPr/>
        </p:nvSpPr>
        <p:spPr>
          <a:xfrm>
            <a:off x="8221819" y="2591997"/>
            <a:ext cx="2886235" cy="1113950"/>
          </a:xfrm>
          <a:prstGeom prst="leftArrowCallout">
            <a:avLst>
              <a:gd name="adj1" fmla="val 25000"/>
              <a:gd name="adj2" fmla="val 25000"/>
              <a:gd name="adj3" fmla="val 18462"/>
              <a:gd name="adj4" fmla="val 72527"/>
            </a:avLst>
          </a:prstGeom>
          <a:solidFill>
            <a:srgbClr val="7F7F7F">
              <a:alpha val="28000"/>
            </a:srgbClr>
          </a:solidFill>
          <a:ln w="15875" cap="flat" cmpd="sng" algn="ctr">
            <a:solidFill>
              <a:srgbClr val="7F7F7F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This step isn’t necessary for positions covered by a CBA.</a:t>
            </a:r>
          </a:p>
        </p:txBody>
      </p:sp>
      <p:sp>
        <p:nvSpPr>
          <p:cNvPr id="42" name="Google Shape;289;p44">
            <a:extLst>
              <a:ext uri="{FF2B5EF4-FFF2-40B4-BE49-F238E27FC236}">
                <a16:creationId xmlns:a16="http://schemas.microsoft.com/office/drawing/2014/main" id="{9525A05D-F529-345D-1FC6-2E1DF28002FA}"/>
              </a:ext>
            </a:extLst>
          </p:cNvPr>
          <p:cNvSpPr txBox="1"/>
          <p:nvPr/>
        </p:nvSpPr>
        <p:spPr>
          <a:xfrm>
            <a:off x="801297" y="3142296"/>
            <a:ext cx="3346800" cy="1042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ISO has the host department post the Labor Conditions Application and submits it to DOL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5" name="Google Shape;290;p44">
            <a:extLst>
              <a:ext uri="{FF2B5EF4-FFF2-40B4-BE49-F238E27FC236}">
                <a16:creationId xmlns:a16="http://schemas.microsoft.com/office/drawing/2014/main" id="{2822DE72-8ECA-F717-243C-7AA57F0859B7}"/>
              </a:ext>
            </a:extLst>
          </p:cNvPr>
          <p:cNvSpPr txBox="1"/>
          <p:nvPr/>
        </p:nvSpPr>
        <p:spPr>
          <a:xfrm>
            <a:off x="4718717" y="3709682"/>
            <a:ext cx="3378072" cy="10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DOL approves the Labor Condition Application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1 week</a:t>
            </a:r>
            <a:endParaRPr kumimoji="0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8" name="Google Shape;293;p44">
            <a:extLst>
              <a:ext uri="{FF2B5EF4-FFF2-40B4-BE49-F238E27FC236}">
                <a16:creationId xmlns:a16="http://schemas.microsoft.com/office/drawing/2014/main" id="{7FEF7058-7DCD-D955-6663-15CD98F4FD97}"/>
              </a:ext>
            </a:extLst>
          </p:cNvPr>
          <p:cNvSpPr txBox="1"/>
          <p:nvPr/>
        </p:nvSpPr>
        <p:spPr>
          <a:xfrm>
            <a:off x="810723" y="4278803"/>
            <a:ext cx="3337373" cy="959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ISO prepares and files the I-129 Petition with U.S. Citizenship and Immigration Services (USCIS)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1" name="Google Shape;294;p44">
            <a:extLst>
              <a:ext uri="{FF2B5EF4-FFF2-40B4-BE49-F238E27FC236}">
                <a16:creationId xmlns:a16="http://schemas.microsoft.com/office/drawing/2014/main" id="{263B799B-EE56-F98F-4C6A-DD0A2FEC1D10}"/>
              </a:ext>
            </a:extLst>
          </p:cNvPr>
          <p:cNvSpPr txBox="1"/>
          <p:nvPr/>
        </p:nvSpPr>
        <p:spPr>
          <a:xfrm>
            <a:off x="4766119" y="4863183"/>
            <a:ext cx="3455700" cy="10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USCIS reviews and approves I-129 Petition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86564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2 weeks* to 12 months</a:t>
            </a:r>
            <a:endParaRPr kumimoji="0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4" name="Google Shape;296;p44">
            <a:extLst>
              <a:ext uri="{FF2B5EF4-FFF2-40B4-BE49-F238E27FC236}">
                <a16:creationId xmlns:a16="http://schemas.microsoft.com/office/drawing/2014/main" id="{53546F79-108C-27A9-6DFD-05164826D9BC}"/>
              </a:ext>
            </a:extLst>
          </p:cNvPr>
          <p:cNvSpPr txBox="1"/>
          <p:nvPr/>
        </p:nvSpPr>
        <p:spPr>
          <a:xfrm>
            <a:off x="827633" y="5388161"/>
            <a:ext cx="3116400" cy="1010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Employee applies for H-1B visa at U.S. consulate and enters U.S.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1 week to 2+ months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6" name="Left Arrow Callout 18" descr="Gray rectangle with arrow point to the left, containing text that says *With payment of $2,500 Premium Processing Fee to USCIS&#10;">
            <a:extLst>
              <a:ext uri="{FF2B5EF4-FFF2-40B4-BE49-F238E27FC236}">
                <a16:creationId xmlns:a16="http://schemas.microsoft.com/office/drawing/2014/main" id="{3907CFD8-084B-6FA6-A97C-14C8A224F2A8}"/>
              </a:ext>
            </a:extLst>
          </p:cNvPr>
          <p:cNvSpPr/>
          <p:nvPr/>
        </p:nvSpPr>
        <p:spPr>
          <a:xfrm>
            <a:off x="8229301" y="4420875"/>
            <a:ext cx="2878753" cy="2039493"/>
          </a:xfrm>
          <a:prstGeom prst="leftArrowCallout">
            <a:avLst>
              <a:gd name="adj1" fmla="val 25000"/>
              <a:gd name="adj2" fmla="val 25000"/>
              <a:gd name="adj3" fmla="val 18462"/>
              <a:gd name="adj4" fmla="val 72527"/>
            </a:avLst>
          </a:prstGeom>
          <a:solidFill>
            <a:srgbClr val="7F7F7F">
              <a:alpha val="28000"/>
            </a:srgbClr>
          </a:solidFill>
          <a:ln w="15875" cap="flat" cmpd="sng" algn="ctr">
            <a:solidFill>
              <a:srgbClr val="7F7F7F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*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With payment of $2,500 Premium Processing Fee to USCIS</a:t>
            </a:r>
          </a:p>
        </p:txBody>
      </p:sp>
    </p:spTree>
    <p:extLst>
      <p:ext uri="{BB962C8B-B14F-4D97-AF65-F5344CB8AC3E}">
        <p14:creationId xmlns:p14="http://schemas.microsoft.com/office/powerpoint/2010/main" val="1129468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r>
              <a:rPr lang="en-US" dirty="0"/>
              <a:t>BEYOND INITIAL H VISA REQUESTS</a:t>
            </a:r>
          </a:p>
        </p:txBody>
      </p:sp>
      <p:sp>
        <p:nvSpPr>
          <p:cNvPr id="302" name="Google Shape;302;p45"/>
          <p:cNvSpPr txBox="1">
            <a:spLocks noGrp="1"/>
          </p:cNvSpPr>
          <p:nvPr>
            <p:ph type="body" sz="quarter" idx="11"/>
          </p:nvPr>
        </p:nvSpPr>
        <p:spPr>
          <a:xfrm>
            <a:off x="749631" y="2117057"/>
            <a:ext cx="10929485" cy="315453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US" sz="2000" b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new H Visa Request, with supporting documentation, is necessary to do any of the following:</a:t>
            </a:r>
            <a:endParaRPr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640080" indent="-365760">
              <a:spcAft>
                <a:spcPts val="0"/>
              </a:spcAft>
              <a:buClr>
                <a:schemeClr val="tx1"/>
              </a:buClr>
            </a:pP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Extend</a:t>
            </a:r>
            <a:r>
              <a:rPr lang="en-US" sz="2000" b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the person’s H-1B status</a:t>
            </a:r>
            <a:endParaRPr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640080" indent="-36576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Change</a:t>
            </a:r>
            <a:r>
              <a:rPr lang="en-US" sz="2000" b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the person’s appointment </a:t>
            </a: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title</a:t>
            </a:r>
            <a:endParaRPr sz="2000" b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640080" indent="-36576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Move</a:t>
            </a:r>
            <a:r>
              <a:rPr lang="en-US" sz="2000" b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an H-1B already at UW to your department</a:t>
            </a:r>
          </a:p>
          <a:p>
            <a:pPr marL="640080" indent="-36576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Transfer</a:t>
            </a:r>
            <a:r>
              <a:rPr lang="en-US" sz="2000" b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an H-1B already in the U.S. to UW</a:t>
            </a:r>
            <a:endParaRPr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en-US"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2000" b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Submit as early as you can but remember that these usually require at least </a:t>
            </a: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seven months </a:t>
            </a:r>
            <a:r>
              <a:rPr lang="en-US" sz="2000" b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process.</a:t>
            </a:r>
            <a:endParaRPr sz="2000" b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7380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ym typeface="Allerta"/>
              </a:rPr>
              <a:t>E-3 AUSTRALIAN PROFESSIONALS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0042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4"/>
          <p:cNvSpPr txBox="1">
            <a:spLocks noGrp="1"/>
          </p:cNvSpPr>
          <p:nvPr>
            <p:ph type="title"/>
          </p:nvPr>
        </p:nvSpPr>
        <p:spPr>
          <a:xfrm>
            <a:off x="613833" y="1057275"/>
            <a:ext cx="10912883" cy="76192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rgbClr val="FFFF00"/>
              </a:buClr>
            </a:pPr>
            <a:r>
              <a:rPr lang="en-US" dirty="0">
                <a:sym typeface="Allerta"/>
              </a:rPr>
              <a:t>WHAT IS AN E-3?</a:t>
            </a:r>
            <a:endParaRPr lang="en-US" dirty="0">
              <a:sym typeface="Galdeano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668F374-369A-D0FB-D6FC-CB2FFA0D59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33425" y="2307557"/>
            <a:ext cx="10793291" cy="201679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dk1"/>
                </a:solidFill>
                <a:latin typeface="Open Sans" panose="020B0606030504020204"/>
                <a:ea typeface="Calibri"/>
                <a:cs typeface="Calibri"/>
                <a:sym typeface="Calibri"/>
              </a:rPr>
              <a:t>An “Australian Treaty Worker” requiring a post-secondary degree. </a:t>
            </a:r>
            <a:endParaRPr lang="en-US" dirty="0">
              <a:latin typeface="Open Sans" panose="020B0606030504020204"/>
            </a:endParaRPr>
          </a:p>
          <a:p>
            <a:pPr marL="0" indent="0">
              <a:buNone/>
            </a:pPr>
            <a:endParaRPr lang="en-US" dirty="0">
              <a:solidFill>
                <a:schemeClr val="dk1"/>
              </a:solidFill>
              <a:latin typeface="Open Sans" panose="020B0606030504020204"/>
              <a:ea typeface="Calibri"/>
              <a:cs typeface="Calibri"/>
              <a:sym typeface="Calibri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dk1"/>
                </a:solidFill>
                <a:latin typeface="Open Sans" panose="020B0606030504020204"/>
                <a:ea typeface="Calibri"/>
                <a:cs typeface="Calibri"/>
                <a:sym typeface="Calibri"/>
              </a:rPr>
              <a:t>A lot like H-1Bs: Must be sponsored by a specific employer, and terms and conditions of employment must be reported to the DOL and (sometimes) USCIS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3425" y="4650965"/>
            <a:ext cx="6268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More information on E-3 treaty workers</a:t>
            </a:r>
            <a:endParaRPr lang="en-US" sz="24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4271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40"/>
          <p:cNvSpPr txBox="1">
            <a:spLocks noGrp="1"/>
          </p:cNvSpPr>
          <p:nvPr>
            <p:ph type="title"/>
          </p:nvPr>
        </p:nvSpPr>
        <p:spPr>
          <a:xfrm>
            <a:off x="613833" y="1019175"/>
            <a:ext cx="10912883" cy="80002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rgbClr val="FFFF00"/>
              </a:buClr>
            </a:pPr>
            <a:r>
              <a:rPr lang="en-US" dirty="0">
                <a:sym typeface="Allerta"/>
              </a:rPr>
              <a:t>UNIQUE FEATURES OF E-3 STATUS</a:t>
            </a:r>
            <a:endParaRPr lang="en-US" dirty="0">
              <a:sym typeface="Galdeano"/>
            </a:endParaRPr>
          </a:p>
        </p:txBody>
      </p:sp>
      <p:sp>
        <p:nvSpPr>
          <p:cNvPr id="317" name="Google Shape;317;p40"/>
          <p:cNvSpPr txBox="1">
            <a:spLocks noGrp="1"/>
          </p:cNvSpPr>
          <p:nvPr>
            <p:ph type="body" sz="quarter" idx="11"/>
          </p:nvPr>
        </p:nvSpPr>
        <p:spPr>
          <a:xfrm>
            <a:off x="730581" y="2145632"/>
            <a:ext cx="9232569" cy="417896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SzPts val="2000"/>
              <a:buFont typeface="Open Sans" panose="020B0606030504020204" pitchFamily="34" charset="0"/>
              <a:buChar char="&gt;"/>
            </a:pPr>
            <a:r>
              <a:rPr lang="en-US" sz="2000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E-3 status is employer, location- and job-specific</a:t>
            </a:r>
          </a:p>
          <a:p>
            <a:pPr>
              <a:spcBef>
                <a:spcPts val="600"/>
              </a:spcBef>
              <a:spcAft>
                <a:spcPts val="600"/>
              </a:spcAft>
              <a:buSzPts val="2000"/>
              <a:buFont typeface="Open Sans" panose="020B0606030504020204" pitchFamily="34" charset="0"/>
              <a:buChar char="&gt;"/>
            </a:pPr>
            <a:r>
              <a:rPr lang="en-US" sz="2000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Requires Prevailing Wage Determination and Labor Condition Application, but no petition to USCIS </a:t>
            </a:r>
            <a:br>
              <a:rPr lang="en-US" sz="2000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</a:br>
            <a:r>
              <a:rPr lang="en-US" sz="2000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(except in-country changes of status or extensions)</a:t>
            </a:r>
            <a:endParaRPr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SzPts val="2000"/>
              <a:buFont typeface="Open Sans" panose="020B0606030504020204" pitchFamily="34" charset="0"/>
              <a:buChar char="&gt;"/>
            </a:pPr>
            <a:r>
              <a:rPr lang="en-US" sz="2000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Can be processed at U.S. consulate abroad instead of through USCIS</a:t>
            </a:r>
          </a:p>
          <a:p>
            <a:pPr>
              <a:spcBef>
                <a:spcPts val="600"/>
              </a:spcBef>
              <a:spcAft>
                <a:spcPts val="600"/>
              </a:spcAft>
              <a:buSzPts val="2000"/>
              <a:buFont typeface="Open Sans" panose="020B0606030504020204" pitchFamily="34" charset="0"/>
              <a:buChar char="&gt;"/>
            </a:pPr>
            <a:r>
              <a:rPr lang="en-US" sz="2000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Period of stay: Up to 2 years, renewable indefinitely </a:t>
            </a:r>
            <a:endParaRPr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SzPts val="2000"/>
              <a:buFont typeface="Open Sans" panose="020B0606030504020204" pitchFamily="34" charset="0"/>
              <a:buChar char="&gt;"/>
            </a:pPr>
            <a:r>
              <a:rPr lang="en-US" sz="2000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E-3D spouse may apply for work permit</a:t>
            </a:r>
            <a:endParaRPr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SzPts val="2000"/>
              <a:buFont typeface="Open Sans" panose="020B0606030504020204" pitchFamily="34" charset="0"/>
              <a:buChar char="&gt;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Change of employer is harder with E-3 than with H-1B</a:t>
            </a:r>
            <a:endParaRPr sz="20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120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F3EFA00-B2EB-2994-490A-8D6759840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E-3 ADJUDICATION PROCESS</a:t>
            </a:r>
          </a:p>
        </p:txBody>
      </p:sp>
      <p:sp>
        <p:nvSpPr>
          <p:cNvPr id="28" name="Google Shape;283;p44">
            <a:extLst>
              <a:ext uri="{FF2B5EF4-FFF2-40B4-BE49-F238E27FC236}">
                <a16:creationId xmlns:a16="http://schemas.microsoft.com/office/drawing/2014/main" id="{91BF1536-2B22-B47C-4CA8-ACA2856A6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395" y="1729664"/>
            <a:ext cx="3692700" cy="830409"/>
          </a:xfrm>
          <a:prstGeom prst="homePlate">
            <a:avLst>
              <a:gd name="adj" fmla="val 50000"/>
            </a:avLst>
          </a:prstGeom>
          <a:solidFill>
            <a:srgbClr val="D9D2E9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9" name="Google Shape;285;p44">
            <a:extLst>
              <a:ext uri="{FF2B5EF4-FFF2-40B4-BE49-F238E27FC236}">
                <a16:creationId xmlns:a16="http://schemas.microsoft.com/office/drawing/2014/main" id="{2806BB58-F48F-1EDB-781D-161B04ED8DF9}"/>
              </a:ext>
            </a:extLst>
          </p:cNvPr>
          <p:cNvSpPr txBox="1"/>
          <p:nvPr/>
        </p:nvSpPr>
        <p:spPr>
          <a:xfrm>
            <a:off x="792704" y="1686158"/>
            <a:ext cx="3116400" cy="769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ISO submits the prevailing wage request to the Department of Labor (DOL)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1" name="Google Shape;284;p44">
            <a:extLst>
              <a:ext uri="{FF2B5EF4-FFF2-40B4-BE49-F238E27FC236}">
                <a16:creationId xmlns:a16="http://schemas.microsoft.com/office/drawing/2014/main" id="{AE82BE0A-3FD1-855C-4437-871F24E86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4040241" y="2167087"/>
            <a:ext cx="4179092" cy="854384"/>
          </a:xfrm>
          <a:prstGeom prst="homePlate">
            <a:avLst>
              <a:gd name="adj" fmla="val 50000"/>
            </a:avLst>
          </a:prstGeom>
          <a:solidFill>
            <a:srgbClr val="8E7CC3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" name="Google Shape;286;p44">
            <a:extLst>
              <a:ext uri="{FF2B5EF4-FFF2-40B4-BE49-F238E27FC236}">
                <a16:creationId xmlns:a16="http://schemas.microsoft.com/office/drawing/2014/main" id="{01280B6A-D627-47F4-7F14-9C85AAB5F013}"/>
              </a:ext>
            </a:extLst>
          </p:cNvPr>
          <p:cNvSpPr txBox="1"/>
          <p:nvPr/>
        </p:nvSpPr>
        <p:spPr>
          <a:xfrm>
            <a:off x="4650088" y="2146364"/>
            <a:ext cx="3387499" cy="781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DOL issues a Prevailing Wage Determination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5 to 8+ months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" name="Google Shape;287;p44">
            <a:extLst>
              <a:ext uri="{FF2B5EF4-FFF2-40B4-BE49-F238E27FC236}">
                <a16:creationId xmlns:a16="http://schemas.microsoft.com/office/drawing/2014/main" id="{028DF1A1-7655-800E-29B7-6C697B823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395" y="2628548"/>
            <a:ext cx="3692700" cy="859205"/>
          </a:xfrm>
          <a:prstGeom prst="homePlate">
            <a:avLst>
              <a:gd name="adj" fmla="val 50000"/>
            </a:avLst>
          </a:prstGeom>
          <a:solidFill>
            <a:srgbClr val="D9D2E9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5" name="Google Shape;289;p44">
            <a:extLst>
              <a:ext uri="{FF2B5EF4-FFF2-40B4-BE49-F238E27FC236}">
                <a16:creationId xmlns:a16="http://schemas.microsoft.com/office/drawing/2014/main" id="{2EA3448C-97EF-4112-1CDF-4E5F07B8AA17}"/>
              </a:ext>
            </a:extLst>
          </p:cNvPr>
          <p:cNvSpPr txBox="1"/>
          <p:nvPr/>
        </p:nvSpPr>
        <p:spPr>
          <a:xfrm>
            <a:off x="763315" y="2569636"/>
            <a:ext cx="3387498" cy="83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ISO has the host department post the Labor Conditions Application and submits it to the DOL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7" name="Google Shape;288;p44">
            <a:extLst>
              <a:ext uri="{FF2B5EF4-FFF2-40B4-BE49-F238E27FC236}">
                <a16:creationId xmlns:a16="http://schemas.microsoft.com/office/drawing/2014/main" id="{11735EC9-ACA4-D443-9ED6-854AF968FF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4040241" y="3103941"/>
            <a:ext cx="4169665" cy="830409"/>
          </a:xfrm>
          <a:prstGeom prst="homePlate">
            <a:avLst>
              <a:gd name="adj" fmla="val 50000"/>
            </a:avLst>
          </a:prstGeom>
          <a:solidFill>
            <a:srgbClr val="8E7CC3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8" name="Google Shape;290;p44">
            <a:extLst>
              <a:ext uri="{FF2B5EF4-FFF2-40B4-BE49-F238E27FC236}">
                <a16:creationId xmlns:a16="http://schemas.microsoft.com/office/drawing/2014/main" id="{46C21101-D97F-4E47-0A73-5311060D5E1D}"/>
              </a:ext>
            </a:extLst>
          </p:cNvPr>
          <p:cNvSpPr txBox="1"/>
          <p:nvPr/>
        </p:nvSpPr>
        <p:spPr>
          <a:xfrm>
            <a:off x="4635948" y="3081109"/>
            <a:ext cx="3378072" cy="854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DOL approves the Labor Condition Application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1 week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0" name="Google Shape;291;p44">
            <a:extLst>
              <a:ext uri="{FF2B5EF4-FFF2-40B4-BE49-F238E27FC236}">
                <a16:creationId xmlns:a16="http://schemas.microsoft.com/office/drawing/2014/main" id="{1898A1E8-EDD1-298A-E5A1-FFF92685D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395" y="5223759"/>
            <a:ext cx="3692700" cy="1211978"/>
          </a:xfrm>
          <a:prstGeom prst="homePlate">
            <a:avLst>
              <a:gd name="adj" fmla="val 50000"/>
            </a:avLst>
          </a:prstGeom>
          <a:solidFill>
            <a:srgbClr val="D9D2E9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1" name="Google Shape;293;p44">
            <a:extLst>
              <a:ext uri="{FF2B5EF4-FFF2-40B4-BE49-F238E27FC236}">
                <a16:creationId xmlns:a16="http://schemas.microsoft.com/office/drawing/2014/main" id="{036E1BDE-4C4A-9BF4-DEC5-1338CAB9A7FE}"/>
              </a:ext>
            </a:extLst>
          </p:cNvPr>
          <p:cNvSpPr txBox="1"/>
          <p:nvPr/>
        </p:nvSpPr>
        <p:spPr>
          <a:xfrm>
            <a:off x="792704" y="5211582"/>
            <a:ext cx="3337373" cy="1078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If employee is inside the U.S., </a:t>
            </a:r>
            <a:b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</a:b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ISO prepares and files the I-129 Petition with U.S. Citizenship and Immigration Services (USCIS)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3" name="Google Shape;292;p44">
            <a:extLst>
              <a:ext uri="{FF2B5EF4-FFF2-40B4-BE49-F238E27FC236}">
                <a16:creationId xmlns:a16="http://schemas.microsoft.com/office/drawing/2014/main" id="{D4EEFCE1-7F37-F191-9FDE-3644C7F2FF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993106" y="5900955"/>
            <a:ext cx="4216800" cy="856971"/>
          </a:xfrm>
          <a:prstGeom prst="homePlate">
            <a:avLst>
              <a:gd name="adj" fmla="val 50000"/>
            </a:avLst>
          </a:prstGeom>
          <a:solidFill>
            <a:srgbClr val="8E7CC3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4" name="Google Shape;294;p44">
            <a:extLst>
              <a:ext uri="{FF2B5EF4-FFF2-40B4-BE49-F238E27FC236}">
                <a16:creationId xmlns:a16="http://schemas.microsoft.com/office/drawing/2014/main" id="{A16682DB-0C73-0D84-BA87-E49B7315D9B8}"/>
              </a:ext>
            </a:extLst>
          </p:cNvPr>
          <p:cNvSpPr txBox="1"/>
          <p:nvPr/>
        </p:nvSpPr>
        <p:spPr>
          <a:xfrm>
            <a:off x="4558320" y="5857786"/>
            <a:ext cx="3455700" cy="762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USCIS reviews and approves I-129 Petition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86564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2 weeks* to 12 months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6" name="Google Shape;295;p44">
            <a:extLst>
              <a:ext uri="{FF2B5EF4-FFF2-40B4-BE49-F238E27FC236}">
                <a16:creationId xmlns:a16="http://schemas.microsoft.com/office/drawing/2014/main" id="{C84FD505-1AC7-9756-A301-4F77747D5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395" y="3707098"/>
            <a:ext cx="3654992" cy="1332179"/>
          </a:xfrm>
          <a:prstGeom prst="homePlate">
            <a:avLst>
              <a:gd name="adj" fmla="val 50000"/>
            </a:avLst>
          </a:prstGeom>
          <a:solidFill>
            <a:srgbClr val="33006F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7" name="Google Shape;296;p44">
            <a:extLst>
              <a:ext uri="{FF2B5EF4-FFF2-40B4-BE49-F238E27FC236}">
                <a16:creationId xmlns:a16="http://schemas.microsoft.com/office/drawing/2014/main" id="{D7C6E71B-E3BA-0F5D-5C8D-406854147B92}"/>
              </a:ext>
            </a:extLst>
          </p:cNvPr>
          <p:cNvSpPr txBox="1"/>
          <p:nvPr/>
        </p:nvSpPr>
        <p:spPr>
          <a:xfrm>
            <a:off x="763315" y="3740949"/>
            <a:ext cx="3116400" cy="1286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sng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If coming from abroad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, employee applies for E-3 visa at U.S. consulate, enters U.S.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1 week to 2+ months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8" name="Left Arrow Callout 1" descr="Gray rectangle with arrow pointing toward the left containing text that says This step isn’t necessary for positions covered by a CBA">
            <a:extLst>
              <a:ext uri="{FF2B5EF4-FFF2-40B4-BE49-F238E27FC236}">
                <a16:creationId xmlns:a16="http://schemas.microsoft.com/office/drawing/2014/main" id="{04BFF9BD-4BAF-0970-D536-11198CE32E5A}"/>
              </a:ext>
            </a:extLst>
          </p:cNvPr>
          <p:cNvSpPr/>
          <p:nvPr/>
        </p:nvSpPr>
        <p:spPr>
          <a:xfrm>
            <a:off x="8248013" y="2101099"/>
            <a:ext cx="2886235" cy="1113950"/>
          </a:xfrm>
          <a:prstGeom prst="leftArrowCallout">
            <a:avLst>
              <a:gd name="adj1" fmla="val 25000"/>
              <a:gd name="adj2" fmla="val 25000"/>
              <a:gd name="adj3" fmla="val 18462"/>
              <a:gd name="adj4" fmla="val 72527"/>
            </a:avLst>
          </a:prstGeom>
          <a:solidFill>
            <a:srgbClr val="7F7F7F">
              <a:alpha val="28000"/>
            </a:srgbClr>
          </a:solidFill>
          <a:ln w="15875" cap="flat" cmpd="sng" algn="ctr">
            <a:solidFill>
              <a:srgbClr val="7F7F7F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This step isn’t necessary for positions covered by a CBA</a:t>
            </a:r>
          </a:p>
        </p:txBody>
      </p:sp>
      <p:sp>
        <p:nvSpPr>
          <p:cNvPr id="49" name="Left Arrow Callout 18" descr="Gray rectangle with arrow pointing toward the left containing text that says *With payment of $2,500 Premium Processing Fee to USCIS">
            <a:extLst>
              <a:ext uri="{FF2B5EF4-FFF2-40B4-BE49-F238E27FC236}">
                <a16:creationId xmlns:a16="http://schemas.microsoft.com/office/drawing/2014/main" id="{CE771E2D-5BBC-BDD1-08E5-11C1C7B53813}"/>
              </a:ext>
            </a:extLst>
          </p:cNvPr>
          <p:cNvSpPr/>
          <p:nvPr/>
        </p:nvSpPr>
        <p:spPr>
          <a:xfrm>
            <a:off x="8248013" y="5557149"/>
            <a:ext cx="2878753" cy="1200778"/>
          </a:xfrm>
          <a:prstGeom prst="leftArrowCallout">
            <a:avLst>
              <a:gd name="adj1" fmla="val 25000"/>
              <a:gd name="adj2" fmla="val 25000"/>
              <a:gd name="adj3" fmla="val 18462"/>
              <a:gd name="adj4" fmla="val 72527"/>
            </a:avLst>
          </a:prstGeom>
          <a:solidFill>
            <a:srgbClr val="7F7F7F">
              <a:alpha val="28000"/>
            </a:srgbClr>
          </a:solidFill>
          <a:ln w="15875" cap="flat" cmpd="sng" algn="ctr">
            <a:solidFill>
              <a:srgbClr val="7F7F7F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*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With payment of $2,500 Premium Processing Fee to USCIS</a:t>
            </a:r>
          </a:p>
        </p:txBody>
      </p:sp>
    </p:spTree>
    <p:extLst>
      <p:ext uri="{BB962C8B-B14F-4D97-AF65-F5344CB8AC3E}">
        <p14:creationId xmlns:p14="http://schemas.microsoft.com/office/powerpoint/2010/main" val="2094160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635CC-B82E-CD83-ADCA-010F570FD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IS ISO?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E53C9-3373-F9AA-CD55-9B3DCBBE85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International Scholars Operations (ISO) is a team within the Office of Academic Personnel (OAP)</a:t>
            </a:r>
          </a:p>
          <a:p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ISO is the ONLY campus unit that processes UW-sponsored, employment-based visas for UW employees </a:t>
            </a:r>
          </a:p>
          <a:p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ISO also advises campus units and employees on their UW-sponsored visas and associated work/travel concerns</a:t>
            </a:r>
          </a:p>
        </p:txBody>
      </p:sp>
    </p:spTree>
    <p:extLst>
      <p:ext uri="{BB962C8B-B14F-4D97-AF65-F5344CB8AC3E}">
        <p14:creationId xmlns:p14="http://schemas.microsoft.com/office/powerpoint/2010/main" val="41850716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1"/>
          <p:cNvSpPr txBox="1">
            <a:spLocks noGrp="1"/>
          </p:cNvSpPr>
          <p:nvPr>
            <p:ph type="title"/>
          </p:nvPr>
        </p:nvSpPr>
        <p:spPr>
          <a:xfrm>
            <a:off x="661458" y="1983943"/>
            <a:ext cx="10719425" cy="171175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rgbClr val="05436A"/>
              </a:buClr>
            </a:pPr>
            <a:r>
              <a:rPr lang="en-US" dirty="0">
                <a:sym typeface="Allerta"/>
              </a:rPr>
              <a:t>TN CANADIAN &amp; MEXICAN PROFESSIONALS</a:t>
            </a:r>
          </a:p>
        </p:txBody>
      </p:sp>
    </p:spTree>
    <p:extLst>
      <p:ext uri="{BB962C8B-B14F-4D97-AF65-F5344CB8AC3E}">
        <p14:creationId xmlns:p14="http://schemas.microsoft.com/office/powerpoint/2010/main" val="39166287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4"/>
          <p:cNvSpPr txBox="1">
            <a:spLocks noGrp="1"/>
          </p:cNvSpPr>
          <p:nvPr>
            <p:ph type="title"/>
          </p:nvPr>
        </p:nvSpPr>
        <p:spPr>
          <a:xfrm>
            <a:off x="613833" y="1057275"/>
            <a:ext cx="10912883" cy="76192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rgbClr val="FFFF00"/>
              </a:buClr>
            </a:pPr>
            <a:r>
              <a:rPr lang="en-US" dirty="0">
                <a:sym typeface="Allerta"/>
              </a:rPr>
              <a:t>WHAT IS A TN?</a:t>
            </a:r>
            <a:endParaRPr lang="en-US" dirty="0">
              <a:sym typeface="Galdeano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EB195-AC16-BABF-9928-A828BA24CA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3833" y="2088482"/>
            <a:ext cx="9261144" cy="3154535"/>
          </a:xfrm>
        </p:spPr>
        <p:txBody>
          <a:bodyPr/>
          <a:lstStyle/>
          <a:p>
            <a:pPr>
              <a:lnSpc>
                <a:spcPct val="114000"/>
              </a:lnSpc>
            </a:pPr>
            <a:r>
              <a:rPr lang="en-US" sz="20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A Canadian or Mexican national entering as a professional under the U.S. Mexico Canada Agreement (formerly NAFTA).</a:t>
            </a:r>
            <a:br>
              <a:rPr lang="en-US" sz="20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</a:br>
            <a:endParaRPr lang="en-US" sz="2000" dirty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  <a:p>
            <a:pPr>
              <a:lnSpc>
                <a:spcPct val="114000"/>
              </a:lnSpc>
            </a:pPr>
            <a:r>
              <a:rPr lang="en-US" sz="20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Can be processed directly at the border (for Canadians) or the U.S. consulate (for Mexicans) OR filed with USCIS. </a:t>
            </a:r>
            <a:br>
              <a:rPr lang="en-US" sz="20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</a:br>
            <a:endParaRPr lang="en-US" sz="2000" dirty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  <a:p>
            <a:pPr>
              <a:lnSpc>
                <a:spcPct val="114000"/>
              </a:lnSpc>
            </a:pPr>
            <a:r>
              <a:rPr lang="en-US" sz="20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Filing with USCIS requires a visa request to ISO, but processing at the border or consulate does not.</a:t>
            </a:r>
          </a:p>
        </p:txBody>
      </p:sp>
      <p:sp>
        <p:nvSpPr>
          <p:cNvPr id="2" name="TextBox 1">
            <a:hlinkClick r:id="rId3"/>
          </p:cNvPr>
          <p:cNvSpPr txBox="1"/>
          <p:nvPr/>
        </p:nvSpPr>
        <p:spPr>
          <a:xfrm>
            <a:off x="613833" y="5512302"/>
            <a:ext cx="60426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More information on TN professional workers</a:t>
            </a:r>
            <a:endParaRPr lang="en-US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7054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42"/>
          <p:cNvSpPr txBox="1">
            <a:spLocks noGrp="1"/>
          </p:cNvSpPr>
          <p:nvPr>
            <p:ph type="body" sz="quarter" idx="11"/>
          </p:nvPr>
        </p:nvSpPr>
        <p:spPr>
          <a:xfrm>
            <a:off x="639559" y="1993233"/>
            <a:ext cx="10638042" cy="394197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2000"/>
              <a:buFont typeface="Calibri" panose="020F0502020204030204" pitchFamily="34" charset="0"/>
              <a:buChar char="&gt;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TN status is employer- and job-specific</a:t>
            </a:r>
            <a:endParaRPr sz="20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2000"/>
              <a:buFont typeface="Calibri" panose="020F0502020204030204" pitchFamily="34" charset="0"/>
              <a:buChar char="&gt;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Position must be a </a:t>
            </a: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USMCA occupation</a:t>
            </a:r>
            <a:endParaRPr lang="en-US" sz="20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2000"/>
              <a:buFont typeface="Calibri" panose="020F0502020204030204" pitchFamily="34" charset="0"/>
              <a:buChar char="&gt;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Has CGFNS Visa Screen requirement for some occupations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2000"/>
              <a:buFont typeface="Calibri" panose="020F0502020204030204" pitchFamily="34" charset="0"/>
              <a:buChar char="&gt;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Does </a:t>
            </a:r>
            <a:r>
              <a:rPr lang="en-US" sz="2000" i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not</a:t>
            </a: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 require a prevailing wage determination or Labor Condition Application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2000"/>
              <a:buFont typeface="Calibri" panose="020F0502020204030204" pitchFamily="34" charset="0"/>
              <a:buChar char="&gt;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Does not require a petition to USCIS </a:t>
            </a:r>
            <a:b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</a:b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(except in-country changes of status or extensions)</a:t>
            </a:r>
            <a:endParaRPr sz="20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2000"/>
              <a:buFont typeface="Calibri" panose="020F0502020204030204" pitchFamily="34" charset="0"/>
              <a:buChar char="&gt;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Period of stay: Up to 3 years, renewable indefinitely</a:t>
            </a:r>
            <a:endParaRPr sz="20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2000"/>
              <a:buFont typeface="Calibri" panose="020F0502020204030204" pitchFamily="34" charset="0"/>
              <a:buChar char="&gt;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TD spouse not eligible for work authorization</a:t>
            </a:r>
            <a:endParaRPr sz="20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Calibri"/>
            </a:endParaRPr>
          </a:p>
        </p:txBody>
      </p:sp>
      <p:sp>
        <p:nvSpPr>
          <p:cNvPr id="329" name="Google Shape;329;p42"/>
          <p:cNvSpPr txBox="1">
            <a:spLocks noGrp="1"/>
          </p:cNvSpPr>
          <p:nvPr>
            <p:ph type="title"/>
          </p:nvPr>
        </p:nvSpPr>
        <p:spPr>
          <a:xfrm>
            <a:off x="639558" y="922790"/>
            <a:ext cx="10912883" cy="76313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rgbClr val="FFFF00"/>
              </a:buClr>
            </a:pPr>
            <a:r>
              <a:rPr lang="en-US" dirty="0">
                <a:sym typeface="Allerta"/>
              </a:rPr>
              <a:t>UNIQUE FEATURES OF TN STATUS</a:t>
            </a:r>
          </a:p>
        </p:txBody>
      </p:sp>
    </p:spTree>
    <p:extLst>
      <p:ext uri="{BB962C8B-B14F-4D97-AF65-F5344CB8AC3E}">
        <p14:creationId xmlns:p14="http://schemas.microsoft.com/office/powerpoint/2010/main" val="41794002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3DCD9D-302F-8E44-6274-D8354D62A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TN ADJUDICATION PROCESS</a:t>
            </a:r>
          </a:p>
        </p:txBody>
      </p:sp>
      <p:sp>
        <p:nvSpPr>
          <p:cNvPr id="19" name="Google Shape;287;p44">
            <a:extLst>
              <a:ext uri="{FF2B5EF4-FFF2-40B4-BE49-F238E27FC236}">
                <a16:creationId xmlns:a16="http://schemas.microsoft.com/office/drawing/2014/main" id="{A1BEC7C7-68E1-99A6-1F3F-D29BF1815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0256" y="2103435"/>
            <a:ext cx="3692700" cy="1078652"/>
          </a:xfrm>
          <a:prstGeom prst="homePlate">
            <a:avLst>
              <a:gd name="adj" fmla="val 50000"/>
            </a:avLst>
          </a:prstGeom>
          <a:solidFill>
            <a:srgbClr val="D9D2E9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" name="Google Shape;288;p44">
            <a:extLst>
              <a:ext uri="{FF2B5EF4-FFF2-40B4-BE49-F238E27FC236}">
                <a16:creationId xmlns:a16="http://schemas.microsoft.com/office/drawing/2014/main" id="{5147CA56-6BE8-AD80-7064-162C631C7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4011167" y="2694656"/>
            <a:ext cx="4169665" cy="1042501"/>
          </a:xfrm>
          <a:prstGeom prst="homePlate">
            <a:avLst>
              <a:gd name="adj" fmla="val 50000"/>
            </a:avLst>
          </a:prstGeom>
          <a:solidFill>
            <a:srgbClr val="33006F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5" name="Google Shape;291;p44">
            <a:extLst>
              <a:ext uri="{FF2B5EF4-FFF2-40B4-BE49-F238E27FC236}">
                <a16:creationId xmlns:a16="http://schemas.microsoft.com/office/drawing/2014/main" id="{CBB04494-4E59-5466-4FDF-A2842C7435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0256" y="4546145"/>
            <a:ext cx="3692700" cy="1198397"/>
          </a:xfrm>
          <a:prstGeom prst="homePlate">
            <a:avLst>
              <a:gd name="adj" fmla="val 50000"/>
            </a:avLst>
          </a:prstGeom>
          <a:solidFill>
            <a:srgbClr val="D9D2E9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" name="Google Shape;292;p44">
            <a:extLst>
              <a:ext uri="{FF2B5EF4-FFF2-40B4-BE49-F238E27FC236}">
                <a16:creationId xmlns:a16="http://schemas.microsoft.com/office/drawing/2014/main" id="{3DBBB3F1-A9E7-73E0-EA9B-28403BDE0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964032" y="5149373"/>
            <a:ext cx="4216800" cy="1198396"/>
          </a:xfrm>
          <a:prstGeom prst="homePlate">
            <a:avLst>
              <a:gd name="adj" fmla="val 50000"/>
            </a:avLst>
          </a:prstGeom>
          <a:solidFill>
            <a:srgbClr val="8E7CC3"/>
          </a:solidFill>
          <a:ln w="9525" cap="flat" cmpd="sng">
            <a:solidFill>
              <a:srgbClr val="637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0" name="Google Shape;289;p44">
            <a:extLst>
              <a:ext uri="{FF2B5EF4-FFF2-40B4-BE49-F238E27FC236}">
                <a16:creationId xmlns:a16="http://schemas.microsoft.com/office/drawing/2014/main" id="{AF5A7EB4-EFC4-D29C-68FE-617C6C90F562}"/>
              </a:ext>
            </a:extLst>
          </p:cNvPr>
          <p:cNvSpPr txBox="1"/>
          <p:nvPr/>
        </p:nvSpPr>
        <p:spPr>
          <a:xfrm>
            <a:off x="790256" y="2103435"/>
            <a:ext cx="3346800" cy="1042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UW unit works with UW HR to draft TN letter, provides it to employee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" name="Google Shape;290;p44">
            <a:extLst>
              <a:ext uri="{FF2B5EF4-FFF2-40B4-BE49-F238E27FC236}">
                <a16:creationId xmlns:a16="http://schemas.microsoft.com/office/drawing/2014/main" id="{88787962-26F3-2221-8F42-02123D80ED22}"/>
              </a:ext>
            </a:extLst>
          </p:cNvPr>
          <p:cNvSpPr txBox="1"/>
          <p:nvPr/>
        </p:nvSpPr>
        <p:spPr>
          <a:xfrm>
            <a:off x="4717650" y="2698392"/>
            <a:ext cx="3378072" cy="10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Employee takes original TN letter and credential documents to US port of entry or consulate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1B27835-F418-FB36-10A7-10FC3768F3D8}"/>
              </a:ext>
            </a:extLst>
          </p:cNvPr>
          <p:cNvSpPr txBox="1"/>
          <p:nvPr/>
        </p:nvSpPr>
        <p:spPr>
          <a:xfrm>
            <a:off x="1531379" y="3849263"/>
            <a:ext cx="5257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Open Sans"/>
              </a:rPr>
              <a:t>OR, if employee is inside the U.S.:</a:t>
            </a:r>
          </a:p>
        </p:txBody>
      </p:sp>
      <p:sp>
        <p:nvSpPr>
          <p:cNvPr id="26" name="Google Shape;293;p44">
            <a:extLst>
              <a:ext uri="{FF2B5EF4-FFF2-40B4-BE49-F238E27FC236}">
                <a16:creationId xmlns:a16="http://schemas.microsoft.com/office/drawing/2014/main" id="{4B7C037D-9B1D-BEF4-BFCE-610EF97FC2D7}"/>
              </a:ext>
            </a:extLst>
          </p:cNvPr>
          <p:cNvSpPr txBox="1"/>
          <p:nvPr/>
        </p:nvSpPr>
        <p:spPr>
          <a:xfrm>
            <a:off x="828271" y="4592438"/>
            <a:ext cx="3337373" cy="1066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ISO prepares and files the I-129 Petition with U.S. Citizenship and Immigration Services (USCIS)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9" name="Google Shape;294;p44">
            <a:extLst>
              <a:ext uri="{FF2B5EF4-FFF2-40B4-BE49-F238E27FC236}">
                <a16:creationId xmlns:a16="http://schemas.microsoft.com/office/drawing/2014/main" id="{CC0325C3-A87B-9C4D-8C92-2DE15CFCA092}"/>
              </a:ext>
            </a:extLst>
          </p:cNvPr>
          <p:cNvSpPr txBox="1"/>
          <p:nvPr/>
        </p:nvSpPr>
        <p:spPr>
          <a:xfrm>
            <a:off x="4591233" y="5261924"/>
            <a:ext cx="3455700" cy="936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USCIS reviews and approves I-129 Petition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86564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2 weeks* to 12 months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0" name="Left Arrow Callout 18" descr="Gray rectangle with arrow pointing toward the left containing text that says *With payment of $2,500 Premium Processing Fee to USCIS">
            <a:extLst>
              <a:ext uri="{FF2B5EF4-FFF2-40B4-BE49-F238E27FC236}">
                <a16:creationId xmlns:a16="http://schemas.microsoft.com/office/drawing/2014/main" id="{6A9B4E82-177E-6BCB-FC93-0B5935F3B5D1}"/>
              </a:ext>
            </a:extLst>
          </p:cNvPr>
          <p:cNvSpPr/>
          <p:nvPr/>
        </p:nvSpPr>
        <p:spPr>
          <a:xfrm>
            <a:off x="8187766" y="5140688"/>
            <a:ext cx="2878753" cy="1336431"/>
          </a:xfrm>
          <a:prstGeom prst="leftArrowCallout">
            <a:avLst>
              <a:gd name="adj1" fmla="val 25000"/>
              <a:gd name="adj2" fmla="val 25000"/>
              <a:gd name="adj3" fmla="val 18462"/>
              <a:gd name="adj4" fmla="val 72527"/>
            </a:avLst>
          </a:prstGeom>
          <a:solidFill>
            <a:srgbClr val="7F7F7F">
              <a:alpha val="28000"/>
            </a:srgbClr>
          </a:solidFill>
          <a:ln w="15875" cap="flat" cmpd="sng" algn="ctr">
            <a:solidFill>
              <a:srgbClr val="7F7F7F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*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With payment of $2,500 Premium Processing Fee to USCIS</a:t>
            </a:r>
          </a:p>
        </p:txBody>
      </p:sp>
    </p:spTree>
    <p:extLst>
      <p:ext uri="{BB962C8B-B14F-4D97-AF65-F5344CB8AC3E}">
        <p14:creationId xmlns:p14="http://schemas.microsoft.com/office/powerpoint/2010/main" val="2787305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all" dirty="0"/>
              <a:t>Resources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ISO webpage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ISOcontacts</a:t>
            </a:r>
            <a:r>
              <a:rPr lang="en-US" dirty="0">
                <a:solidFill>
                  <a:schemeClr val="tx1"/>
                </a:solidFill>
              </a:rPr>
              <a:t> mailing list</a:t>
            </a:r>
          </a:p>
          <a:p>
            <a:r>
              <a:rPr lang="en-US" dirty="0">
                <a:solidFill>
                  <a:schemeClr val="tx1"/>
                </a:solidFill>
              </a:rPr>
              <a:t>UW HR Community of Practice</a:t>
            </a:r>
          </a:p>
          <a:p>
            <a:r>
              <a:rPr lang="en-US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acadvisa@uw.edu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340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FA143-F1FE-0023-C77B-086696FF2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886" y="434610"/>
            <a:ext cx="10912883" cy="1325033"/>
          </a:xfrm>
        </p:spPr>
        <p:txBody>
          <a:bodyPr/>
          <a:lstStyle/>
          <a:p>
            <a:r>
              <a:rPr lang="en-US" dirty="0"/>
              <a:t>BEFORE WE BEGIN…</a:t>
            </a:r>
            <a:endParaRPr lang="en-US" sz="2400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67A11-8306-1AE0-4111-91F4B2B32C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Not everyone needs visa sponsorship</a:t>
            </a:r>
          </a:p>
          <a:p>
            <a:r>
              <a:rPr lang="en-US" dirty="0"/>
              <a:t>Not everyone is eligible for visa sponsorship</a:t>
            </a:r>
          </a:p>
          <a:p>
            <a:r>
              <a:rPr lang="en-US" dirty="0"/>
              <a:t>If sponsorship is needed, UW generally chooses the visa type</a:t>
            </a:r>
          </a:p>
          <a:p>
            <a:r>
              <a:rPr lang="en-US" dirty="0"/>
              <a:t>All UW-sponsored visas are processed by ISO </a:t>
            </a:r>
          </a:p>
          <a:p>
            <a:r>
              <a:rPr lang="en-US" dirty="0"/>
              <a:t>If you have visa questions, you can always </a:t>
            </a:r>
            <a:r>
              <a:rPr lang="en-US" dirty="0">
                <a:solidFill>
                  <a:schemeClr val="accent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 ISO</a:t>
            </a:r>
            <a:endParaRPr lang="en-US" dirty="0">
              <a:solidFill>
                <a:schemeClr val="accent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415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067DF-216D-7634-A416-963C5A564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59" y="280425"/>
            <a:ext cx="10912883" cy="1325033"/>
          </a:xfrm>
        </p:spPr>
        <p:txBody>
          <a:bodyPr/>
          <a:lstStyle/>
          <a:p>
            <a:r>
              <a:rPr lang="en-US" dirty="0"/>
              <a:t>IS VISA SPONSORSHIP NEEDED?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B8E12A-686B-979D-C6C1-03F7E330B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1257" y="2098007"/>
            <a:ext cx="9770043" cy="4479568"/>
          </a:xfrm>
        </p:spPr>
        <p:txBody>
          <a:bodyPr/>
          <a:lstStyle/>
          <a:p>
            <a:pPr marL="0" lvl="1">
              <a:lnSpc>
                <a:spcPct val="114000"/>
              </a:lnSpc>
              <a:spcBef>
                <a:spcPts val="600"/>
              </a:spcBef>
            </a:pPr>
            <a:r>
              <a:rPr lang="en-US" sz="2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You may ask:</a:t>
            </a:r>
          </a:p>
          <a:p>
            <a:pPr marL="876287" lvl="2" indent="-342900">
              <a:lnSpc>
                <a:spcPct val="114000"/>
              </a:lnSpc>
              <a:spcBef>
                <a:spcPts val="600"/>
              </a:spcBef>
              <a:buClr>
                <a:schemeClr val="dk1"/>
              </a:buClr>
              <a:buSzPts val="2400"/>
              <a:buFont typeface="Wingdings 3" panose="05040102010807070707" pitchFamily="18" charset="2"/>
              <a:buChar char="ê"/>
            </a:pPr>
            <a:r>
              <a:rPr lang="en-US" sz="22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“Are you legally authorized to work in the U.S?”</a:t>
            </a:r>
          </a:p>
          <a:p>
            <a:pPr marL="876287" lvl="2" indent="-342900">
              <a:lnSpc>
                <a:spcPct val="114000"/>
              </a:lnSpc>
              <a:spcBef>
                <a:spcPts val="600"/>
              </a:spcBef>
              <a:buClr>
                <a:schemeClr val="dk1"/>
              </a:buClr>
              <a:buSzPts val="2400"/>
              <a:buFont typeface="Wingdings 3" panose="05040102010807070707" pitchFamily="18" charset="2"/>
              <a:buChar char="ê"/>
            </a:pPr>
            <a:r>
              <a:rPr lang="en-US" sz="22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“Can you provide evidence within three business days after the start date that you are eligible to work in the U.S?”</a:t>
            </a:r>
          </a:p>
          <a:p>
            <a:pPr marL="876287" lvl="2" indent="-342900">
              <a:lnSpc>
                <a:spcPct val="114000"/>
              </a:lnSpc>
              <a:spcBef>
                <a:spcPts val="600"/>
              </a:spcBef>
              <a:buClr>
                <a:schemeClr val="dk1"/>
              </a:buClr>
              <a:buSzPts val="2400"/>
              <a:buFont typeface="Wingdings 3" panose="05040102010807070707" pitchFamily="18" charset="2"/>
              <a:buChar char="ê"/>
            </a:pPr>
            <a:r>
              <a:rPr lang="en-US" sz="22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“Will you now or in the future require UW sponsorship for a visa or green card?”</a:t>
            </a:r>
            <a:endParaRPr lang="en-US" sz="2400" dirty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  <a:p>
            <a:pPr marL="0" lvl="1">
              <a:lnSpc>
                <a:spcPct val="114000"/>
              </a:lnSpc>
              <a:spcBef>
                <a:spcPts val="600"/>
              </a:spcBef>
            </a:pPr>
            <a:r>
              <a:rPr lang="en-US" sz="2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Don’t </a:t>
            </a:r>
            <a:r>
              <a:rPr lang="en-US" sz="2400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promise</a:t>
            </a:r>
            <a:r>
              <a:rPr lang="en-US" sz="2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a visa or green card—agree only to </a:t>
            </a:r>
            <a:r>
              <a:rPr lang="en-US" sz="2400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consider for possible sponsorship </a:t>
            </a:r>
            <a:r>
              <a:rPr lang="en-US" sz="2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of a visa in accordance with UW policy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792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SPONSORED VS. </a:t>
            </a:r>
            <a:br>
              <a:rPr lang="en-US" dirty="0"/>
            </a:br>
            <a:r>
              <a:rPr lang="en-US" dirty="0"/>
              <a:t>NON-SPONSORED VISAS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711531" y="2019213"/>
            <a:ext cx="5384469" cy="4638762"/>
          </a:xfrm>
        </p:spPr>
        <p:txBody>
          <a:bodyPr>
            <a:noAutofit/>
          </a:bodyPr>
          <a:lstStyle/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Sponsored by UW through ISO:</a:t>
            </a:r>
          </a:p>
          <a:p>
            <a:pPr>
              <a:lnSpc>
                <a:spcPct val="134000"/>
              </a:lnSpc>
              <a:spcAft>
                <a:spcPts val="0"/>
              </a:spcAft>
            </a:pPr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H-1B Temporary Worker</a:t>
            </a:r>
          </a:p>
          <a:p>
            <a:pPr>
              <a:lnSpc>
                <a:spcPct val="134000"/>
              </a:lnSpc>
              <a:spcAft>
                <a:spcPts val="0"/>
              </a:spcAft>
            </a:pPr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E-3 and TN Treaty Workers</a:t>
            </a:r>
          </a:p>
          <a:p>
            <a:pPr>
              <a:lnSpc>
                <a:spcPct val="134000"/>
              </a:lnSpc>
              <a:spcAft>
                <a:spcPts val="0"/>
              </a:spcAft>
            </a:pPr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J-1 Exchange Visitor</a:t>
            </a:r>
          </a:p>
          <a:p>
            <a:pPr>
              <a:lnSpc>
                <a:spcPct val="134000"/>
              </a:lnSpc>
              <a:spcAft>
                <a:spcPts val="0"/>
              </a:spcAft>
            </a:pPr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Legal Permanent Residence for some faculty members</a:t>
            </a:r>
          </a:p>
          <a:p>
            <a:pPr marL="139700" inden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Sponsored by schools (UW or other):</a:t>
            </a:r>
          </a:p>
          <a:p>
            <a:pPr>
              <a:lnSpc>
                <a:spcPct val="134000"/>
              </a:lnSpc>
            </a:pPr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F-1 Optional Practical Trainees</a:t>
            </a:r>
          </a:p>
          <a:p>
            <a:pPr>
              <a:lnSpc>
                <a:spcPct val="134000"/>
              </a:lnSpc>
            </a:pPr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J-1 Academic Trainees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sz="half" idx="4294967295"/>
          </p:nvPr>
        </p:nvSpPr>
        <p:spPr>
          <a:xfrm>
            <a:off x="6497638" y="2019213"/>
            <a:ext cx="4198937" cy="33005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Non-sponsored:</a:t>
            </a:r>
          </a:p>
          <a:p>
            <a:pPr>
              <a:lnSpc>
                <a:spcPct val="134000"/>
              </a:lnSpc>
              <a:buFont typeface="Lucida Grande"/>
              <a:buChar char="&gt;"/>
            </a:pPr>
            <a:r>
              <a:rPr lang="en-US" sz="1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EAD Holders</a:t>
            </a:r>
          </a:p>
          <a:p>
            <a:pPr>
              <a:lnSpc>
                <a:spcPct val="134000"/>
              </a:lnSpc>
              <a:buFont typeface="Lucida Grande"/>
              <a:buChar char="&gt;"/>
            </a:pPr>
            <a:r>
              <a:rPr lang="en-US" sz="1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Legal Permanent Residents</a:t>
            </a:r>
          </a:p>
        </p:txBody>
      </p:sp>
    </p:spTree>
    <p:extLst>
      <p:ext uri="{BB962C8B-B14F-4D97-AF65-F5344CB8AC3E}">
        <p14:creationId xmlns:p14="http://schemas.microsoft.com/office/powerpoint/2010/main" val="3763046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7"/>
          <p:cNvSpPr txBox="1">
            <a:spLocks noGrp="1"/>
          </p:cNvSpPr>
          <p:nvPr>
            <p:ph type="title"/>
          </p:nvPr>
        </p:nvSpPr>
        <p:spPr>
          <a:xfrm>
            <a:off x="613833" y="1140737"/>
            <a:ext cx="10912883" cy="67846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Clr>
                <a:srgbClr val="FFFF00"/>
              </a:buClr>
            </a:pPr>
            <a:r>
              <a:rPr lang="en-US" dirty="0">
                <a:sym typeface="Allerta"/>
              </a:rPr>
              <a:t>VISA ELIGIBILITY CAN DEPEND UPON</a:t>
            </a:r>
          </a:p>
        </p:txBody>
      </p:sp>
      <p:sp>
        <p:nvSpPr>
          <p:cNvPr id="161" name="Google Shape;161;p17"/>
          <p:cNvSpPr txBox="1">
            <a:spLocks noGrp="1"/>
          </p:cNvSpPr>
          <p:nvPr>
            <p:ph type="body" sz="quarter" idx="11"/>
          </p:nvPr>
        </p:nvSpPr>
        <p:spPr>
          <a:xfrm>
            <a:off x="752480" y="2126582"/>
            <a:ext cx="5317794" cy="315453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lvl="4" indent="-457185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Employee:</a:t>
            </a:r>
          </a:p>
          <a:p>
            <a:pPr marL="457189" lvl="6" indent="-457189">
              <a:lnSpc>
                <a:spcPct val="134000"/>
              </a:lnSpc>
              <a:buClr>
                <a:schemeClr val="dk1"/>
              </a:buClr>
              <a:buSzPts val="1800"/>
              <a:buFont typeface="Lucida Grande"/>
              <a:buChar char="&gt;"/>
            </a:pPr>
            <a:r>
              <a:rPr lang="en-US" sz="1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Country of origin</a:t>
            </a:r>
          </a:p>
          <a:p>
            <a:pPr marL="457189" lvl="6" indent="-457189">
              <a:lnSpc>
                <a:spcPct val="134000"/>
              </a:lnSpc>
              <a:buClr>
                <a:schemeClr val="dk1"/>
              </a:buClr>
              <a:buSzPts val="1800"/>
              <a:buFont typeface="Lucida Grande"/>
              <a:buChar char="&gt;"/>
            </a:pPr>
            <a:r>
              <a:rPr lang="en-US" sz="1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Whether they’re in the U.S.</a:t>
            </a:r>
          </a:p>
          <a:p>
            <a:pPr marL="457189" lvl="6" indent="-457189">
              <a:lnSpc>
                <a:spcPct val="134000"/>
              </a:lnSpc>
              <a:buClr>
                <a:schemeClr val="dk1"/>
              </a:buClr>
              <a:buSzPts val="1800"/>
              <a:buFont typeface="Lucida Grande"/>
              <a:buChar char="&gt;"/>
            </a:pPr>
            <a:r>
              <a:rPr lang="en-US" sz="1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Current visa status</a:t>
            </a:r>
          </a:p>
          <a:p>
            <a:pPr marL="457189" lvl="6" indent="-457189">
              <a:lnSpc>
                <a:spcPct val="134000"/>
              </a:lnSpc>
              <a:buClr>
                <a:schemeClr val="dk1"/>
              </a:buClr>
              <a:buSzPts val="1800"/>
              <a:buFont typeface="Lucida Grande"/>
              <a:buChar char="&gt;"/>
            </a:pPr>
            <a:r>
              <a:rPr lang="en-US" sz="1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Previous visa history</a:t>
            </a:r>
          </a:p>
          <a:p>
            <a:pPr marL="457189" lvl="6" indent="-457189">
              <a:lnSpc>
                <a:spcPct val="134000"/>
              </a:lnSpc>
              <a:buClr>
                <a:schemeClr val="dk1"/>
              </a:buClr>
              <a:buSzPts val="1800"/>
              <a:buFont typeface="Lucida Grande"/>
              <a:buChar char="&gt;"/>
            </a:pPr>
            <a:r>
              <a:rPr lang="en-US" sz="1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Highest degree</a:t>
            </a:r>
          </a:p>
          <a:p>
            <a:pPr marL="457189" lvl="6" indent="-457189">
              <a:lnSpc>
                <a:spcPct val="134000"/>
              </a:lnSpc>
              <a:buClr>
                <a:schemeClr val="dk1"/>
              </a:buClr>
              <a:buSzPts val="1800"/>
              <a:buFont typeface="Lucida Grande"/>
              <a:buChar char="&gt;"/>
            </a:pPr>
            <a:r>
              <a:rPr lang="en-US" sz="1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 of funding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sz="half" idx="4294967295"/>
          </p:nvPr>
        </p:nvSpPr>
        <p:spPr>
          <a:xfrm>
            <a:off x="6096000" y="2153110"/>
            <a:ext cx="5317794" cy="29908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4" indent="-457185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</a:pP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Position:</a:t>
            </a:r>
          </a:p>
          <a:p>
            <a:pPr marL="457189" lvl="6" indent="-457189">
              <a:lnSpc>
                <a:spcPct val="134000"/>
              </a:lnSpc>
              <a:buClr>
                <a:schemeClr val="dk1"/>
              </a:buClr>
              <a:buSzPts val="1800"/>
              <a:buFont typeface="Lucida Grande"/>
              <a:buChar char="&gt;"/>
            </a:pPr>
            <a:r>
              <a:rPr lang="en-US" sz="1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Title</a:t>
            </a:r>
          </a:p>
          <a:p>
            <a:pPr marL="457189" lvl="6" indent="-457189">
              <a:lnSpc>
                <a:spcPct val="134000"/>
              </a:lnSpc>
              <a:buClr>
                <a:schemeClr val="dk1"/>
              </a:buClr>
              <a:buSzPts val="1800"/>
              <a:buFont typeface="Lucida Grande"/>
              <a:buChar char="&gt;"/>
            </a:pPr>
            <a:r>
              <a:rPr lang="en-US" sz="1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CBA membership</a:t>
            </a:r>
          </a:p>
          <a:p>
            <a:pPr marL="457189" lvl="6" indent="-457189">
              <a:lnSpc>
                <a:spcPct val="134000"/>
              </a:lnSpc>
              <a:buClr>
                <a:schemeClr val="dk1"/>
              </a:buClr>
              <a:buSzPts val="1800"/>
              <a:buFont typeface="Lucida Grande"/>
              <a:buChar char="&gt;"/>
            </a:pPr>
            <a:r>
              <a:rPr lang="en-US" sz="1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Minimum requirements</a:t>
            </a:r>
          </a:p>
          <a:p>
            <a:pPr marL="457189" lvl="6" indent="-457189">
              <a:lnSpc>
                <a:spcPct val="134000"/>
              </a:lnSpc>
              <a:buClr>
                <a:schemeClr val="dk1"/>
              </a:buClr>
              <a:buSzPts val="1800"/>
              <a:buFont typeface="Lucida Grande"/>
              <a:buChar char="&gt;"/>
            </a:pPr>
            <a:r>
              <a:rPr lang="en-US" sz="1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Paid or unpaid</a:t>
            </a:r>
          </a:p>
          <a:p>
            <a:pPr marL="457189" lvl="6" indent="-457189">
              <a:lnSpc>
                <a:spcPct val="134000"/>
              </a:lnSpc>
              <a:buClr>
                <a:schemeClr val="dk1"/>
              </a:buClr>
              <a:buSzPts val="1800"/>
              <a:buFont typeface="Lucida Grande"/>
              <a:buChar char="&gt;"/>
            </a:pPr>
            <a:r>
              <a:rPr lang="en-US" sz="1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FTE</a:t>
            </a:r>
          </a:p>
          <a:p>
            <a:pPr marL="457189" lvl="6" indent="-457189">
              <a:lnSpc>
                <a:spcPct val="134000"/>
              </a:lnSpc>
              <a:buClr>
                <a:schemeClr val="dk1"/>
              </a:buClr>
              <a:buSzPts val="1800"/>
              <a:buFont typeface="Lucida Grande"/>
              <a:buChar char="&gt;"/>
            </a:pPr>
            <a:r>
              <a:rPr lang="en-US" sz="1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Duties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2480" y="5062374"/>
            <a:ext cx="81115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en-US" sz="2400" b="1" dirty="0">
                <a:latin typeface="+mj-lt"/>
              </a:rPr>
            </a:br>
            <a:r>
              <a:rPr lang="en-US" sz="2400" b="1" dirty="0">
                <a:latin typeface="+mj-lt"/>
              </a:rPr>
              <a:t>UW only sponsors visas for full-time, UW-paid titles.</a:t>
            </a:r>
          </a:p>
        </p:txBody>
      </p:sp>
    </p:spTree>
    <p:extLst>
      <p:ext uri="{BB962C8B-B14F-4D97-AF65-F5344CB8AC3E}">
        <p14:creationId xmlns:p14="http://schemas.microsoft.com/office/powerpoint/2010/main" val="4131828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4AA6C3-8EDA-A794-C687-86BC2D9A5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VISA REQUEST PROCESS</a:t>
            </a:r>
          </a:p>
        </p:txBody>
      </p:sp>
    </p:spTree>
    <p:extLst>
      <p:ext uri="{BB962C8B-B14F-4D97-AF65-F5344CB8AC3E}">
        <p14:creationId xmlns:p14="http://schemas.microsoft.com/office/powerpoint/2010/main" val="2877048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r>
              <a:rPr lang="en-US" dirty="0"/>
              <a:t>WHAT IS A VISA REQUEST?</a:t>
            </a:r>
          </a:p>
        </p:txBody>
      </p:sp>
      <p:sp>
        <p:nvSpPr>
          <p:cNvPr id="142" name="Google Shape;142;p24"/>
          <p:cNvSpPr txBox="1"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</a:t>
            </a: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web form</a:t>
            </a: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on the Office of Academic Personnel (OAP) website.</a:t>
            </a:r>
            <a:endParaRPr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process</a:t>
            </a: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by which a UW academic unit initiates UW visa sponsorship for an employee.</a:t>
            </a:r>
            <a:endParaRPr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process</a:t>
            </a: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by which OAP makes sure that visa sponsorship is (1) feasible and appropriate and (2) consistent with University employment policies.</a:t>
            </a:r>
            <a:endParaRPr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One part</a:t>
            </a:r>
            <a: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of the larger process of getting a visa.</a:t>
            </a:r>
            <a:endParaRPr sz="2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20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Custom Design">
  <a:themeElements>
    <a:clrScheme name="Custom 2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Custom 16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2AD2C9"/>
      </a:hlink>
      <a:folHlink>
        <a:srgbClr val="2AD2C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4b2e83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3823</TotalTime>
  <Words>2120</Words>
  <Application>Microsoft Office PowerPoint</Application>
  <PresentationFormat>Widescreen</PresentationFormat>
  <Paragraphs>253</Paragraphs>
  <Slides>34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34</vt:i4>
      </vt:variant>
    </vt:vector>
  </HeadingPairs>
  <TitlesOfParts>
    <vt:vector size="47" baseType="lpstr">
      <vt:lpstr>Galdeano</vt:lpstr>
      <vt:lpstr>Allerta</vt:lpstr>
      <vt:lpstr>Arial</vt:lpstr>
      <vt:lpstr>Uni Sans</vt:lpstr>
      <vt:lpstr>Open Sans</vt:lpstr>
      <vt:lpstr>Wingdings 3</vt:lpstr>
      <vt:lpstr>Calibri</vt:lpstr>
      <vt:lpstr>Open Sans Light</vt:lpstr>
      <vt:lpstr>Encode Sans Normal Black</vt:lpstr>
      <vt:lpstr>Lucida Grande</vt:lpstr>
      <vt:lpstr>1_Custom Design</vt:lpstr>
      <vt:lpstr>Custom Design</vt:lpstr>
      <vt:lpstr>2_Custom Design</vt:lpstr>
      <vt:lpstr>STAFF VISA SPONSORSHIP</vt:lpstr>
      <vt:lpstr>INTRODUCTION TO UW VISA SPONSORSHIP</vt:lpstr>
      <vt:lpstr>WHO IS ISO?</vt:lpstr>
      <vt:lpstr>BEFORE WE BEGIN…</vt:lpstr>
      <vt:lpstr>IS VISA SPONSORSHIP NEEDED?</vt:lpstr>
      <vt:lpstr>SPONSORED VS.  NON-SPONSORED VISAS</vt:lpstr>
      <vt:lpstr>VISA ELIGIBILITY CAN DEPEND UPON</vt:lpstr>
      <vt:lpstr>VISA REQUEST PROCESS</vt:lpstr>
      <vt:lpstr>WHAT IS A VISA REQUEST?</vt:lpstr>
      <vt:lpstr>VISA REQUEST PROCESS STEPS</vt:lpstr>
      <vt:lpstr>VISA INTAKE FORM</vt:lpstr>
      <vt:lpstr>WHO SHOULD SUBMIT  A VISA REQUEST?</vt:lpstr>
      <vt:lpstr>VISA REQUEST FORM</vt:lpstr>
      <vt:lpstr>WHO LOOKS AT A VISA REQUEST?</vt:lpstr>
      <vt:lpstr>VISA REQUEST PACKET</vt:lpstr>
      <vt:lpstr>THINGS TO REMEMBER</vt:lpstr>
      <vt:lpstr>H-1B SKILLED WORKERS</vt:lpstr>
      <vt:lpstr>WHAT IS AN H-1B?</vt:lpstr>
      <vt:lpstr>UNIQUE FEATURES OF H-1B STATUS</vt:lpstr>
      <vt:lpstr>Limitations of H-1B Status</vt:lpstr>
      <vt:lpstr>BEFORE YOU  SUBMIT AN H VISA REQUEST</vt:lpstr>
      <vt:lpstr>WHAT DOES ISO REVIEW FOR?</vt:lpstr>
      <vt:lpstr>H SUPPORTING DOCUMENTS</vt:lpstr>
      <vt:lpstr>H-1B ADJUDICATION PROCESS</vt:lpstr>
      <vt:lpstr>BEYOND INITIAL H VISA REQUESTS</vt:lpstr>
      <vt:lpstr>E-3 AUSTRALIAN PROFESSIONALS</vt:lpstr>
      <vt:lpstr>WHAT IS AN E-3?</vt:lpstr>
      <vt:lpstr>UNIQUE FEATURES OF E-3 STATUS</vt:lpstr>
      <vt:lpstr>E-3 ADJUDICATION PROCESS</vt:lpstr>
      <vt:lpstr>TN CANADIAN &amp; MEXICAN PROFESSIONALS</vt:lpstr>
      <vt:lpstr>WHAT IS A TN?</vt:lpstr>
      <vt:lpstr>UNIQUE FEATURES OF TN STATUS</vt:lpstr>
      <vt:lpstr>TN ADJUDICATION PROCESS</vt:lpstr>
      <vt:lpstr>Resources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mandelyn</dc:creator>
  <cp:lastModifiedBy>Courtney Laguio</cp:lastModifiedBy>
  <cp:revision>117</cp:revision>
  <dcterms:created xsi:type="dcterms:W3CDTF">2019-03-18T22:46:29Z</dcterms:created>
  <dcterms:modified xsi:type="dcterms:W3CDTF">2026-05-01T18:24:13Z</dcterms:modified>
</cp:coreProperties>
</file>