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67" r:id="rId5"/>
    <p:sldMasterId id="2147483652" r:id="rId6"/>
  </p:sldMasterIdLst>
  <p:notesMasterIdLst>
    <p:notesMasterId r:id="rId54"/>
  </p:notesMasterIdLst>
  <p:sldIdLst>
    <p:sldId id="256" r:id="rId7"/>
    <p:sldId id="262" r:id="rId8"/>
    <p:sldId id="263" r:id="rId9"/>
    <p:sldId id="264" r:id="rId10"/>
    <p:sldId id="330" r:id="rId11"/>
    <p:sldId id="339" r:id="rId12"/>
    <p:sldId id="369" r:id="rId13"/>
    <p:sldId id="331" r:id="rId14"/>
    <p:sldId id="333" r:id="rId15"/>
    <p:sldId id="332" r:id="rId16"/>
    <p:sldId id="334" r:id="rId17"/>
    <p:sldId id="356" r:id="rId18"/>
    <p:sldId id="335" r:id="rId19"/>
    <p:sldId id="336" r:id="rId20"/>
    <p:sldId id="337" r:id="rId21"/>
    <p:sldId id="352" r:id="rId22"/>
    <p:sldId id="357" r:id="rId23"/>
    <p:sldId id="360" r:id="rId24"/>
    <p:sldId id="366" r:id="rId25"/>
    <p:sldId id="338" r:id="rId26"/>
    <p:sldId id="270" r:id="rId27"/>
    <p:sldId id="343" r:id="rId28"/>
    <p:sldId id="344" r:id="rId29"/>
    <p:sldId id="346" r:id="rId30"/>
    <p:sldId id="362" r:id="rId31"/>
    <p:sldId id="345" r:id="rId32"/>
    <p:sldId id="361" r:id="rId33"/>
    <p:sldId id="355" r:id="rId34"/>
    <p:sldId id="347" r:id="rId35"/>
    <p:sldId id="324" r:id="rId36"/>
    <p:sldId id="322" r:id="rId37"/>
    <p:sldId id="323" r:id="rId38"/>
    <p:sldId id="348" r:id="rId39"/>
    <p:sldId id="349" r:id="rId40"/>
    <p:sldId id="358" r:id="rId41"/>
    <p:sldId id="350" r:id="rId42"/>
    <p:sldId id="351" r:id="rId43"/>
    <p:sldId id="353" r:id="rId44"/>
    <p:sldId id="363" r:id="rId45"/>
    <p:sldId id="364" r:id="rId46"/>
    <p:sldId id="365" r:id="rId47"/>
    <p:sldId id="368" r:id="rId48"/>
    <p:sldId id="367" r:id="rId49"/>
    <p:sldId id="341" r:id="rId50"/>
    <p:sldId id="340" r:id="rId51"/>
    <p:sldId id="354" r:id="rId52"/>
    <p:sldId id="286" r:id="rId5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4" userDrawn="1">
          <p15:clr>
            <a:srgbClr val="A4A3A4"/>
          </p15:clr>
        </p15:guide>
        <p15:guide id="2" pos="336" userDrawn="1">
          <p15:clr>
            <a:srgbClr val="A4A3A4"/>
          </p15:clr>
        </p15:guide>
        <p15:guide id="3" orient="horz" pos="2748" userDrawn="1">
          <p15:clr>
            <a:srgbClr val="A4A3A4"/>
          </p15:clr>
        </p15:guide>
        <p15:guide id="4" pos="480" userDrawn="1">
          <p15:clr>
            <a:srgbClr val="A4A3A4"/>
          </p15:clr>
        </p15:guide>
        <p15:guide id="5" pos="410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95D646-3349-857C-EC2B-D5A45AE8F428}" name="Ursula E Owen" initials="UO" userId="S::ursako@uw.edu::d54ed400-d395-4cf2-8b3d-828b1a7b31f4" providerId="AD"/>
  <p188:author id="{18C9DFF2-C2F3-59F7-FD31-710856D66466}" name="Nicole Schwab" initials="NS" userId="S::nschwab@uw.edu::97682354-f366-47cd-93fd-3a824e5a09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A1A1"/>
    <a:srgbClr val="949494"/>
    <a:srgbClr val="888888"/>
    <a:srgbClr val="6A6D6F"/>
    <a:srgbClr val="25005C"/>
    <a:srgbClr val="E2CA9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347" autoAdjust="0"/>
  </p:normalViewPr>
  <p:slideViewPr>
    <p:cSldViewPr snapToGrid="0" snapToObjects="1" showGuides="1">
      <p:cViewPr varScale="1">
        <p:scale>
          <a:sx n="133" d="100"/>
          <a:sy n="133" d="100"/>
        </p:scale>
        <p:origin x="126" y="114"/>
      </p:cViewPr>
      <p:guideLst>
        <p:guide orient="horz" pos="1044"/>
        <p:guide pos="336"/>
        <p:guide orient="horz" pos="2748"/>
        <p:guide pos="480"/>
        <p:guide pos="4104"/>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diagrams/_rels/data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2457AD0-A33B-4D2F-B293-BCD4B0933A53}" type="doc">
      <dgm:prSet loTypeId="urn:microsoft.com/office/officeart/2005/8/layout/vProcess5" loCatId="process" qsTypeId="urn:microsoft.com/office/officeart/2005/8/quickstyle/simple1#1" qsCatId="simple" csTypeId="urn:microsoft.com/office/officeart/2005/8/colors/accent1_5#1" csCatId="accent1" phldr="1"/>
      <dgm:spPr/>
      <dgm:t>
        <a:bodyPr/>
        <a:lstStyle/>
        <a:p>
          <a:endParaRPr lang="en-US"/>
        </a:p>
      </dgm:t>
    </dgm:pt>
    <dgm:pt modelId="{CF1A954A-9653-4B9E-94A6-41D7C712F1AA}">
      <dgm:prSet phldrT="[Text]" phldr="0"/>
      <dgm:spPr/>
      <dgm:t>
        <a:bodyPr/>
        <a:lstStyle/>
        <a:p>
          <a:r>
            <a:rPr lang="en-US" b="1" dirty="0"/>
            <a:t>UW unit requests extension</a:t>
          </a:r>
        </a:p>
      </dgm:t>
    </dgm:pt>
    <dgm:pt modelId="{DAC1E9CB-F2A9-45FB-A85D-6E9D6C6A4505}" type="parTrans" cxnId="{842D1CD8-A706-4FC0-9515-28F4FDE37A03}">
      <dgm:prSet/>
      <dgm:spPr/>
      <dgm:t>
        <a:bodyPr/>
        <a:lstStyle/>
        <a:p>
          <a:endParaRPr lang="en-US"/>
        </a:p>
      </dgm:t>
    </dgm:pt>
    <dgm:pt modelId="{7E473603-3528-452A-832E-C393523D54A3}" type="sibTrans" cxnId="{842D1CD8-A706-4FC0-9515-28F4FDE37A03}">
      <dgm:prSet/>
      <dgm:spPr/>
      <dgm:t>
        <a:bodyPr/>
        <a:lstStyle/>
        <a:p>
          <a:endParaRPr lang="en-US"/>
        </a:p>
      </dgm:t>
    </dgm:pt>
    <dgm:pt modelId="{05D3492C-5828-4DE5-ACE2-62207ACD12B7}">
      <dgm:prSet phldrT="[Text]" phldr="0"/>
      <dgm:spPr/>
      <dgm:t>
        <a:bodyPr/>
        <a:lstStyle/>
        <a:p>
          <a:r>
            <a:rPr lang="en-US" b="1" dirty="0"/>
            <a:t>ISO reviews request and issues extended DS-2019</a:t>
          </a:r>
        </a:p>
      </dgm:t>
    </dgm:pt>
    <dgm:pt modelId="{43B3BC13-DED5-4932-865A-9A8D337554FD}" type="parTrans" cxnId="{5B527C27-2918-4E4F-B0D9-59B8E983DE6A}">
      <dgm:prSet/>
      <dgm:spPr/>
      <dgm:t>
        <a:bodyPr/>
        <a:lstStyle/>
        <a:p>
          <a:endParaRPr lang="en-US"/>
        </a:p>
      </dgm:t>
    </dgm:pt>
    <dgm:pt modelId="{23455CC9-8CB0-47C4-9358-3A84D50F9A3D}" type="sibTrans" cxnId="{5B527C27-2918-4E4F-B0D9-59B8E983DE6A}">
      <dgm:prSet/>
      <dgm:spPr/>
      <dgm:t>
        <a:bodyPr/>
        <a:lstStyle/>
        <a:p>
          <a:endParaRPr lang="en-US"/>
        </a:p>
      </dgm:t>
    </dgm:pt>
    <dgm:pt modelId="{BCE53547-2098-4CC0-8E46-4E44AFFD881C}">
      <dgm:prSet phldrT="[Text]" phldr="0"/>
      <dgm:spPr/>
      <dgm:t>
        <a:bodyPr/>
        <a:lstStyle/>
        <a:p>
          <a:r>
            <a:rPr lang="en-US" b="1" dirty="0"/>
            <a:t>ISO and/or unit share extended DS-2019 with scholar</a:t>
          </a:r>
        </a:p>
      </dgm:t>
    </dgm:pt>
    <dgm:pt modelId="{933178A3-7EC8-4BFD-B0FF-B51B3C7BF461}" type="parTrans" cxnId="{BF3E1E14-EE79-4FE8-B385-EE46A1A39E43}">
      <dgm:prSet/>
      <dgm:spPr/>
      <dgm:t>
        <a:bodyPr/>
        <a:lstStyle/>
        <a:p>
          <a:endParaRPr lang="en-US"/>
        </a:p>
      </dgm:t>
    </dgm:pt>
    <dgm:pt modelId="{B9EDEB71-2403-4DCB-83AC-3470330DB4FA}" type="sibTrans" cxnId="{BF3E1E14-EE79-4FE8-B385-EE46A1A39E43}">
      <dgm:prSet/>
      <dgm:spPr/>
      <dgm:t>
        <a:bodyPr/>
        <a:lstStyle/>
        <a:p>
          <a:endParaRPr lang="en-US"/>
        </a:p>
      </dgm:t>
    </dgm:pt>
    <dgm:pt modelId="{EF90EB06-B880-42A4-82D0-9B3945168632}">
      <dgm:prSet phldrT="[Text]" phldr="0" custT="1"/>
      <dgm:spPr/>
      <dgm:t>
        <a:bodyPr/>
        <a:lstStyle/>
        <a:p>
          <a:r>
            <a:rPr lang="en-US" sz="2000" b="1" dirty="0"/>
            <a:t>Scholar uses extended DS-2019 to file I-539 Application OR exit/reenter</a:t>
          </a:r>
        </a:p>
      </dgm:t>
    </dgm:pt>
    <dgm:pt modelId="{B2730978-30A6-436A-A609-E8D7A4925B08}" type="parTrans" cxnId="{A49C60EE-1974-4DF2-819B-8C5A062BC2C5}">
      <dgm:prSet/>
      <dgm:spPr/>
      <dgm:t>
        <a:bodyPr/>
        <a:lstStyle/>
        <a:p>
          <a:endParaRPr lang="en-US"/>
        </a:p>
      </dgm:t>
    </dgm:pt>
    <dgm:pt modelId="{E9B2D2B7-EF9F-4778-87E9-2FC663178DC5}" type="sibTrans" cxnId="{A49C60EE-1974-4DF2-819B-8C5A062BC2C5}">
      <dgm:prSet/>
      <dgm:spPr/>
      <dgm:t>
        <a:bodyPr/>
        <a:lstStyle/>
        <a:p>
          <a:endParaRPr lang="en-US"/>
        </a:p>
      </dgm:t>
    </dgm:pt>
    <dgm:pt modelId="{FEA1DD61-EC0C-42C3-BCF4-449700CD9F0C}" type="pres">
      <dgm:prSet presAssocID="{72457AD0-A33B-4D2F-B293-BCD4B0933A53}" presName="outerComposite" presStyleCnt="0">
        <dgm:presLayoutVars>
          <dgm:chMax val="5"/>
          <dgm:dir/>
          <dgm:resizeHandles val="exact"/>
        </dgm:presLayoutVars>
      </dgm:prSet>
      <dgm:spPr/>
    </dgm:pt>
    <dgm:pt modelId="{667BF9A5-6CD1-4B52-8EEA-F4A6B7B8E90B}" type="pres">
      <dgm:prSet presAssocID="{72457AD0-A33B-4D2F-B293-BCD4B0933A53}" presName="dummyMaxCanvas" presStyleCnt="0">
        <dgm:presLayoutVars/>
      </dgm:prSet>
      <dgm:spPr/>
    </dgm:pt>
    <dgm:pt modelId="{B4908913-2720-4DDE-B7CB-97FB932EAE85}" type="pres">
      <dgm:prSet presAssocID="{72457AD0-A33B-4D2F-B293-BCD4B0933A53}" presName="FourNodes_1" presStyleLbl="node1" presStyleIdx="0" presStyleCnt="4">
        <dgm:presLayoutVars>
          <dgm:bulletEnabled val="1"/>
        </dgm:presLayoutVars>
      </dgm:prSet>
      <dgm:spPr/>
    </dgm:pt>
    <dgm:pt modelId="{7BC32E62-6B37-45E1-9E04-5CF100ED8FCF}" type="pres">
      <dgm:prSet presAssocID="{72457AD0-A33B-4D2F-B293-BCD4B0933A53}" presName="FourNodes_2" presStyleLbl="node1" presStyleIdx="1" presStyleCnt="4">
        <dgm:presLayoutVars>
          <dgm:bulletEnabled val="1"/>
        </dgm:presLayoutVars>
      </dgm:prSet>
      <dgm:spPr/>
    </dgm:pt>
    <dgm:pt modelId="{BC452DC1-F20E-42A2-8E0E-E19482A6C5FD}" type="pres">
      <dgm:prSet presAssocID="{72457AD0-A33B-4D2F-B293-BCD4B0933A53}" presName="FourNodes_3" presStyleLbl="node1" presStyleIdx="2" presStyleCnt="4">
        <dgm:presLayoutVars>
          <dgm:bulletEnabled val="1"/>
        </dgm:presLayoutVars>
      </dgm:prSet>
      <dgm:spPr/>
    </dgm:pt>
    <dgm:pt modelId="{1B1C2B4B-56D2-4FF6-915A-6EB0FC49A201}" type="pres">
      <dgm:prSet presAssocID="{72457AD0-A33B-4D2F-B293-BCD4B0933A53}" presName="FourNodes_4" presStyleLbl="node1" presStyleIdx="3" presStyleCnt="4">
        <dgm:presLayoutVars>
          <dgm:bulletEnabled val="1"/>
        </dgm:presLayoutVars>
      </dgm:prSet>
      <dgm:spPr/>
    </dgm:pt>
    <dgm:pt modelId="{AA9DCE1E-8791-406D-86BC-098243373B2A}" type="pres">
      <dgm:prSet presAssocID="{72457AD0-A33B-4D2F-B293-BCD4B0933A53}" presName="FourConn_1-2" presStyleLbl="fgAccFollowNode1" presStyleIdx="0" presStyleCnt="3">
        <dgm:presLayoutVars>
          <dgm:bulletEnabled val="1"/>
        </dgm:presLayoutVars>
      </dgm:prSet>
      <dgm:spPr/>
    </dgm:pt>
    <dgm:pt modelId="{6C5833FD-E838-4584-B7AB-129CC9CA4BA9}" type="pres">
      <dgm:prSet presAssocID="{72457AD0-A33B-4D2F-B293-BCD4B0933A53}" presName="FourConn_2-3" presStyleLbl="fgAccFollowNode1" presStyleIdx="1" presStyleCnt="3">
        <dgm:presLayoutVars>
          <dgm:bulletEnabled val="1"/>
        </dgm:presLayoutVars>
      </dgm:prSet>
      <dgm:spPr/>
    </dgm:pt>
    <dgm:pt modelId="{83527E84-F307-46DB-9CD8-7DB72E5B0F7F}" type="pres">
      <dgm:prSet presAssocID="{72457AD0-A33B-4D2F-B293-BCD4B0933A53}" presName="FourConn_3-4" presStyleLbl="fgAccFollowNode1" presStyleIdx="2" presStyleCnt="3">
        <dgm:presLayoutVars>
          <dgm:bulletEnabled val="1"/>
        </dgm:presLayoutVars>
      </dgm:prSet>
      <dgm:spPr/>
    </dgm:pt>
    <dgm:pt modelId="{87B80651-13D8-431D-81F2-2C146D07F6E9}" type="pres">
      <dgm:prSet presAssocID="{72457AD0-A33B-4D2F-B293-BCD4B0933A53}" presName="FourNodes_1_text" presStyleLbl="node1" presStyleIdx="3" presStyleCnt="4">
        <dgm:presLayoutVars>
          <dgm:bulletEnabled val="1"/>
        </dgm:presLayoutVars>
      </dgm:prSet>
      <dgm:spPr/>
    </dgm:pt>
    <dgm:pt modelId="{3B0FDF2E-BE04-4821-952E-406AA526C436}" type="pres">
      <dgm:prSet presAssocID="{72457AD0-A33B-4D2F-B293-BCD4B0933A53}" presName="FourNodes_2_text" presStyleLbl="node1" presStyleIdx="3" presStyleCnt="4">
        <dgm:presLayoutVars>
          <dgm:bulletEnabled val="1"/>
        </dgm:presLayoutVars>
      </dgm:prSet>
      <dgm:spPr/>
    </dgm:pt>
    <dgm:pt modelId="{90872B02-CBDC-4768-9C6D-5B86BF4570A7}" type="pres">
      <dgm:prSet presAssocID="{72457AD0-A33B-4D2F-B293-BCD4B0933A53}" presName="FourNodes_3_text" presStyleLbl="node1" presStyleIdx="3" presStyleCnt="4">
        <dgm:presLayoutVars>
          <dgm:bulletEnabled val="1"/>
        </dgm:presLayoutVars>
      </dgm:prSet>
      <dgm:spPr/>
    </dgm:pt>
    <dgm:pt modelId="{FA35B9E2-D849-4901-9D67-9F638476A0F0}" type="pres">
      <dgm:prSet presAssocID="{72457AD0-A33B-4D2F-B293-BCD4B0933A53}" presName="FourNodes_4_text" presStyleLbl="node1" presStyleIdx="3" presStyleCnt="4">
        <dgm:presLayoutVars>
          <dgm:bulletEnabled val="1"/>
        </dgm:presLayoutVars>
      </dgm:prSet>
      <dgm:spPr/>
    </dgm:pt>
  </dgm:ptLst>
  <dgm:cxnLst>
    <dgm:cxn modelId="{E6DB1A07-3A8D-4A5F-9F8F-B79C7BE26DD4}" type="presOf" srcId="{B9EDEB71-2403-4DCB-83AC-3470330DB4FA}" destId="{83527E84-F307-46DB-9CD8-7DB72E5B0F7F}" srcOrd="0" destOrd="0" presId="urn:microsoft.com/office/officeart/2005/8/layout/vProcess5"/>
    <dgm:cxn modelId="{6B552C0D-6356-4640-A22A-E8A349355EA9}" type="presOf" srcId="{BCE53547-2098-4CC0-8E46-4E44AFFD881C}" destId="{90872B02-CBDC-4768-9C6D-5B86BF4570A7}" srcOrd="1" destOrd="0" presId="urn:microsoft.com/office/officeart/2005/8/layout/vProcess5"/>
    <dgm:cxn modelId="{BF3E1E14-EE79-4FE8-B385-EE46A1A39E43}" srcId="{72457AD0-A33B-4D2F-B293-BCD4B0933A53}" destId="{BCE53547-2098-4CC0-8E46-4E44AFFD881C}" srcOrd="2" destOrd="0" parTransId="{933178A3-7EC8-4BFD-B0FF-B51B3C7BF461}" sibTransId="{B9EDEB71-2403-4DCB-83AC-3470330DB4FA}"/>
    <dgm:cxn modelId="{6A60C116-3D8D-4BB7-B2EE-5E46137780F6}" type="presOf" srcId="{BCE53547-2098-4CC0-8E46-4E44AFFD881C}" destId="{BC452DC1-F20E-42A2-8E0E-E19482A6C5FD}" srcOrd="0" destOrd="0" presId="urn:microsoft.com/office/officeart/2005/8/layout/vProcess5"/>
    <dgm:cxn modelId="{2025CF16-34B5-42C2-A55B-AA226122192A}" type="presOf" srcId="{72457AD0-A33B-4D2F-B293-BCD4B0933A53}" destId="{FEA1DD61-EC0C-42C3-BCF4-449700CD9F0C}" srcOrd="0" destOrd="0" presId="urn:microsoft.com/office/officeart/2005/8/layout/vProcess5"/>
    <dgm:cxn modelId="{5B527C27-2918-4E4F-B0D9-59B8E983DE6A}" srcId="{72457AD0-A33B-4D2F-B293-BCD4B0933A53}" destId="{05D3492C-5828-4DE5-ACE2-62207ACD12B7}" srcOrd="1" destOrd="0" parTransId="{43B3BC13-DED5-4932-865A-9A8D337554FD}" sibTransId="{23455CC9-8CB0-47C4-9358-3A84D50F9A3D}"/>
    <dgm:cxn modelId="{13E5465D-E693-4A68-8063-FE692E66E2E6}" type="presOf" srcId="{7E473603-3528-452A-832E-C393523D54A3}" destId="{AA9DCE1E-8791-406D-86BC-098243373B2A}" srcOrd="0" destOrd="0" presId="urn:microsoft.com/office/officeart/2005/8/layout/vProcess5"/>
    <dgm:cxn modelId="{65074960-851C-4EEE-8DA4-0479B5D6A149}" type="presOf" srcId="{23455CC9-8CB0-47C4-9358-3A84D50F9A3D}" destId="{6C5833FD-E838-4584-B7AB-129CC9CA4BA9}" srcOrd="0" destOrd="0" presId="urn:microsoft.com/office/officeart/2005/8/layout/vProcess5"/>
    <dgm:cxn modelId="{198A117A-B908-4E61-B4BA-A0D6B5831C6E}" type="presOf" srcId="{EF90EB06-B880-42A4-82D0-9B3945168632}" destId="{1B1C2B4B-56D2-4FF6-915A-6EB0FC49A201}" srcOrd="0" destOrd="0" presId="urn:microsoft.com/office/officeart/2005/8/layout/vProcess5"/>
    <dgm:cxn modelId="{73A27C7E-19C0-4AED-9A56-CEC677ACEF00}" type="presOf" srcId="{05D3492C-5828-4DE5-ACE2-62207ACD12B7}" destId="{3B0FDF2E-BE04-4821-952E-406AA526C436}" srcOrd="1" destOrd="0" presId="urn:microsoft.com/office/officeart/2005/8/layout/vProcess5"/>
    <dgm:cxn modelId="{274AB0A8-96F1-44BA-AC21-E5FED6F5129E}" type="presOf" srcId="{CF1A954A-9653-4B9E-94A6-41D7C712F1AA}" destId="{B4908913-2720-4DDE-B7CB-97FB932EAE85}" srcOrd="0" destOrd="0" presId="urn:microsoft.com/office/officeart/2005/8/layout/vProcess5"/>
    <dgm:cxn modelId="{7AD926C0-CB77-49C1-861B-75B02E5029F7}" type="presOf" srcId="{05D3492C-5828-4DE5-ACE2-62207ACD12B7}" destId="{7BC32E62-6B37-45E1-9E04-5CF100ED8FCF}" srcOrd="0" destOrd="0" presId="urn:microsoft.com/office/officeart/2005/8/layout/vProcess5"/>
    <dgm:cxn modelId="{7B060BD1-200C-4CB2-88BB-DC925DBFCEFE}" type="presOf" srcId="{EF90EB06-B880-42A4-82D0-9B3945168632}" destId="{FA35B9E2-D849-4901-9D67-9F638476A0F0}" srcOrd="1" destOrd="0" presId="urn:microsoft.com/office/officeart/2005/8/layout/vProcess5"/>
    <dgm:cxn modelId="{842D1CD8-A706-4FC0-9515-28F4FDE37A03}" srcId="{72457AD0-A33B-4D2F-B293-BCD4B0933A53}" destId="{CF1A954A-9653-4B9E-94A6-41D7C712F1AA}" srcOrd="0" destOrd="0" parTransId="{DAC1E9CB-F2A9-45FB-A85D-6E9D6C6A4505}" sibTransId="{7E473603-3528-452A-832E-C393523D54A3}"/>
    <dgm:cxn modelId="{A49C60EE-1974-4DF2-819B-8C5A062BC2C5}" srcId="{72457AD0-A33B-4D2F-B293-BCD4B0933A53}" destId="{EF90EB06-B880-42A4-82D0-9B3945168632}" srcOrd="3" destOrd="0" parTransId="{B2730978-30A6-436A-A609-E8D7A4925B08}" sibTransId="{E9B2D2B7-EF9F-4778-87E9-2FC663178DC5}"/>
    <dgm:cxn modelId="{E79311F4-A57F-46A7-ACB4-8F6C78AFA241}" type="presOf" srcId="{CF1A954A-9653-4B9E-94A6-41D7C712F1AA}" destId="{87B80651-13D8-431D-81F2-2C146D07F6E9}" srcOrd="1" destOrd="0" presId="urn:microsoft.com/office/officeart/2005/8/layout/vProcess5"/>
    <dgm:cxn modelId="{A0A6A883-02FF-4398-95CC-BEA1B44117D8}" type="presParOf" srcId="{FEA1DD61-EC0C-42C3-BCF4-449700CD9F0C}" destId="{667BF9A5-6CD1-4B52-8EEA-F4A6B7B8E90B}" srcOrd="0" destOrd="0" presId="urn:microsoft.com/office/officeart/2005/8/layout/vProcess5"/>
    <dgm:cxn modelId="{27B9CFEF-CFEB-4706-853F-EDFC71EA0D80}" type="presParOf" srcId="{FEA1DD61-EC0C-42C3-BCF4-449700CD9F0C}" destId="{B4908913-2720-4DDE-B7CB-97FB932EAE85}" srcOrd="1" destOrd="0" presId="urn:microsoft.com/office/officeart/2005/8/layout/vProcess5"/>
    <dgm:cxn modelId="{DB30DF59-D504-46E7-B654-E5D4E6C6DB24}" type="presParOf" srcId="{FEA1DD61-EC0C-42C3-BCF4-449700CD9F0C}" destId="{7BC32E62-6B37-45E1-9E04-5CF100ED8FCF}" srcOrd="2" destOrd="0" presId="urn:microsoft.com/office/officeart/2005/8/layout/vProcess5"/>
    <dgm:cxn modelId="{AAC1AC3B-4E26-4E83-97DF-DDC462C74288}" type="presParOf" srcId="{FEA1DD61-EC0C-42C3-BCF4-449700CD9F0C}" destId="{BC452DC1-F20E-42A2-8E0E-E19482A6C5FD}" srcOrd="3" destOrd="0" presId="urn:microsoft.com/office/officeart/2005/8/layout/vProcess5"/>
    <dgm:cxn modelId="{8605EBC3-2EB8-47BF-BBEB-205911E2DFAF}" type="presParOf" srcId="{FEA1DD61-EC0C-42C3-BCF4-449700CD9F0C}" destId="{1B1C2B4B-56D2-4FF6-915A-6EB0FC49A201}" srcOrd="4" destOrd="0" presId="urn:microsoft.com/office/officeart/2005/8/layout/vProcess5"/>
    <dgm:cxn modelId="{701833F3-4EC8-42E2-B655-11C033EBCBBD}" type="presParOf" srcId="{FEA1DD61-EC0C-42C3-BCF4-449700CD9F0C}" destId="{AA9DCE1E-8791-406D-86BC-098243373B2A}" srcOrd="5" destOrd="0" presId="urn:microsoft.com/office/officeart/2005/8/layout/vProcess5"/>
    <dgm:cxn modelId="{27C215C1-B28F-4A28-9EDA-5B9CC1CE71C5}" type="presParOf" srcId="{FEA1DD61-EC0C-42C3-BCF4-449700CD9F0C}" destId="{6C5833FD-E838-4584-B7AB-129CC9CA4BA9}" srcOrd="6" destOrd="0" presId="urn:microsoft.com/office/officeart/2005/8/layout/vProcess5"/>
    <dgm:cxn modelId="{6C3829E1-4F86-495C-9FB4-5D0BECBE6550}" type="presParOf" srcId="{FEA1DD61-EC0C-42C3-BCF4-449700CD9F0C}" destId="{83527E84-F307-46DB-9CD8-7DB72E5B0F7F}" srcOrd="7" destOrd="0" presId="urn:microsoft.com/office/officeart/2005/8/layout/vProcess5"/>
    <dgm:cxn modelId="{97A04376-F451-44AA-A77C-94FEDD9ACF1D}" type="presParOf" srcId="{FEA1DD61-EC0C-42C3-BCF4-449700CD9F0C}" destId="{87B80651-13D8-431D-81F2-2C146D07F6E9}" srcOrd="8" destOrd="0" presId="urn:microsoft.com/office/officeart/2005/8/layout/vProcess5"/>
    <dgm:cxn modelId="{AFB53729-2204-407D-A648-CEC49ED9728B}" type="presParOf" srcId="{FEA1DD61-EC0C-42C3-BCF4-449700CD9F0C}" destId="{3B0FDF2E-BE04-4821-952E-406AA526C436}" srcOrd="9" destOrd="0" presId="urn:microsoft.com/office/officeart/2005/8/layout/vProcess5"/>
    <dgm:cxn modelId="{1F798D76-77D6-4A45-B095-1CED2E2BB78F}" type="presParOf" srcId="{FEA1DD61-EC0C-42C3-BCF4-449700CD9F0C}" destId="{90872B02-CBDC-4768-9C6D-5B86BF4570A7}" srcOrd="10" destOrd="0" presId="urn:microsoft.com/office/officeart/2005/8/layout/vProcess5"/>
    <dgm:cxn modelId="{D6959A14-78C0-4AE6-B7D4-45517763D8D4}" type="presParOf" srcId="{FEA1DD61-EC0C-42C3-BCF4-449700CD9F0C}" destId="{FA35B9E2-D849-4901-9D67-9F638476A0F0}"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1FE0BB-1AA7-4817-A05A-B46F49BDF090}" type="doc">
      <dgm:prSet loTypeId="urn:microsoft.com/office/officeart/2005/8/layout/hList2" loCatId="list" qsTypeId="urn:microsoft.com/office/officeart/2005/8/quickstyle/simple2#1" qsCatId="simple" csTypeId="urn:microsoft.com/office/officeart/2005/8/colors/accent1_2#1" csCatId="accent1" phldr="1"/>
      <dgm:spPr/>
      <dgm:t>
        <a:bodyPr/>
        <a:lstStyle/>
        <a:p>
          <a:endParaRPr lang="en-US"/>
        </a:p>
      </dgm:t>
    </dgm:pt>
    <dgm:pt modelId="{388AADB8-9634-40C4-874F-B8D3B260B65B}">
      <dgm:prSet phldrT="[Text]" phldr="0"/>
      <dgm:spPr/>
      <dgm:t>
        <a:bodyPr/>
        <a:lstStyle/>
        <a:p>
          <a:r>
            <a:rPr lang="en-US" dirty="0"/>
            <a:t>ONLINE FILING</a:t>
          </a:r>
        </a:p>
      </dgm:t>
    </dgm:pt>
    <dgm:pt modelId="{2137A118-B7F8-45AA-BF63-635D97C812C6}" type="parTrans" cxnId="{3D648C73-78A7-42E1-A453-98C8F11AA764}">
      <dgm:prSet/>
      <dgm:spPr/>
      <dgm:t>
        <a:bodyPr/>
        <a:lstStyle/>
        <a:p>
          <a:endParaRPr lang="en-US"/>
        </a:p>
      </dgm:t>
    </dgm:pt>
    <dgm:pt modelId="{EF466455-4945-416D-96B3-E80DEA336744}" type="sibTrans" cxnId="{3D648C73-78A7-42E1-A453-98C8F11AA764}">
      <dgm:prSet/>
      <dgm:spPr/>
      <dgm:t>
        <a:bodyPr/>
        <a:lstStyle/>
        <a:p>
          <a:endParaRPr lang="en-US"/>
        </a:p>
      </dgm:t>
    </dgm:pt>
    <dgm:pt modelId="{C375A705-3034-486E-A1DE-C05CABFF3917}">
      <dgm:prSet phldrT="[Text]" phldr="0"/>
      <dgm:spPr/>
      <dgm:t>
        <a:bodyPr/>
        <a:lstStyle/>
        <a:p>
          <a:r>
            <a:rPr lang="en-US" dirty="0"/>
            <a:t>Cheaper fee ($420)</a:t>
          </a:r>
        </a:p>
      </dgm:t>
    </dgm:pt>
    <dgm:pt modelId="{62ABCA9E-4749-4296-931C-46E3C979F0E3}" type="parTrans" cxnId="{C0FE97E7-2258-4099-BBF0-924F613CC58D}">
      <dgm:prSet/>
      <dgm:spPr/>
      <dgm:t>
        <a:bodyPr/>
        <a:lstStyle/>
        <a:p>
          <a:endParaRPr lang="en-US"/>
        </a:p>
      </dgm:t>
    </dgm:pt>
    <dgm:pt modelId="{3E7162C6-FFBF-4D85-B9B5-2F97DA30C3B6}" type="sibTrans" cxnId="{C0FE97E7-2258-4099-BBF0-924F613CC58D}">
      <dgm:prSet/>
      <dgm:spPr/>
      <dgm:t>
        <a:bodyPr/>
        <a:lstStyle/>
        <a:p>
          <a:endParaRPr lang="en-US"/>
        </a:p>
      </dgm:t>
    </dgm:pt>
    <dgm:pt modelId="{7F6AB1C5-9C34-442D-B3AC-5C7854F05F5A}">
      <dgm:prSet phldrT="[Text]" phldr="0"/>
      <dgm:spPr/>
      <dgm:t>
        <a:bodyPr/>
        <a:lstStyle/>
        <a:p>
          <a:r>
            <a:rPr lang="en-US" dirty="0"/>
            <a:t>Immediate confirmation of receipt (lower chance of rejection)</a:t>
          </a:r>
        </a:p>
      </dgm:t>
    </dgm:pt>
    <dgm:pt modelId="{E572A4A2-98DF-40F0-93BB-DD4E7CF568A6}" type="parTrans" cxnId="{815608A9-8D26-45E8-B1B6-A1D04AD0B15D}">
      <dgm:prSet/>
      <dgm:spPr/>
      <dgm:t>
        <a:bodyPr/>
        <a:lstStyle/>
        <a:p>
          <a:endParaRPr lang="en-US"/>
        </a:p>
      </dgm:t>
    </dgm:pt>
    <dgm:pt modelId="{97159828-BEB3-4E61-8DE3-A07F7B765767}" type="sibTrans" cxnId="{815608A9-8D26-45E8-B1B6-A1D04AD0B15D}">
      <dgm:prSet/>
      <dgm:spPr/>
      <dgm:t>
        <a:bodyPr/>
        <a:lstStyle/>
        <a:p>
          <a:endParaRPr lang="en-US"/>
        </a:p>
      </dgm:t>
    </dgm:pt>
    <dgm:pt modelId="{A6D1B1E2-8380-4175-A3E4-1BD824661DEE}">
      <dgm:prSet phldrT="[Text]" phldr="0"/>
      <dgm:spPr/>
      <dgm:t>
        <a:bodyPr/>
        <a:lstStyle/>
        <a:p>
          <a:r>
            <a:rPr lang="en-US" dirty="0"/>
            <a:t>PAPER FILING</a:t>
          </a:r>
        </a:p>
      </dgm:t>
    </dgm:pt>
    <dgm:pt modelId="{B742DE50-6D46-40CF-B0D5-3D41076CC6FF}" type="parTrans" cxnId="{A417B3B3-12A6-4E5C-96E2-7A3F5DF75371}">
      <dgm:prSet/>
      <dgm:spPr/>
      <dgm:t>
        <a:bodyPr/>
        <a:lstStyle/>
        <a:p>
          <a:endParaRPr lang="en-US"/>
        </a:p>
      </dgm:t>
    </dgm:pt>
    <dgm:pt modelId="{0B0B2DDC-2B6F-4795-8112-617B00E7D85E}" type="sibTrans" cxnId="{A417B3B3-12A6-4E5C-96E2-7A3F5DF75371}">
      <dgm:prSet/>
      <dgm:spPr/>
      <dgm:t>
        <a:bodyPr/>
        <a:lstStyle/>
        <a:p>
          <a:endParaRPr lang="en-US"/>
        </a:p>
      </dgm:t>
    </dgm:pt>
    <dgm:pt modelId="{F83B8710-F2C6-4F21-875B-54D38FCA74FE}">
      <dgm:prSet phldrT="[Text]" phldr="0"/>
      <dgm:spPr/>
      <dgm:t>
        <a:bodyPr/>
        <a:lstStyle/>
        <a:p>
          <a:r>
            <a:rPr lang="en-US" dirty="0"/>
            <a:t>Higher fee ($470)</a:t>
          </a:r>
        </a:p>
      </dgm:t>
      <dgm:extLst>
        <a:ext uri="{E40237B7-FDA0-4F09-8148-C483321AD2D9}">
          <dgm14:cNvPr xmlns:dgm14="http://schemas.microsoft.com/office/drawing/2010/diagram" id="0" name="" descr="Comparison chart showing:&#10;&#10;Online filing:&#10;Cheaper fee ($420)&#10;Immediate confirmation of receipt (lower chance of rejection)&#10;Can’t include dependents&#10;&#10;Paper filing:&#10;Higher fee ($470)&#10;Mailed to service center (higher chance of rejection)&#10;Can include dependents&#10;"/>
        </a:ext>
      </dgm:extLst>
    </dgm:pt>
    <dgm:pt modelId="{D668BAF0-3248-4896-AAF4-6B3803F462FD}" type="parTrans" cxnId="{D7CC4CCE-0A46-4D10-A5FC-06E137EBB3E5}">
      <dgm:prSet/>
      <dgm:spPr/>
      <dgm:t>
        <a:bodyPr/>
        <a:lstStyle/>
        <a:p>
          <a:endParaRPr lang="en-US"/>
        </a:p>
      </dgm:t>
    </dgm:pt>
    <dgm:pt modelId="{DF7CAE8A-89D5-46B9-BFEE-4A58C05021E7}" type="sibTrans" cxnId="{D7CC4CCE-0A46-4D10-A5FC-06E137EBB3E5}">
      <dgm:prSet/>
      <dgm:spPr/>
      <dgm:t>
        <a:bodyPr/>
        <a:lstStyle/>
        <a:p>
          <a:endParaRPr lang="en-US"/>
        </a:p>
      </dgm:t>
    </dgm:pt>
    <dgm:pt modelId="{E81615FB-E2CD-4FD8-B96D-DE1F4C937CD3}">
      <dgm:prSet phldrT="[Text]" phldr="0"/>
      <dgm:spPr/>
      <dgm:t>
        <a:bodyPr/>
        <a:lstStyle/>
        <a:p>
          <a:endParaRPr lang="en-US" dirty="0"/>
        </a:p>
      </dgm:t>
    </dgm:pt>
    <dgm:pt modelId="{B82D9C4F-CC76-4F34-9205-B88773A5C47A}" type="parTrans" cxnId="{44AEBFEC-FEC4-4AA2-9204-A3E31F4021C7}">
      <dgm:prSet/>
      <dgm:spPr/>
      <dgm:t>
        <a:bodyPr/>
        <a:lstStyle/>
        <a:p>
          <a:endParaRPr lang="en-US"/>
        </a:p>
      </dgm:t>
    </dgm:pt>
    <dgm:pt modelId="{0514B33A-989C-4EA4-8596-6788DAC96998}" type="sibTrans" cxnId="{44AEBFEC-FEC4-4AA2-9204-A3E31F4021C7}">
      <dgm:prSet/>
      <dgm:spPr/>
      <dgm:t>
        <a:bodyPr/>
        <a:lstStyle/>
        <a:p>
          <a:endParaRPr lang="en-US"/>
        </a:p>
      </dgm:t>
    </dgm:pt>
    <dgm:pt modelId="{2F06B37D-287A-4BBF-AECA-7670570E86A3}">
      <dgm:prSet phldrT="[Text]" phldr="0"/>
      <dgm:spPr/>
      <dgm:t>
        <a:bodyPr/>
        <a:lstStyle/>
        <a:p>
          <a:r>
            <a:rPr lang="en-US" dirty="0"/>
            <a:t>Can’t include dependents</a:t>
          </a:r>
        </a:p>
      </dgm:t>
    </dgm:pt>
    <dgm:pt modelId="{651A94D6-CC21-4613-BBC8-0FD5E407C7CA}" type="parTrans" cxnId="{A64C645C-DD2D-4090-BD8E-3D86FF4CE1AA}">
      <dgm:prSet/>
      <dgm:spPr/>
      <dgm:t>
        <a:bodyPr/>
        <a:lstStyle/>
        <a:p>
          <a:endParaRPr lang="en-US"/>
        </a:p>
      </dgm:t>
    </dgm:pt>
    <dgm:pt modelId="{987A433A-DD06-43A0-86CA-5B2F434310AB}" type="sibTrans" cxnId="{A64C645C-DD2D-4090-BD8E-3D86FF4CE1AA}">
      <dgm:prSet/>
      <dgm:spPr/>
      <dgm:t>
        <a:bodyPr/>
        <a:lstStyle/>
        <a:p>
          <a:endParaRPr lang="en-US"/>
        </a:p>
      </dgm:t>
    </dgm:pt>
    <dgm:pt modelId="{6FED5155-07EA-414F-935B-FB664D4C76F1}">
      <dgm:prSet phldrT="[Text]" phldr="0"/>
      <dgm:spPr/>
      <dgm:t>
        <a:bodyPr/>
        <a:lstStyle/>
        <a:p>
          <a:r>
            <a:rPr lang="en-US" dirty="0"/>
            <a:t>Mailed to service center (higher chance of rejection)</a:t>
          </a:r>
        </a:p>
      </dgm:t>
    </dgm:pt>
    <dgm:pt modelId="{34DC0806-1024-461E-BE55-4CF57EA777C0}" type="parTrans" cxnId="{EDD2B399-642D-480A-8947-6893E43599CF}">
      <dgm:prSet/>
      <dgm:spPr/>
      <dgm:t>
        <a:bodyPr/>
        <a:lstStyle/>
        <a:p>
          <a:endParaRPr lang="en-US"/>
        </a:p>
      </dgm:t>
    </dgm:pt>
    <dgm:pt modelId="{389D3579-F655-48F7-808C-F5DE2632B29E}" type="sibTrans" cxnId="{EDD2B399-642D-480A-8947-6893E43599CF}">
      <dgm:prSet/>
      <dgm:spPr/>
      <dgm:t>
        <a:bodyPr/>
        <a:lstStyle/>
        <a:p>
          <a:endParaRPr lang="en-US"/>
        </a:p>
      </dgm:t>
    </dgm:pt>
    <dgm:pt modelId="{9751E456-AB52-4BC9-838B-FC95E3463852}">
      <dgm:prSet phldrT="[Text]" phldr="0"/>
      <dgm:spPr/>
      <dgm:t>
        <a:bodyPr/>
        <a:lstStyle/>
        <a:p>
          <a:r>
            <a:rPr lang="en-US" dirty="0"/>
            <a:t>Can include dependents</a:t>
          </a:r>
        </a:p>
      </dgm:t>
    </dgm:pt>
    <dgm:pt modelId="{EDA31AE1-D93A-4FB4-8E8A-F07E732A96AC}" type="parTrans" cxnId="{824BE085-8A47-4CFB-AE0E-D90E1E3B0649}">
      <dgm:prSet/>
      <dgm:spPr/>
      <dgm:t>
        <a:bodyPr/>
        <a:lstStyle/>
        <a:p>
          <a:endParaRPr lang="en-US"/>
        </a:p>
      </dgm:t>
    </dgm:pt>
    <dgm:pt modelId="{4C5BB335-734E-4AD5-B567-68EB67B254E3}" type="sibTrans" cxnId="{824BE085-8A47-4CFB-AE0E-D90E1E3B0649}">
      <dgm:prSet/>
      <dgm:spPr/>
      <dgm:t>
        <a:bodyPr/>
        <a:lstStyle/>
        <a:p>
          <a:endParaRPr lang="en-US"/>
        </a:p>
      </dgm:t>
    </dgm:pt>
    <dgm:pt modelId="{41E9BEB6-08DA-47EB-89BB-01CF5F8645CF}" type="pres">
      <dgm:prSet presAssocID="{321FE0BB-1AA7-4817-A05A-B46F49BDF090}" presName="linearFlow" presStyleCnt="0">
        <dgm:presLayoutVars>
          <dgm:dir/>
          <dgm:animLvl val="lvl"/>
          <dgm:resizeHandles/>
        </dgm:presLayoutVars>
      </dgm:prSet>
      <dgm:spPr/>
    </dgm:pt>
    <dgm:pt modelId="{66348141-7506-4A91-A3CB-E825A5C40DD9}" type="pres">
      <dgm:prSet presAssocID="{388AADB8-9634-40C4-874F-B8D3B260B65B}" presName="compositeNode" presStyleCnt="0">
        <dgm:presLayoutVars>
          <dgm:bulletEnabled val="1"/>
        </dgm:presLayoutVars>
      </dgm:prSet>
      <dgm:spPr/>
    </dgm:pt>
    <dgm:pt modelId="{1433B52A-0BCB-419A-BEAE-7FD80A41F481}" type="pres">
      <dgm:prSet presAssocID="{388AADB8-9634-40C4-874F-B8D3B260B65B}" presName="image" presStyleLbl="fgImgPlac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Internet with solid fill"/>
        </a:ext>
      </dgm:extLst>
    </dgm:pt>
    <dgm:pt modelId="{D3168638-79EE-446E-A360-8F288DB74781}" type="pres">
      <dgm:prSet presAssocID="{388AADB8-9634-40C4-874F-B8D3B260B65B}" presName="childNode" presStyleLbl="node1" presStyleIdx="0" presStyleCnt="2">
        <dgm:presLayoutVars>
          <dgm:bulletEnabled val="1"/>
        </dgm:presLayoutVars>
      </dgm:prSet>
      <dgm:spPr/>
    </dgm:pt>
    <dgm:pt modelId="{471BCF3B-A521-46F1-B31B-105F462A2AA3}" type="pres">
      <dgm:prSet presAssocID="{388AADB8-9634-40C4-874F-B8D3B260B65B}" presName="parentNode" presStyleLbl="revTx" presStyleIdx="0" presStyleCnt="2">
        <dgm:presLayoutVars>
          <dgm:chMax val="0"/>
          <dgm:bulletEnabled val="1"/>
        </dgm:presLayoutVars>
      </dgm:prSet>
      <dgm:spPr/>
    </dgm:pt>
    <dgm:pt modelId="{F8D356D7-B4E7-4DD1-9FAE-37E4A0F74DBB}" type="pres">
      <dgm:prSet presAssocID="{EF466455-4945-416D-96B3-E80DEA336744}" presName="sibTrans" presStyleCnt="0"/>
      <dgm:spPr/>
    </dgm:pt>
    <dgm:pt modelId="{B3EDB845-F7C4-4BDB-9847-CC32853FB2EC}" type="pres">
      <dgm:prSet presAssocID="{A6D1B1E2-8380-4175-A3E4-1BD824661DEE}" presName="compositeNode" presStyleCnt="0">
        <dgm:presLayoutVars>
          <dgm:bulletEnabled val="1"/>
        </dgm:presLayoutVars>
      </dgm:prSet>
      <dgm:spPr/>
    </dgm:pt>
    <dgm:pt modelId="{9BF5B3B1-F7DA-40A0-A9A6-8BAF861C09FF}" type="pres">
      <dgm:prSet presAssocID="{A6D1B1E2-8380-4175-A3E4-1BD824661DEE}" presName="image" presStyleLbl="fgImgPlac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cument outline"/>
        </a:ext>
      </dgm:extLst>
    </dgm:pt>
    <dgm:pt modelId="{1DC7ED09-BF79-4DAA-8589-660E76DC330D}" type="pres">
      <dgm:prSet presAssocID="{A6D1B1E2-8380-4175-A3E4-1BD824661DEE}" presName="childNode" presStyleLbl="node1" presStyleIdx="1" presStyleCnt="2">
        <dgm:presLayoutVars>
          <dgm:bulletEnabled val="1"/>
        </dgm:presLayoutVars>
      </dgm:prSet>
      <dgm:spPr/>
    </dgm:pt>
    <dgm:pt modelId="{5D346E89-7B1A-4156-9678-8DA5984B57B9}" type="pres">
      <dgm:prSet presAssocID="{A6D1B1E2-8380-4175-A3E4-1BD824661DEE}" presName="parentNode" presStyleLbl="revTx" presStyleIdx="1" presStyleCnt="2">
        <dgm:presLayoutVars>
          <dgm:chMax val="0"/>
          <dgm:bulletEnabled val="1"/>
        </dgm:presLayoutVars>
      </dgm:prSet>
      <dgm:spPr/>
    </dgm:pt>
  </dgm:ptLst>
  <dgm:cxnLst>
    <dgm:cxn modelId="{1E5A8D1E-DE86-46B8-928A-46AD481DC87F}" type="presOf" srcId="{321FE0BB-1AA7-4817-A05A-B46F49BDF090}" destId="{41E9BEB6-08DA-47EB-89BB-01CF5F8645CF}" srcOrd="0" destOrd="0" presId="urn:microsoft.com/office/officeart/2005/8/layout/hList2"/>
    <dgm:cxn modelId="{7A585527-6A4A-45F5-B7C2-89BA116D0068}" type="presOf" srcId="{388AADB8-9634-40C4-874F-B8D3B260B65B}" destId="{471BCF3B-A521-46F1-B31B-105F462A2AA3}" srcOrd="0" destOrd="0" presId="urn:microsoft.com/office/officeart/2005/8/layout/hList2"/>
    <dgm:cxn modelId="{7AD1C032-E451-41B4-8487-52892CA10A05}" type="presOf" srcId="{C375A705-3034-486E-A1DE-C05CABFF3917}" destId="{D3168638-79EE-446E-A360-8F288DB74781}" srcOrd="0" destOrd="0" presId="urn:microsoft.com/office/officeart/2005/8/layout/hList2"/>
    <dgm:cxn modelId="{AA306A36-9E36-453E-8EB9-8CB675D7BF58}" type="presOf" srcId="{2F06B37D-287A-4BBF-AECA-7670570E86A3}" destId="{D3168638-79EE-446E-A360-8F288DB74781}" srcOrd="0" destOrd="2" presId="urn:microsoft.com/office/officeart/2005/8/layout/hList2"/>
    <dgm:cxn modelId="{7F17E537-0AFC-4E46-98BA-BB43431A4B32}" type="presOf" srcId="{F83B8710-F2C6-4F21-875B-54D38FCA74FE}" destId="{1DC7ED09-BF79-4DAA-8589-660E76DC330D}" srcOrd="0" destOrd="0" presId="urn:microsoft.com/office/officeart/2005/8/layout/hList2"/>
    <dgm:cxn modelId="{A64C645C-DD2D-4090-BD8E-3D86FF4CE1AA}" srcId="{388AADB8-9634-40C4-874F-B8D3B260B65B}" destId="{2F06B37D-287A-4BBF-AECA-7670570E86A3}" srcOrd="2" destOrd="0" parTransId="{651A94D6-CC21-4613-BBC8-0FD5E407C7CA}" sibTransId="{987A433A-DD06-43A0-86CA-5B2F434310AB}"/>
    <dgm:cxn modelId="{3D648C73-78A7-42E1-A453-98C8F11AA764}" srcId="{321FE0BB-1AA7-4817-A05A-B46F49BDF090}" destId="{388AADB8-9634-40C4-874F-B8D3B260B65B}" srcOrd="0" destOrd="0" parTransId="{2137A118-B7F8-45AA-BF63-635D97C812C6}" sibTransId="{EF466455-4945-416D-96B3-E80DEA336744}"/>
    <dgm:cxn modelId="{824BE085-8A47-4CFB-AE0E-D90E1E3B0649}" srcId="{A6D1B1E2-8380-4175-A3E4-1BD824661DEE}" destId="{9751E456-AB52-4BC9-838B-FC95E3463852}" srcOrd="2" destOrd="0" parTransId="{EDA31AE1-D93A-4FB4-8E8A-F07E732A96AC}" sibTransId="{4C5BB335-734E-4AD5-B567-68EB67B254E3}"/>
    <dgm:cxn modelId="{A93BEC89-B41D-4223-B2E9-FCA5A550FA12}" type="presOf" srcId="{E81615FB-E2CD-4FD8-B96D-DE1F4C937CD3}" destId="{1DC7ED09-BF79-4DAA-8589-660E76DC330D}" srcOrd="0" destOrd="3" presId="urn:microsoft.com/office/officeart/2005/8/layout/hList2"/>
    <dgm:cxn modelId="{EDD2B399-642D-480A-8947-6893E43599CF}" srcId="{A6D1B1E2-8380-4175-A3E4-1BD824661DEE}" destId="{6FED5155-07EA-414F-935B-FB664D4C76F1}" srcOrd="1" destOrd="0" parTransId="{34DC0806-1024-461E-BE55-4CF57EA777C0}" sibTransId="{389D3579-F655-48F7-808C-F5DE2632B29E}"/>
    <dgm:cxn modelId="{815608A9-8D26-45E8-B1B6-A1D04AD0B15D}" srcId="{388AADB8-9634-40C4-874F-B8D3B260B65B}" destId="{7F6AB1C5-9C34-442D-B3AC-5C7854F05F5A}" srcOrd="1" destOrd="0" parTransId="{E572A4A2-98DF-40F0-93BB-DD4E7CF568A6}" sibTransId="{97159828-BEB3-4E61-8DE3-A07F7B765767}"/>
    <dgm:cxn modelId="{A417B3B3-12A6-4E5C-96E2-7A3F5DF75371}" srcId="{321FE0BB-1AA7-4817-A05A-B46F49BDF090}" destId="{A6D1B1E2-8380-4175-A3E4-1BD824661DEE}" srcOrd="1" destOrd="0" parTransId="{B742DE50-6D46-40CF-B0D5-3D41076CC6FF}" sibTransId="{0B0B2DDC-2B6F-4795-8112-617B00E7D85E}"/>
    <dgm:cxn modelId="{47C051C5-6DDC-4960-A26B-08915D76638E}" type="presOf" srcId="{A6D1B1E2-8380-4175-A3E4-1BD824661DEE}" destId="{5D346E89-7B1A-4156-9678-8DA5984B57B9}" srcOrd="0" destOrd="0" presId="urn:microsoft.com/office/officeart/2005/8/layout/hList2"/>
    <dgm:cxn modelId="{D2440FC7-F6BE-47CB-B42F-7A00EA4ABA04}" type="presOf" srcId="{9751E456-AB52-4BC9-838B-FC95E3463852}" destId="{1DC7ED09-BF79-4DAA-8589-660E76DC330D}" srcOrd="0" destOrd="2" presId="urn:microsoft.com/office/officeart/2005/8/layout/hList2"/>
    <dgm:cxn modelId="{D7CC4CCE-0A46-4D10-A5FC-06E137EBB3E5}" srcId="{A6D1B1E2-8380-4175-A3E4-1BD824661DEE}" destId="{F83B8710-F2C6-4F21-875B-54D38FCA74FE}" srcOrd="0" destOrd="0" parTransId="{D668BAF0-3248-4896-AAF4-6B3803F462FD}" sibTransId="{DF7CAE8A-89D5-46B9-BFEE-4A58C05021E7}"/>
    <dgm:cxn modelId="{24E544D0-AB0D-4E81-86A9-4A3B136F9AEF}" type="presOf" srcId="{7F6AB1C5-9C34-442D-B3AC-5C7854F05F5A}" destId="{D3168638-79EE-446E-A360-8F288DB74781}" srcOrd="0" destOrd="1" presId="urn:microsoft.com/office/officeart/2005/8/layout/hList2"/>
    <dgm:cxn modelId="{4313EADE-2AEF-448C-BBC9-65F6FC2085AE}" type="presOf" srcId="{6FED5155-07EA-414F-935B-FB664D4C76F1}" destId="{1DC7ED09-BF79-4DAA-8589-660E76DC330D}" srcOrd="0" destOrd="1" presId="urn:microsoft.com/office/officeart/2005/8/layout/hList2"/>
    <dgm:cxn modelId="{C0FE97E7-2258-4099-BBF0-924F613CC58D}" srcId="{388AADB8-9634-40C4-874F-B8D3B260B65B}" destId="{C375A705-3034-486E-A1DE-C05CABFF3917}" srcOrd="0" destOrd="0" parTransId="{62ABCA9E-4749-4296-931C-46E3C979F0E3}" sibTransId="{3E7162C6-FFBF-4D85-B9B5-2F97DA30C3B6}"/>
    <dgm:cxn modelId="{44AEBFEC-FEC4-4AA2-9204-A3E31F4021C7}" srcId="{A6D1B1E2-8380-4175-A3E4-1BD824661DEE}" destId="{E81615FB-E2CD-4FD8-B96D-DE1F4C937CD3}" srcOrd="3" destOrd="0" parTransId="{B82D9C4F-CC76-4F34-9205-B88773A5C47A}" sibTransId="{0514B33A-989C-4EA4-8596-6788DAC96998}"/>
    <dgm:cxn modelId="{2FDE8167-7ED0-46A3-AAE4-C29235E60A42}" type="presParOf" srcId="{41E9BEB6-08DA-47EB-89BB-01CF5F8645CF}" destId="{66348141-7506-4A91-A3CB-E825A5C40DD9}" srcOrd="0" destOrd="0" presId="urn:microsoft.com/office/officeart/2005/8/layout/hList2"/>
    <dgm:cxn modelId="{DABF9BD4-FD7E-4E2A-B806-3F4F68F7D474}" type="presParOf" srcId="{66348141-7506-4A91-A3CB-E825A5C40DD9}" destId="{1433B52A-0BCB-419A-BEAE-7FD80A41F481}" srcOrd="0" destOrd="0" presId="urn:microsoft.com/office/officeart/2005/8/layout/hList2"/>
    <dgm:cxn modelId="{5A750681-58C8-40D7-ADFA-39146E98184A}" type="presParOf" srcId="{66348141-7506-4A91-A3CB-E825A5C40DD9}" destId="{D3168638-79EE-446E-A360-8F288DB74781}" srcOrd="1" destOrd="0" presId="urn:microsoft.com/office/officeart/2005/8/layout/hList2"/>
    <dgm:cxn modelId="{8377DAB0-50FD-4FD0-814E-B8EF5EEBD0C1}" type="presParOf" srcId="{66348141-7506-4A91-A3CB-E825A5C40DD9}" destId="{471BCF3B-A521-46F1-B31B-105F462A2AA3}" srcOrd="2" destOrd="0" presId="urn:microsoft.com/office/officeart/2005/8/layout/hList2"/>
    <dgm:cxn modelId="{B6FC3E48-1C37-4675-8295-48818985B614}" type="presParOf" srcId="{41E9BEB6-08DA-47EB-89BB-01CF5F8645CF}" destId="{F8D356D7-B4E7-4DD1-9FAE-37E4A0F74DBB}" srcOrd="1" destOrd="0" presId="urn:microsoft.com/office/officeart/2005/8/layout/hList2"/>
    <dgm:cxn modelId="{EAFC417F-4A4A-46AF-B76E-0D9E902D44F7}" type="presParOf" srcId="{41E9BEB6-08DA-47EB-89BB-01CF5F8645CF}" destId="{B3EDB845-F7C4-4BDB-9847-CC32853FB2EC}" srcOrd="2" destOrd="0" presId="urn:microsoft.com/office/officeart/2005/8/layout/hList2"/>
    <dgm:cxn modelId="{5E8FAFDE-BB9F-4DA7-8A2E-2BECBF17ECF4}" type="presParOf" srcId="{B3EDB845-F7C4-4BDB-9847-CC32853FB2EC}" destId="{9BF5B3B1-F7DA-40A0-A9A6-8BAF861C09FF}" srcOrd="0" destOrd="0" presId="urn:microsoft.com/office/officeart/2005/8/layout/hList2"/>
    <dgm:cxn modelId="{D4E471A3-D131-45B7-9A95-4F616B843D74}" type="presParOf" srcId="{B3EDB845-F7C4-4BDB-9847-CC32853FB2EC}" destId="{1DC7ED09-BF79-4DAA-8589-660E76DC330D}" srcOrd="1" destOrd="0" presId="urn:microsoft.com/office/officeart/2005/8/layout/hList2"/>
    <dgm:cxn modelId="{A69EE6B0-1570-437A-B767-4D93E3F708A7}" type="presParOf" srcId="{B3EDB845-F7C4-4BDB-9847-CC32853FB2EC}" destId="{5D346E89-7B1A-4156-9678-8DA5984B57B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3C79DF-85AE-4D9D-8E41-DC7DAC65B910}" type="doc">
      <dgm:prSet loTypeId="urn:microsoft.com/office/officeart/2026/layout/SmallDotsVertical#1" loCatId="timeline" qsTypeId="urn:microsoft.com/office/officeart/2005/8/quickstyle/simple1#2" qsCatId="simple" csTypeId="urn:microsoft.com/office/officeart/2005/8/colors/accent1_2#2" csCatId="accent1" phldr="1"/>
      <dgm:spPr/>
      <dgm:t>
        <a:bodyPr/>
        <a:lstStyle/>
        <a:p>
          <a:endParaRPr lang="en-US"/>
        </a:p>
      </dgm:t>
    </dgm:pt>
    <dgm:pt modelId="{8CBB531F-23B0-484A-850D-8B66BA57D3F4}">
      <dgm:prSet phldrT="Title" phldr="0"/>
      <dgm:spPr/>
      <dgm:t>
        <a:bodyPr/>
        <a:lstStyle/>
        <a:p>
          <a:pPr>
            <a:defRPr b="1">
              <a:solidFill>
                <a:schemeClr val="accent1"/>
              </a:solidFill>
            </a:defRPr>
          </a:pPr>
          <a:r>
            <a:rPr lang="en-US" dirty="0"/>
            <a:t>NOW </a:t>
          </a:r>
          <a:br>
            <a:rPr lang="en-US" dirty="0"/>
          </a:br>
          <a:r>
            <a:rPr lang="en-US" dirty="0"/>
            <a:t>(UNTIL RULE GOES INTO EFFECT)</a:t>
          </a:r>
        </a:p>
      </dgm:t>
    </dgm:pt>
    <dgm:pt modelId="{CBC536C4-9248-46FD-9C59-19E2DDA057B9}" type="parTrans" cxnId="{53A41457-FB2F-4AA2-84BF-2F11351562B1}">
      <dgm:prSet/>
      <dgm:spPr/>
      <dgm:t>
        <a:bodyPr/>
        <a:lstStyle/>
        <a:p>
          <a:endParaRPr lang="en-US"/>
        </a:p>
      </dgm:t>
    </dgm:pt>
    <dgm:pt modelId="{DB8C6905-E16D-4F78-A2C9-9EE808AF61AA}" type="sibTrans" cxnId="{53A41457-FB2F-4AA2-84BF-2F11351562B1}">
      <dgm:prSet/>
      <dgm:spPr/>
      <dgm:t>
        <a:bodyPr/>
        <a:lstStyle/>
        <a:p>
          <a:endParaRPr lang="en-US"/>
        </a:p>
      </dgm:t>
    </dgm:pt>
    <dgm:pt modelId="{3D1799E6-EAC6-4F8E-8C00-B806C3B073CA}">
      <dgm:prSet phldrT="Description" phldr="0"/>
      <dgm:spPr>
        <a:solidFill>
          <a:schemeClr val="tx1">
            <a:lumMod val="20000"/>
            <a:lumOff val="80000"/>
          </a:schemeClr>
        </a:solidFill>
      </dgm:spPr>
      <dgm:t>
        <a:bodyPr/>
        <a:lstStyle/>
        <a:p>
          <a:r>
            <a:rPr lang="en-US" dirty="0"/>
            <a:t>Completed J-1 extensions don’t require any additional action by J-1 exchange visitor</a:t>
          </a:r>
        </a:p>
        <a:p>
          <a:r>
            <a:rPr lang="en-US" dirty="0"/>
            <a:t>No I-539 or exit/reentry required </a:t>
          </a:r>
        </a:p>
      </dgm:t>
    </dgm:pt>
    <dgm:pt modelId="{E52A953B-297D-4401-A446-5C32430748B4}" type="parTrans" cxnId="{B61BD22A-ED04-4039-BBF0-3058796C9BDB}">
      <dgm:prSet/>
      <dgm:spPr/>
      <dgm:t>
        <a:bodyPr/>
        <a:lstStyle/>
        <a:p>
          <a:endParaRPr lang="en-US"/>
        </a:p>
      </dgm:t>
    </dgm:pt>
    <dgm:pt modelId="{F7ECD200-EBE6-428F-9EBC-725AFFE2BD11}" type="sibTrans" cxnId="{B61BD22A-ED04-4039-BBF0-3058796C9BDB}">
      <dgm:prSet/>
      <dgm:spPr/>
      <dgm:t>
        <a:bodyPr/>
        <a:lstStyle/>
        <a:p>
          <a:endParaRPr lang="en-US"/>
        </a:p>
      </dgm:t>
    </dgm:pt>
    <dgm:pt modelId="{A9D636E9-2D69-4D9D-91C7-B423FD1A48DB}">
      <dgm:prSet phldrT="Title" phldr="0"/>
      <dgm:spPr/>
      <dgm:t>
        <a:bodyPr/>
        <a:lstStyle/>
        <a:p>
          <a:pPr>
            <a:defRPr b="1">
              <a:solidFill>
                <a:schemeClr val="accent1"/>
              </a:solidFill>
            </a:defRPr>
          </a:pPr>
          <a:r>
            <a:rPr lang="en-US" dirty="0"/>
            <a:t>TRANSITION PERIOD (DATE RULE GOES INT0 EFFECT - 03/18/2027)</a:t>
          </a:r>
        </a:p>
      </dgm:t>
    </dgm:pt>
    <dgm:pt modelId="{3014C571-AECB-4B86-A5C5-0C13F49C4B14}" type="parTrans" cxnId="{625CF8A5-0D0E-4451-B75A-F18C793A5B48}">
      <dgm:prSet/>
      <dgm:spPr/>
      <dgm:t>
        <a:bodyPr/>
        <a:lstStyle/>
        <a:p>
          <a:endParaRPr lang="en-US"/>
        </a:p>
      </dgm:t>
    </dgm:pt>
    <dgm:pt modelId="{90BB503D-96A6-490B-8B2F-C3435736D717}" type="sibTrans" cxnId="{625CF8A5-0D0E-4451-B75A-F18C793A5B48}">
      <dgm:prSet/>
      <dgm:spPr/>
      <dgm:t>
        <a:bodyPr/>
        <a:lstStyle/>
        <a:p>
          <a:endParaRPr lang="en-US"/>
        </a:p>
      </dgm:t>
    </dgm:pt>
    <dgm:pt modelId="{1897D47A-73AB-4BAA-BB25-C1F5481C1DC8}">
      <dgm:prSet phldrT="Description" phldr="0" custT="1"/>
      <dgm:spPr/>
      <dgm:t>
        <a:bodyPr/>
        <a:lstStyle/>
        <a:p>
          <a:r>
            <a:rPr lang="en-US" sz="1800" dirty="0"/>
            <a:t>Completed J-1 extensions require additional action</a:t>
          </a:r>
        </a:p>
        <a:p>
          <a:r>
            <a:rPr lang="en-US" sz="1800" dirty="0"/>
            <a:t>J-1 exchange visitors with timely filed I-539 can continue exchange activity through end date on new DS-2019</a:t>
          </a:r>
        </a:p>
      </dgm:t>
    </dgm:pt>
    <dgm:pt modelId="{77BC7AFF-BD88-41C9-B047-9AF2ECAE57C7}" type="parTrans" cxnId="{14306CD4-C4B5-475F-80C7-E58C22084C80}">
      <dgm:prSet/>
      <dgm:spPr/>
      <dgm:t>
        <a:bodyPr/>
        <a:lstStyle/>
        <a:p>
          <a:endParaRPr lang="en-US"/>
        </a:p>
      </dgm:t>
    </dgm:pt>
    <dgm:pt modelId="{05B32B92-7BB2-4CDB-9186-23D838285FC7}" type="sibTrans" cxnId="{14306CD4-C4B5-475F-80C7-E58C22084C80}">
      <dgm:prSet/>
      <dgm:spPr/>
      <dgm:t>
        <a:bodyPr/>
        <a:lstStyle/>
        <a:p>
          <a:endParaRPr lang="en-US"/>
        </a:p>
      </dgm:t>
    </dgm:pt>
    <dgm:pt modelId="{47E8422D-C99B-4ABC-8C7B-419187AFC57C}">
      <dgm:prSet phldrT="Title" phldr="0"/>
      <dgm:spPr/>
      <dgm:t>
        <a:bodyPr/>
        <a:lstStyle/>
        <a:p>
          <a:pPr>
            <a:defRPr b="1">
              <a:solidFill>
                <a:schemeClr val="accent1"/>
              </a:solidFill>
            </a:defRPr>
          </a:pPr>
          <a:r>
            <a:rPr lang="en-US" dirty="0"/>
            <a:t>RULE IN FULL EFFECT (AFTER 03/18/2027)</a:t>
          </a:r>
        </a:p>
      </dgm:t>
    </dgm:pt>
    <dgm:pt modelId="{D97E4EDC-3213-440B-9C0F-D7DDCF39D939}" type="parTrans" cxnId="{A1D858C0-9A96-41BB-9E7E-866BFF5148E1}">
      <dgm:prSet/>
      <dgm:spPr/>
      <dgm:t>
        <a:bodyPr/>
        <a:lstStyle/>
        <a:p>
          <a:endParaRPr lang="en-US"/>
        </a:p>
      </dgm:t>
    </dgm:pt>
    <dgm:pt modelId="{1E4156AD-89A7-4123-8C12-74F102170D71}" type="sibTrans" cxnId="{A1D858C0-9A96-41BB-9E7E-866BFF5148E1}">
      <dgm:prSet/>
      <dgm:spPr/>
      <dgm:t>
        <a:bodyPr/>
        <a:lstStyle/>
        <a:p>
          <a:endParaRPr lang="en-US"/>
        </a:p>
      </dgm:t>
    </dgm:pt>
    <dgm:pt modelId="{463AE862-4801-4CFF-BED7-1E2D262FE422}">
      <dgm:prSet phldrT="Description" phldr="0" custT="1"/>
      <dgm:spPr/>
      <dgm:t>
        <a:bodyPr/>
        <a:lstStyle/>
        <a:p>
          <a:r>
            <a:rPr lang="en-US" sz="1800" dirty="0"/>
            <a:t>Completed J-1 extensions require additional action</a:t>
          </a:r>
        </a:p>
        <a:p>
          <a:r>
            <a:rPr lang="en-US" sz="1800" dirty="0"/>
            <a:t>J-1 exchange visitors with timely filed </a:t>
          </a:r>
          <a:br>
            <a:rPr lang="en-US" sz="1800" dirty="0"/>
          </a:br>
          <a:r>
            <a:rPr lang="en-US" sz="1800" dirty="0"/>
            <a:t>I-539 can continue exchange activity </a:t>
          </a:r>
          <a:br>
            <a:rPr lang="en-US" sz="1800" dirty="0"/>
          </a:br>
          <a:r>
            <a:rPr lang="en-US" sz="1800" dirty="0"/>
            <a:t>for 240 days</a:t>
          </a:r>
        </a:p>
      </dgm:t>
    </dgm:pt>
    <dgm:pt modelId="{4D373A72-99CE-4DBD-B415-54A03C994D06}" type="parTrans" cxnId="{36C78DD6-22D8-43C2-A35B-943192E7CF89}">
      <dgm:prSet/>
      <dgm:spPr/>
      <dgm:t>
        <a:bodyPr/>
        <a:lstStyle/>
        <a:p>
          <a:endParaRPr lang="en-US"/>
        </a:p>
      </dgm:t>
    </dgm:pt>
    <dgm:pt modelId="{38FA544C-A874-4F89-A9AE-969CD879D7A1}" type="sibTrans" cxnId="{36C78DD6-22D8-43C2-A35B-943192E7CF89}">
      <dgm:prSet/>
      <dgm:spPr/>
      <dgm:t>
        <a:bodyPr/>
        <a:lstStyle/>
        <a:p>
          <a:endParaRPr lang="en-US"/>
        </a:p>
      </dgm:t>
    </dgm:pt>
    <dgm:pt modelId="{F9E1A502-A25B-4D1E-87EF-DEF6AC15A03C}" type="pres">
      <dgm:prSet presAssocID="{D23C79DF-85AE-4D9D-8E41-DC7DAC65B910}" presName="root" presStyleCnt="0">
        <dgm:presLayoutVars>
          <dgm:dir/>
          <dgm:resizeHandles val="exact"/>
        </dgm:presLayoutVars>
      </dgm:prSet>
      <dgm:spPr/>
    </dgm:pt>
    <dgm:pt modelId="{4488A456-36C1-494A-964C-C027419CC083}" type="pres">
      <dgm:prSet presAssocID="{D23C79DF-85AE-4D9D-8E41-DC7DAC65B910}" presName="connLine" presStyleLbl="dkBgShp" presStyleIdx="0" presStyleCnt="1"/>
      <dgm:spPr>
        <a:gradFill rotWithShape="0">
          <a:gsLst>
            <a:gs pos="0">
              <a:schemeClr val="accent1">
                <a:tint val="76000"/>
              </a:schemeClr>
            </a:gs>
            <a:gs pos="100000">
              <a:schemeClr val="accent1">
                <a:tint val="76000"/>
              </a:schemeClr>
            </a:gs>
          </a:gsLst>
          <a:lin ang="0" scaled="0"/>
        </a:gradFill>
        <a:ln>
          <a:noFill/>
        </a:ln>
        <a:effectLst/>
      </dgm:spPr>
    </dgm:pt>
    <dgm:pt modelId="{248D3908-6C35-4282-976A-F0C00752919E}" type="pres">
      <dgm:prSet presAssocID="{D23C79DF-85AE-4D9D-8E41-DC7DAC65B910}" presName="itemsFlow" presStyleCnt="0"/>
      <dgm:spPr/>
    </dgm:pt>
    <dgm:pt modelId="{A5E6A294-7E6B-4678-8319-AC7DCD022352}" type="pres">
      <dgm:prSet presAssocID="{8CBB531F-23B0-484A-850D-8B66BA57D3F4}" presName="item" presStyleCnt="0"/>
      <dgm:spPr/>
    </dgm:pt>
    <dgm:pt modelId="{641C106B-2941-46C7-BDC0-94CBB821C133}" type="pres">
      <dgm:prSet presAssocID="{8CBB531F-23B0-484A-850D-8B66BA57D3F4}" presName="anchor" presStyleCnt="0"/>
      <dgm:spPr/>
    </dgm:pt>
    <dgm:pt modelId="{83224E9F-D6B5-46C9-A653-A2B5161A5137}" type="pres">
      <dgm:prSet presAssocID="{8CBB531F-23B0-484A-850D-8B66BA57D3F4}" presName="titleText" presStyleLbl="revTx" presStyleIdx="0" presStyleCnt="0">
        <dgm:presLayoutVars>
          <dgm:chMax val="0"/>
          <dgm:chPref val="0"/>
        </dgm:presLayoutVars>
      </dgm:prSet>
      <dgm:spPr/>
    </dgm:pt>
    <dgm:pt modelId="{177E76AF-8AA4-403E-B2BC-FE889C73A3C1}" type="pres">
      <dgm:prSet presAssocID="{8CBB531F-23B0-484A-850D-8B66BA57D3F4}" presName="dot" presStyleLbl="node1" presStyleIdx="0" presStyleCnt="3"/>
      <dgm:spPr/>
    </dgm:pt>
    <dgm:pt modelId="{418D6ADB-B5B3-461B-A73C-581AE91C0D13}" type="pres">
      <dgm:prSet presAssocID="{8CBB531F-23B0-484A-850D-8B66BA57D3F4}" presName="descText" presStyleLbl="revTx" presStyleIdx="0" presStyleCnt="0">
        <dgm:presLayoutVars>
          <dgm:chMax val="0"/>
          <dgm:chPref val="0"/>
        </dgm:presLayoutVars>
      </dgm:prSet>
      <dgm:spPr/>
    </dgm:pt>
    <dgm:pt modelId="{336B11AD-AFEA-4E20-BF95-595DDC363C75}" type="pres">
      <dgm:prSet presAssocID="{DB8C6905-E16D-4F78-A2C9-9EE808AF61AA}" presName="spacer" presStyleCnt="0"/>
      <dgm:spPr/>
    </dgm:pt>
    <dgm:pt modelId="{37628AFD-E9FF-4A45-8786-ACA23E2D8A63}" type="pres">
      <dgm:prSet presAssocID="{A9D636E9-2D69-4D9D-91C7-B423FD1A48DB}" presName="item" presStyleCnt="0"/>
      <dgm:spPr/>
    </dgm:pt>
    <dgm:pt modelId="{9DD03D53-92C0-4CA8-9858-F57E942509B3}" type="pres">
      <dgm:prSet presAssocID="{A9D636E9-2D69-4D9D-91C7-B423FD1A48DB}" presName="anchor" presStyleCnt="0"/>
      <dgm:spPr/>
    </dgm:pt>
    <dgm:pt modelId="{78087CE7-7510-4ED4-B46D-998F4541298D}" type="pres">
      <dgm:prSet presAssocID="{A9D636E9-2D69-4D9D-91C7-B423FD1A48DB}" presName="titleText" presStyleLbl="revTx" presStyleIdx="0" presStyleCnt="0">
        <dgm:presLayoutVars>
          <dgm:chMax val="0"/>
          <dgm:chPref val="0"/>
        </dgm:presLayoutVars>
      </dgm:prSet>
      <dgm:spPr/>
    </dgm:pt>
    <dgm:pt modelId="{31625A4F-1B5E-4DAB-9521-5ECCDB8CF877}" type="pres">
      <dgm:prSet presAssocID="{A9D636E9-2D69-4D9D-91C7-B423FD1A48DB}" presName="dot" presStyleLbl="node1" presStyleIdx="1" presStyleCnt="3"/>
      <dgm:spPr/>
    </dgm:pt>
    <dgm:pt modelId="{6795ADD4-99E8-4560-982C-3D4CF454CE32}" type="pres">
      <dgm:prSet presAssocID="{A9D636E9-2D69-4D9D-91C7-B423FD1A48DB}" presName="descText" presStyleLbl="revTx" presStyleIdx="0" presStyleCnt="0">
        <dgm:presLayoutVars>
          <dgm:chMax val="0"/>
          <dgm:chPref val="0"/>
        </dgm:presLayoutVars>
      </dgm:prSet>
      <dgm:spPr/>
    </dgm:pt>
    <dgm:pt modelId="{A38179FF-D751-4F3D-8BA1-842940BD9D2C}" type="pres">
      <dgm:prSet presAssocID="{90BB503D-96A6-490B-8B2F-C3435736D717}" presName="spacer" presStyleCnt="0"/>
      <dgm:spPr/>
    </dgm:pt>
    <dgm:pt modelId="{CF9C846C-FF2F-4CE4-B871-0B80DFC02BE3}" type="pres">
      <dgm:prSet presAssocID="{47E8422D-C99B-4ABC-8C7B-419187AFC57C}" presName="item" presStyleCnt="0"/>
      <dgm:spPr/>
    </dgm:pt>
    <dgm:pt modelId="{BDA843A9-AA9A-41AC-8C0C-DA48F9949538}" type="pres">
      <dgm:prSet presAssocID="{47E8422D-C99B-4ABC-8C7B-419187AFC57C}" presName="anchor" presStyleCnt="0"/>
      <dgm:spPr/>
    </dgm:pt>
    <dgm:pt modelId="{25B5A674-B13F-4860-976B-396F2FC84977}" type="pres">
      <dgm:prSet presAssocID="{47E8422D-C99B-4ABC-8C7B-419187AFC57C}" presName="titleText" presStyleLbl="revTx" presStyleIdx="0" presStyleCnt="0">
        <dgm:presLayoutVars>
          <dgm:chMax val="0"/>
          <dgm:chPref val="0"/>
        </dgm:presLayoutVars>
      </dgm:prSet>
      <dgm:spPr/>
    </dgm:pt>
    <dgm:pt modelId="{5B57C772-9BB4-4E8F-AA6E-7E63639D9857}" type="pres">
      <dgm:prSet presAssocID="{47E8422D-C99B-4ABC-8C7B-419187AFC57C}" presName="dot" presStyleLbl="node1" presStyleIdx="2" presStyleCnt="3"/>
      <dgm:spPr/>
    </dgm:pt>
    <dgm:pt modelId="{C3F2000B-1E88-4FD4-8307-C4BFF3A6CA89}" type="pres">
      <dgm:prSet presAssocID="{47E8422D-C99B-4ABC-8C7B-419187AFC57C}" presName="descText" presStyleLbl="revTx" presStyleIdx="0" presStyleCnt="0">
        <dgm:presLayoutVars>
          <dgm:chMax val="0"/>
          <dgm:chPref val="0"/>
        </dgm:presLayoutVars>
      </dgm:prSet>
      <dgm:spPr/>
    </dgm:pt>
  </dgm:ptLst>
  <dgm:cxnLst>
    <dgm:cxn modelId="{D92B0A1F-62D3-4C7B-ACDC-CE8E93793324}" type="presOf" srcId="{8CBB531F-23B0-484A-850D-8B66BA57D3F4}" destId="{83224E9F-D6B5-46C9-A653-A2B5161A5137}" srcOrd="0" destOrd="0" presId="urn:microsoft.com/office/officeart/2026/layout/SmallDotsVertical#1"/>
    <dgm:cxn modelId="{B61BD22A-ED04-4039-BBF0-3058796C9BDB}" srcId="{8CBB531F-23B0-484A-850D-8B66BA57D3F4}" destId="{3D1799E6-EAC6-4F8E-8C00-B806C3B073CA}" srcOrd="0" destOrd="0" parTransId="{E52A953B-297D-4401-A446-5C32430748B4}" sibTransId="{F7ECD200-EBE6-428F-9EBC-725AFFE2BD11}"/>
    <dgm:cxn modelId="{8BB6365B-771A-453C-964D-BD0558464EAA}" type="presOf" srcId="{3D1799E6-EAC6-4F8E-8C00-B806C3B073CA}" destId="{418D6ADB-B5B3-461B-A73C-581AE91C0D13}" srcOrd="0" destOrd="0" presId="urn:microsoft.com/office/officeart/2026/layout/SmallDotsVertical#1"/>
    <dgm:cxn modelId="{4E4A1F70-FD37-4875-AE16-3BD10C683D9C}" type="presOf" srcId="{1897D47A-73AB-4BAA-BB25-C1F5481C1DC8}" destId="{6795ADD4-99E8-4560-982C-3D4CF454CE32}" srcOrd="0" destOrd="0" presId="urn:microsoft.com/office/officeart/2026/layout/SmallDotsVertical#1"/>
    <dgm:cxn modelId="{53A41457-FB2F-4AA2-84BF-2F11351562B1}" srcId="{D23C79DF-85AE-4D9D-8E41-DC7DAC65B910}" destId="{8CBB531F-23B0-484A-850D-8B66BA57D3F4}" srcOrd="0" destOrd="0" parTransId="{CBC536C4-9248-46FD-9C59-19E2DDA057B9}" sibTransId="{DB8C6905-E16D-4F78-A2C9-9EE808AF61AA}"/>
    <dgm:cxn modelId="{625CF8A5-0D0E-4451-B75A-F18C793A5B48}" srcId="{D23C79DF-85AE-4D9D-8E41-DC7DAC65B910}" destId="{A9D636E9-2D69-4D9D-91C7-B423FD1A48DB}" srcOrd="1" destOrd="0" parTransId="{3014C571-AECB-4B86-A5C5-0C13F49C4B14}" sibTransId="{90BB503D-96A6-490B-8B2F-C3435736D717}"/>
    <dgm:cxn modelId="{389143AB-282F-4889-AC77-997CC14C07C5}" type="presOf" srcId="{47E8422D-C99B-4ABC-8C7B-419187AFC57C}" destId="{25B5A674-B13F-4860-976B-396F2FC84977}" srcOrd="0" destOrd="0" presId="urn:microsoft.com/office/officeart/2026/layout/SmallDotsVertical#1"/>
    <dgm:cxn modelId="{A1D858C0-9A96-41BB-9E7E-866BFF5148E1}" srcId="{D23C79DF-85AE-4D9D-8E41-DC7DAC65B910}" destId="{47E8422D-C99B-4ABC-8C7B-419187AFC57C}" srcOrd="2" destOrd="0" parTransId="{D97E4EDC-3213-440B-9C0F-D7DDCF39D939}" sibTransId="{1E4156AD-89A7-4123-8C12-74F102170D71}"/>
    <dgm:cxn modelId="{0E8BBED2-E395-40BC-BD5A-2F881D7EAF9B}" type="presOf" srcId="{463AE862-4801-4CFF-BED7-1E2D262FE422}" destId="{C3F2000B-1E88-4FD4-8307-C4BFF3A6CA89}" srcOrd="0" destOrd="0" presId="urn:microsoft.com/office/officeart/2026/layout/SmallDotsVertical#1"/>
    <dgm:cxn modelId="{14306CD4-C4B5-475F-80C7-E58C22084C80}" srcId="{A9D636E9-2D69-4D9D-91C7-B423FD1A48DB}" destId="{1897D47A-73AB-4BAA-BB25-C1F5481C1DC8}" srcOrd="0" destOrd="0" parTransId="{77BC7AFF-BD88-41C9-B047-9AF2ECAE57C7}" sibTransId="{05B32B92-7BB2-4CDB-9186-23D838285FC7}"/>
    <dgm:cxn modelId="{36C78DD6-22D8-43C2-A35B-943192E7CF89}" srcId="{47E8422D-C99B-4ABC-8C7B-419187AFC57C}" destId="{463AE862-4801-4CFF-BED7-1E2D262FE422}" srcOrd="0" destOrd="0" parTransId="{4D373A72-99CE-4DBD-B415-54A03C994D06}" sibTransId="{38FA544C-A874-4F89-A9AE-969CD879D7A1}"/>
    <dgm:cxn modelId="{869927DD-CDF9-4370-A692-2F9AEFE8CE12}" type="presOf" srcId="{D23C79DF-85AE-4D9D-8E41-DC7DAC65B910}" destId="{F9E1A502-A25B-4D1E-87EF-DEF6AC15A03C}" srcOrd="0" destOrd="0" presId="urn:microsoft.com/office/officeart/2026/layout/SmallDotsVertical#1"/>
    <dgm:cxn modelId="{A464EBE5-4EEC-45B1-AE5C-D3ECC4AB4DA0}" type="presOf" srcId="{A9D636E9-2D69-4D9D-91C7-B423FD1A48DB}" destId="{78087CE7-7510-4ED4-B46D-998F4541298D}" srcOrd="0" destOrd="0" presId="urn:microsoft.com/office/officeart/2026/layout/SmallDotsVertical#1"/>
    <dgm:cxn modelId="{BAC5783B-4E3C-43CB-850B-4BF39E1FB098}" type="presParOf" srcId="{F9E1A502-A25B-4D1E-87EF-DEF6AC15A03C}" destId="{4488A456-36C1-494A-964C-C027419CC083}" srcOrd="0" destOrd="0" presId="urn:microsoft.com/office/officeart/2026/layout/SmallDotsVertical#1"/>
    <dgm:cxn modelId="{C7541925-10B1-42B5-94F1-C193E2D92F6B}" type="presParOf" srcId="{F9E1A502-A25B-4D1E-87EF-DEF6AC15A03C}" destId="{248D3908-6C35-4282-976A-F0C00752919E}" srcOrd="1" destOrd="0" presId="urn:microsoft.com/office/officeart/2026/layout/SmallDotsVertical#1"/>
    <dgm:cxn modelId="{7F3741D8-C07F-4B1D-A052-38603E438C01}" type="presParOf" srcId="{248D3908-6C35-4282-976A-F0C00752919E}" destId="{A5E6A294-7E6B-4678-8319-AC7DCD022352}" srcOrd="0" destOrd="0" presId="urn:microsoft.com/office/officeart/2026/layout/SmallDotsVertical#1"/>
    <dgm:cxn modelId="{5A36D55F-34CD-4657-9BEE-BDA51F462F05}" type="presParOf" srcId="{A5E6A294-7E6B-4678-8319-AC7DCD022352}" destId="{641C106B-2941-46C7-BDC0-94CBB821C133}" srcOrd="0" destOrd="0" presId="urn:microsoft.com/office/officeart/2026/layout/SmallDotsVertical#1"/>
    <dgm:cxn modelId="{AB1AC34F-76B5-46D6-B7C0-8C550F33D676}" type="presParOf" srcId="{A5E6A294-7E6B-4678-8319-AC7DCD022352}" destId="{83224E9F-D6B5-46C9-A653-A2B5161A5137}" srcOrd="1" destOrd="0" presId="urn:microsoft.com/office/officeart/2026/layout/SmallDotsVertical#1"/>
    <dgm:cxn modelId="{38970C05-AA97-4048-9993-043CE4EA8773}" type="presParOf" srcId="{A5E6A294-7E6B-4678-8319-AC7DCD022352}" destId="{177E76AF-8AA4-403E-B2BC-FE889C73A3C1}" srcOrd="2" destOrd="0" presId="urn:microsoft.com/office/officeart/2026/layout/SmallDotsVertical#1"/>
    <dgm:cxn modelId="{F63DF037-19AC-45A6-B1BB-5739A1904CD6}" type="presParOf" srcId="{A5E6A294-7E6B-4678-8319-AC7DCD022352}" destId="{418D6ADB-B5B3-461B-A73C-581AE91C0D13}" srcOrd="3" destOrd="0" presId="urn:microsoft.com/office/officeart/2026/layout/SmallDotsVertical#1"/>
    <dgm:cxn modelId="{6EE67A0E-3EEE-4342-9FB8-9E6BF0D81067}" type="presParOf" srcId="{248D3908-6C35-4282-976A-F0C00752919E}" destId="{336B11AD-AFEA-4E20-BF95-595DDC363C75}" srcOrd="1" destOrd="0" presId="urn:microsoft.com/office/officeart/2026/layout/SmallDotsVertical#1"/>
    <dgm:cxn modelId="{46615102-9643-40DA-9BD1-9DD8EB13D271}" type="presParOf" srcId="{248D3908-6C35-4282-976A-F0C00752919E}" destId="{37628AFD-E9FF-4A45-8786-ACA23E2D8A63}" srcOrd="2" destOrd="0" presId="urn:microsoft.com/office/officeart/2026/layout/SmallDotsVertical#1"/>
    <dgm:cxn modelId="{B2B5BB05-CD28-42E9-97D7-0AA43AA77F1B}" type="presParOf" srcId="{37628AFD-E9FF-4A45-8786-ACA23E2D8A63}" destId="{9DD03D53-92C0-4CA8-9858-F57E942509B3}" srcOrd="0" destOrd="0" presId="urn:microsoft.com/office/officeart/2026/layout/SmallDotsVertical#1"/>
    <dgm:cxn modelId="{9FF1B9FB-D19A-4CF3-8906-3C084C801266}" type="presParOf" srcId="{37628AFD-E9FF-4A45-8786-ACA23E2D8A63}" destId="{78087CE7-7510-4ED4-B46D-998F4541298D}" srcOrd="1" destOrd="0" presId="urn:microsoft.com/office/officeart/2026/layout/SmallDotsVertical#1"/>
    <dgm:cxn modelId="{A1490168-7692-4D18-8AFE-95436FAA0B41}" type="presParOf" srcId="{37628AFD-E9FF-4A45-8786-ACA23E2D8A63}" destId="{31625A4F-1B5E-4DAB-9521-5ECCDB8CF877}" srcOrd="2" destOrd="0" presId="urn:microsoft.com/office/officeart/2026/layout/SmallDotsVertical#1"/>
    <dgm:cxn modelId="{470017A4-6AF4-4F7A-9F24-3406F4BBF7E4}" type="presParOf" srcId="{37628AFD-E9FF-4A45-8786-ACA23E2D8A63}" destId="{6795ADD4-99E8-4560-982C-3D4CF454CE32}" srcOrd="3" destOrd="0" presId="urn:microsoft.com/office/officeart/2026/layout/SmallDotsVertical#1"/>
    <dgm:cxn modelId="{A312E6A3-9577-4DD9-9E77-13A6929882C8}" type="presParOf" srcId="{248D3908-6C35-4282-976A-F0C00752919E}" destId="{A38179FF-D751-4F3D-8BA1-842940BD9D2C}" srcOrd="3" destOrd="0" presId="urn:microsoft.com/office/officeart/2026/layout/SmallDotsVertical#1"/>
    <dgm:cxn modelId="{6F29086A-689F-4A93-A1A6-D06424094B13}" type="presParOf" srcId="{248D3908-6C35-4282-976A-F0C00752919E}" destId="{CF9C846C-FF2F-4CE4-B871-0B80DFC02BE3}" srcOrd="4" destOrd="0" presId="urn:microsoft.com/office/officeart/2026/layout/SmallDotsVertical#1"/>
    <dgm:cxn modelId="{170A79CB-E3A6-4B63-BB20-DF0D12409049}" type="presParOf" srcId="{CF9C846C-FF2F-4CE4-B871-0B80DFC02BE3}" destId="{BDA843A9-AA9A-41AC-8C0C-DA48F9949538}" srcOrd="0" destOrd="0" presId="urn:microsoft.com/office/officeart/2026/layout/SmallDotsVertical#1"/>
    <dgm:cxn modelId="{CC9B89CB-1DBA-4809-ABC4-F743FAA83DB5}" type="presParOf" srcId="{CF9C846C-FF2F-4CE4-B871-0B80DFC02BE3}" destId="{25B5A674-B13F-4860-976B-396F2FC84977}" srcOrd="1" destOrd="0" presId="urn:microsoft.com/office/officeart/2026/layout/SmallDotsVertical#1"/>
    <dgm:cxn modelId="{41D0AF03-C281-4625-8A4A-C2DCD45F1BA5}" type="presParOf" srcId="{CF9C846C-FF2F-4CE4-B871-0B80DFC02BE3}" destId="{5B57C772-9BB4-4E8F-AA6E-7E63639D9857}" srcOrd="2" destOrd="0" presId="urn:microsoft.com/office/officeart/2026/layout/SmallDotsVertical#1"/>
    <dgm:cxn modelId="{0A13CEA5-C125-45F4-B140-948BCC833B53}" type="presParOf" srcId="{CF9C846C-FF2F-4CE4-B871-0B80DFC02BE3}" destId="{C3F2000B-1E88-4FD4-8307-C4BFF3A6CA89}" srcOrd="3" destOrd="0" presId="urn:microsoft.com/office/officeart/2026/layout/SmallDotsVertic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DA76A8-09DC-4DE4-A801-9D353EADDD81}" type="doc">
      <dgm:prSet loTypeId="urn:microsoft.com/office/officeart/2005/8/layout/hProcess11" loCatId="timeline" qsTypeId="urn:microsoft.com/office/officeart/2005/8/quickstyle/simple1#3" qsCatId="simple" csTypeId="urn:microsoft.com/office/officeart/2005/8/colors/accent1_2#3" csCatId="accent1" phldr="1"/>
      <dgm:spPr/>
      <dgm:t>
        <a:bodyPr/>
        <a:lstStyle/>
        <a:p>
          <a:endParaRPr lang="en-US"/>
        </a:p>
      </dgm:t>
    </dgm:pt>
    <dgm:pt modelId="{7BC9BF05-1446-4348-AD71-AF10F3ACEF39}">
      <dgm:prSet phldrT="[Text]" phldr="0" custT="1"/>
      <dgm:spPr/>
      <dgm:t>
        <a:bodyPr/>
        <a:lstStyle/>
        <a:p>
          <a:r>
            <a:rPr lang="en-US" sz="1400" b="1" dirty="0"/>
            <a:t>12/01/2026</a:t>
          </a:r>
        </a:p>
        <a:p>
          <a:r>
            <a:rPr lang="en-US" sz="1400" dirty="0"/>
            <a:t>ISO issues an extended DS-2019 valid through 12/31/2028</a:t>
          </a:r>
        </a:p>
      </dgm:t>
    </dgm:pt>
    <dgm:pt modelId="{7F0B8696-A565-49FE-9D1D-31A86621BC74}" type="parTrans" cxnId="{EC3E67F9-5489-4EB4-B3A3-8AF684722CA8}">
      <dgm:prSet/>
      <dgm:spPr/>
      <dgm:t>
        <a:bodyPr/>
        <a:lstStyle/>
        <a:p>
          <a:endParaRPr lang="en-US"/>
        </a:p>
      </dgm:t>
    </dgm:pt>
    <dgm:pt modelId="{9DB02791-A1E2-40CF-A48C-CD2DD3831628}" type="sibTrans" cxnId="{EC3E67F9-5489-4EB4-B3A3-8AF684722CA8}">
      <dgm:prSet/>
      <dgm:spPr/>
      <dgm:t>
        <a:bodyPr/>
        <a:lstStyle/>
        <a:p>
          <a:endParaRPr lang="en-US"/>
        </a:p>
      </dgm:t>
    </dgm:pt>
    <dgm:pt modelId="{C315E9A4-7CF4-446E-9D96-8DDF30DD36A9}">
      <dgm:prSet phldrT="[Text]" phldr="0" custT="1"/>
      <dgm:spPr/>
      <dgm:t>
        <a:bodyPr/>
        <a:lstStyle/>
        <a:p>
          <a:r>
            <a:rPr lang="en-US" sz="1400" b="1" dirty="0"/>
            <a:t>12/31/2026</a:t>
          </a:r>
        </a:p>
        <a:p>
          <a:r>
            <a:rPr lang="en-US" sz="1400" dirty="0"/>
            <a:t>Olu’s previous DS-2019 expires</a:t>
          </a:r>
        </a:p>
      </dgm:t>
      <dgm:extLst>
        <a:ext uri="{E40237B7-FDA0-4F09-8148-C483321AD2D9}">
          <dgm14:cNvPr xmlns:dgm14="http://schemas.microsoft.com/office/drawing/2010/diagram" id="0" name="" descr="A timeline chart showing the following: &#10;&#10;12/01/2026&#10;ISO issues an extended DS-2019 valid through 12/31/2028&#10;&#10;12/15/2026&#10;Olu submits her I-539 Application to Extend Status&#10;&#10;12/31/2026&#10;Olu’s previous DS-2019 expires&#10;&#10;"/>
        </a:ext>
      </dgm:extLst>
    </dgm:pt>
    <dgm:pt modelId="{873C3262-2A34-4F93-8F00-641575DAE41C}" type="parTrans" cxnId="{05BA2C00-C897-46B8-BEA6-B72E4E0946DC}">
      <dgm:prSet/>
      <dgm:spPr/>
      <dgm:t>
        <a:bodyPr/>
        <a:lstStyle/>
        <a:p>
          <a:endParaRPr lang="en-US"/>
        </a:p>
      </dgm:t>
    </dgm:pt>
    <dgm:pt modelId="{06C0D2E6-77D8-4391-8031-0E623F67D838}" type="sibTrans" cxnId="{05BA2C00-C897-46B8-BEA6-B72E4E0946DC}">
      <dgm:prSet/>
      <dgm:spPr/>
      <dgm:t>
        <a:bodyPr/>
        <a:lstStyle/>
        <a:p>
          <a:endParaRPr lang="en-US"/>
        </a:p>
      </dgm:t>
    </dgm:pt>
    <dgm:pt modelId="{AE409296-E5E4-485F-BB86-4B443120771E}">
      <dgm:prSet phldrT="[Text]" phldr="0" custT="1"/>
      <dgm:spPr/>
      <dgm:t>
        <a:bodyPr/>
        <a:lstStyle/>
        <a:p>
          <a:r>
            <a:rPr lang="en-US" sz="1400" b="1" dirty="0"/>
            <a:t>12/15/2026</a:t>
          </a:r>
        </a:p>
        <a:p>
          <a:r>
            <a:rPr lang="en-US" sz="1400" dirty="0"/>
            <a:t>Olu submits her I-539 Application to Extend Status</a:t>
          </a:r>
        </a:p>
      </dgm:t>
    </dgm:pt>
    <dgm:pt modelId="{34F034F9-5412-4E1B-9486-5B2A46EFD84C}" type="parTrans" cxnId="{D071543C-BA3E-43FA-9450-C93839FAC02F}">
      <dgm:prSet/>
      <dgm:spPr/>
      <dgm:t>
        <a:bodyPr/>
        <a:lstStyle/>
        <a:p>
          <a:endParaRPr lang="en-US"/>
        </a:p>
      </dgm:t>
    </dgm:pt>
    <dgm:pt modelId="{149104BF-9147-4F99-B5C2-727B21592637}" type="sibTrans" cxnId="{D071543C-BA3E-43FA-9450-C93839FAC02F}">
      <dgm:prSet/>
      <dgm:spPr/>
      <dgm:t>
        <a:bodyPr/>
        <a:lstStyle/>
        <a:p>
          <a:endParaRPr lang="en-US"/>
        </a:p>
      </dgm:t>
    </dgm:pt>
    <dgm:pt modelId="{FAEB22B8-27B7-4EE8-9459-16E5B8D9308E}" type="pres">
      <dgm:prSet presAssocID="{F3DA76A8-09DC-4DE4-A801-9D353EADDD81}" presName="Name0" presStyleCnt="0">
        <dgm:presLayoutVars>
          <dgm:dir/>
          <dgm:resizeHandles val="exact"/>
        </dgm:presLayoutVars>
      </dgm:prSet>
      <dgm:spPr/>
    </dgm:pt>
    <dgm:pt modelId="{29641480-DE8D-4E97-9B5A-C152A108D25E}" type="pres">
      <dgm:prSet presAssocID="{F3DA76A8-09DC-4DE4-A801-9D353EADDD81}" presName="arrow" presStyleLbl="bgShp" presStyleIdx="0" presStyleCnt="1"/>
      <dgm:spPr/>
    </dgm:pt>
    <dgm:pt modelId="{9F611494-6742-4837-BFAE-253B58EE8062}" type="pres">
      <dgm:prSet presAssocID="{F3DA76A8-09DC-4DE4-A801-9D353EADDD81}" presName="points" presStyleCnt="0"/>
      <dgm:spPr/>
    </dgm:pt>
    <dgm:pt modelId="{25859F3E-B8FE-4FCC-B2CC-0B04F77ED711}" type="pres">
      <dgm:prSet presAssocID="{7BC9BF05-1446-4348-AD71-AF10F3ACEF39}" presName="compositeA" presStyleCnt="0"/>
      <dgm:spPr/>
    </dgm:pt>
    <dgm:pt modelId="{FE8F3EC6-F826-4C50-A098-DE0089212045}" type="pres">
      <dgm:prSet presAssocID="{7BC9BF05-1446-4348-AD71-AF10F3ACEF39}" presName="textA" presStyleLbl="revTx" presStyleIdx="0" presStyleCnt="3">
        <dgm:presLayoutVars>
          <dgm:bulletEnabled val="1"/>
        </dgm:presLayoutVars>
      </dgm:prSet>
      <dgm:spPr/>
    </dgm:pt>
    <dgm:pt modelId="{25D3555B-68D7-4620-9755-0BF575B5AA6D}" type="pres">
      <dgm:prSet presAssocID="{7BC9BF05-1446-4348-AD71-AF10F3ACEF39}" presName="circleA" presStyleLbl="node1" presStyleIdx="0" presStyleCnt="3"/>
      <dgm:spPr/>
    </dgm:pt>
    <dgm:pt modelId="{9B4E50DF-63E6-4488-A4F6-7A206C463673}" type="pres">
      <dgm:prSet presAssocID="{7BC9BF05-1446-4348-AD71-AF10F3ACEF39}" presName="spaceA" presStyleCnt="0"/>
      <dgm:spPr/>
    </dgm:pt>
    <dgm:pt modelId="{9660551D-9400-4EFA-885C-6D319726C450}" type="pres">
      <dgm:prSet presAssocID="{9DB02791-A1E2-40CF-A48C-CD2DD3831628}" presName="space" presStyleCnt="0"/>
      <dgm:spPr/>
    </dgm:pt>
    <dgm:pt modelId="{AB7AE9F6-238D-4D67-876A-AC0E2942D279}" type="pres">
      <dgm:prSet presAssocID="{AE409296-E5E4-485F-BB86-4B443120771E}" presName="compositeB" presStyleCnt="0"/>
      <dgm:spPr/>
    </dgm:pt>
    <dgm:pt modelId="{57463C0F-1819-4AA0-8EE9-D5ADB6DB7EF4}" type="pres">
      <dgm:prSet presAssocID="{AE409296-E5E4-485F-BB86-4B443120771E}" presName="textB" presStyleLbl="revTx" presStyleIdx="1" presStyleCnt="3">
        <dgm:presLayoutVars>
          <dgm:bulletEnabled val="1"/>
        </dgm:presLayoutVars>
      </dgm:prSet>
      <dgm:spPr/>
    </dgm:pt>
    <dgm:pt modelId="{438191A1-2821-4A94-9257-18AEA699F50D}" type="pres">
      <dgm:prSet presAssocID="{AE409296-E5E4-485F-BB86-4B443120771E}" presName="circleB" presStyleLbl="node1" presStyleIdx="1" presStyleCnt="3"/>
      <dgm:spPr/>
    </dgm:pt>
    <dgm:pt modelId="{13C810B7-F338-4FF3-A69B-C20AC0394A9C}" type="pres">
      <dgm:prSet presAssocID="{AE409296-E5E4-485F-BB86-4B443120771E}" presName="spaceB" presStyleCnt="0"/>
      <dgm:spPr/>
    </dgm:pt>
    <dgm:pt modelId="{0619E3DE-45FD-4039-B16B-FC3145C498B0}" type="pres">
      <dgm:prSet presAssocID="{149104BF-9147-4F99-B5C2-727B21592637}" presName="space" presStyleCnt="0"/>
      <dgm:spPr/>
    </dgm:pt>
    <dgm:pt modelId="{1D38F2BC-BD19-47B3-886F-D2B71360902E}" type="pres">
      <dgm:prSet presAssocID="{C315E9A4-7CF4-446E-9D96-8DDF30DD36A9}" presName="compositeA" presStyleCnt="0"/>
      <dgm:spPr/>
    </dgm:pt>
    <dgm:pt modelId="{AACD132C-18EB-4879-B6FB-4670723F027D}" type="pres">
      <dgm:prSet presAssocID="{C315E9A4-7CF4-446E-9D96-8DDF30DD36A9}" presName="textA" presStyleLbl="revTx" presStyleIdx="2" presStyleCnt="3">
        <dgm:presLayoutVars>
          <dgm:bulletEnabled val="1"/>
        </dgm:presLayoutVars>
      </dgm:prSet>
      <dgm:spPr/>
    </dgm:pt>
    <dgm:pt modelId="{27880472-9E26-4940-B2FC-F3B521C6A7B8}" type="pres">
      <dgm:prSet presAssocID="{C315E9A4-7CF4-446E-9D96-8DDF30DD36A9}" presName="circleA" presStyleLbl="node1" presStyleIdx="2" presStyleCnt="3"/>
      <dgm:spPr/>
    </dgm:pt>
    <dgm:pt modelId="{F5CA7B98-D9C7-4AEB-9E34-FA88658818D1}" type="pres">
      <dgm:prSet presAssocID="{C315E9A4-7CF4-446E-9D96-8DDF30DD36A9}" presName="spaceA" presStyleCnt="0"/>
      <dgm:spPr/>
    </dgm:pt>
  </dgm:ptLst>
  <dgm:cxnLst>
    <dgm:cxn modelId="{05BA2C00-C897-46B8-BEA6-B72E4E0946DC}" srcId="{F3DA76A8-09DC-4DE4-A801-9D353EADDD81}" destId="{C315E9A4-7CF4-446E-9D96-8DDF30DD36A9}" srcOrd="2" destOrd="0" parTransId="{873C3262-2A34-4F93-8F00-641575DAE41C}" sibTransId="{06C0D2E6-77D8-4391-8031-0E623F67D838}"/>
    <dgm:cxn modelId="{D071543C-BA3E-43FA-9450-C93839FAC02F}" srcId="{F3DA76A8-09DC-4DE4-A801-9D353EADDD81}" destId="{AE409296-E5E4-485F-BB86-4B443120771E}" srcOrd="1" destOrd="0" parTransId="{34F034F9-5412-4E1B-9486-5B2A46EFD84C}" sibTransId="{149104BF-9147-4F99-B5C2-727B21592637}"/>
    <dgm:cxn modelId="{903AEE8F-4DD5-47D6-93FA-E8AF0FE07F36}" type="presOf" srcId="{F3DA76A8-09DC-4DE4-A801-9D353EADDD81}" destId="{FAEB22B8-27B7-4EE8-9459-16E5B8D9308E}" srcOrd="0" destOrd="0" presId="urn:microsoft.com/office/officeart/2005/8/layout/hProcess11"/>
    <dgm:cxn modelId="{E6C32195-6C12-4068-A676-0DDE2530ED3B}" type="presOf" srcId="{7BC9BF05-1446-4348-AD71-AF10F3ACEF39}" destId="{FE8F3EC6-F826-4C50-A098-DE0089212045}" srcOrd="0" destOrd="0" presId="urn:microsoft.com/office/officeart/2005/8/layout/hProcess11"/>
    <dgm:cxn modelId="{CA03D7E6-509C-433B-B05C-A0F8AF5F9EDD}" type="presOf" srcId="{AE409296-E5E4-485F-BB86-4B443120771E}" destId="{57463C0F-1819-4AA0-8EE9-D5ADB6DB7EF4}" srcOrd="0" destOrd="0" presId="urn:microsoft.com/office/officeart/2005/8/layout/hProcess11"/>
    <dgm:cxn modelId="{CC7BACE8-768B-4575-9A86-A60D5491417B}" type="presOf" srcId="{C315E9A4-7CF4-446E-9D96-8DDF30DD36A9}" destId="{AACD132C-18EB-4879-B6FB-4670723F027D}" srcOrd="0" destOrd="0" presId="urn:microsoft.com/office/officeart/2005/8/layout/hProcess11"/>
    <dgm:cxn modelId="{EC3E67F9-5489-4EB4-B3A3-8AF684722CA8}" srcId="{F3DA76A8-09DC-4DE4-A801-9D353EADDD81}" destId="{7BC9BF05-1446-4348-AD71-AF10F3ACEF39}" srcOrd="0" destOrd="0" parTransId="{7F0B8696-A565-49FE-9D1D-31A86621BC74}" sibTransId="{9DB02791-A1E2-40CF-A48C-CD2DD3831628}"/>
    <dgm:cxn modelId="{EB22E3FA-BC6F-4458-9CD1-401D9B0A61B1}" type="presParOf" srcId="{FAEB22B8-27B7-4EE8-9459-16E5B8D9308E}" destId="{29641480-DE8D-4E97-9B5A-C152A108D25E}" srcOrd="0" destOrd="0" presId="urn:microsoft.com/office/officeart/2005/8/layout/hProcess11"/>
    <dgm:cxn modelId="{5911E24E-530B-4F45-945D-6C6FA93DDF12}" type="presParOf" srcId="{FAEB22B8-27B7-4EE8-9459-16E5B8D9308E}" destId="{9F611494-6742-4837-BFAE-253B58EE8062}" srcOrd="1" destOrd="0" presId="urn:microsoft.com/office/officeart/2005/8/layout/hProcess11"/>
    <dgm:cxn modelId="{5D96BDEC-CE92-4AC5-B42A-D63F26B528FD}" type="presParOf" srcId="{9F611494-6742-4837-BFAE-253B58EE8062}" destId="{25859F3E-B8FE-4FCC-B2CC-0B04F77ED711}" srcOrd="0" destOrd="0" presId="urn:microsoft.com/office/officeart/2005/8/layout/hProcess11"/>
    <dgm:cxn modelId="{049AFE98-411A-4F2B-A919-A5686BD59C2A}" type="presParOf" srcId="{25859F3E-B8FE-4FCC-B2CC-0B04F77ED711}" destId="{FE8F3EC6-F826-4C50-A098-DE0089212045}" srcOrd="0" destOrd="0" presId="urn:microsoft.com/office/officeart/2005/8/layout/hProcess11"/>
    <dgm:cxn modelId="{D90C0F84-7133-421F-AFC5-29D6116C89F9}" type="presParOf" srcId="{25859F3E-B8FE-4FCC-B2CC-0B04F77ED711}" destId="{25D3555B-68D7-4620-9755-0BF575B5AA6D}" srcOrd="1" destOrd="0" presId="urn:microsoft.com/office/officeart/2005/8/layout/hProcess11"/>
    <dgm:cxn modelId="{CD0842B8-6A8E-4026-B3B0-942B9DEB3882}" type="presParOf" srcId="{25859F3E-B8FE-4FCC-B2CC-0B04F77ED711}" destId="{9B4E50DF-63E6-4488-A4F6-7A206C463673}" srcOrd="2" destOrd="0" presId="urn:microsoft.com/office/officeart/2005/8/layout/hProcess11"/>
    <dgm:cxn modelId="{A4A217A6-754E-4284-B8BD-1DA5D909E7DD}" type="presParOf" srcId="{9F611494-6742-4837-BFAE-253B58EE8062}" destId="{9660551D-9400-4EFA-885C-6D319726C450}" srcOrd="1" destOrd="0" presId="urn:microsoft.com/office/officeart/2005/8/layout/hProcess11"/>
    <dgm:cxn modelId="{85EBA436-8763-44DA-AA66-3662FA0A300E}" type="presParOf" srcId="{9F611494-6742-4837-BFAE-253B58EE8062}" destId="{AB7AE9F6-238D-4D67-876A-AC0E2942D279}" srcOrd="2" destOrd="0" presId="urn:microsoft.com/office/officeart/2005/8/layout/hProcess11"/>
    <dgm:cxn modelId="{226F8830-1D3C-4A31-9AFE-912609179E20}" type="presParOf" srcId="{AB7AE9F6-238D-4D67-876A-AC0E2942D279}" destId="{57463C0F-1819-4AA0-8EE9-D5ADB6DB7EF4}" srcOrd="0" destOrd="0" presId="urn:microsoft.com/office/officeart/2005/8/layout/hProcess11"/>
    <dgm:cxn modelId="{F19E4793-D7B0-4E40-A98C-FE25AF0B8325}" type="presParOf" srcId="{AB7AE9F6-238D-4D67-876A-AC0E2942D279}" destId="{438191A1-2821-4A94-9257-18AEA699F50D}" srcOrd="1" destOrd="0" presId="urn:microsoft.com/office/officeart/2005/8/layout/hProcess11"/>
    <dgm:cxn modelId="{C2E21C28-070F-4FAC-8367-45B364883B35}" type="presParOf" srcId="{AB7AE9F6-238D-4D67-876A-AC0E2942D279}" destId="{13C810B7-F338-4FF3-A69B-C20AC0394A9C}" srcOrd="2" destOrd="0" presId="urn:microsoft.com/office/officeart/2005/8/layout/hProcess11"/>
    <dgm:cxn modelId="{28AA6B32-3DB7-4D09-8E67-F8E1D8B3C21E}" type="presParOf" srcId="{9F611494-6742-4837-BFAE-253B58EE8062}" destId="{0619E3DE-45FD-4039-B16B-FC3145C498B0}" srcOrd="3" destOrd="0" presId="urn:microsoft.com/office/officeart/2005/8/layout/hProcess11"/>
    <dgm:cxn modelId="{CA65AD8E-3FE5-4E49-808A-CB1DFFF76CE2}" type="presParOf" srcId="{9F611494-6742-4837-BFAE-253B58EE8062}" destId="{1D38F2BC-BD19-47B3-886F-D2B71360902E}" srcOrd="4" destOrd="0" presId="urn:microsoft.com/office/officeart/2005/8/layout/hProcess11"/>
    <dgm:cxn modelId="{096CE37D-F4D8-43BA-B431-FAF79173F5B3}" type="presParOf" srcId="{1D38F2BC-BD19-47B3-886F-D2B71360902E}" destId="{AACD132C-18EB-4879-B6FB-4670723F027D}" srcOrd="0" destOrd="0" presId="urn:microsoft.com/office/officeart/2005/8/layout/hProcess11"/>
    <dgm:cxn modelId="{6F8E7F79-D564-495A-B2BB-6A209513BA94}" type="presParOf" srcId="{1D38F2BC-BD19-47B3-886F-D2B71360902E}" destId="{27880472-9E26-4940-B2FC-F3B521C6A7B8}" srcOrd="1" destOrd="0" presId="urn:microsoft.com/office/officeart/2005/8/layout/hProcess11"/>
    <dgm:cxn modelId="{A9B5BC68-0062-4F07-AC0B-4B9EE080D55E}" type="presParOf" srcId="{1D38F2BC-BD19-47B3-886F-D2B71360902E}" destId="{F5CA7B98-D9C7-4AEB-9E34-FA88658818D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DA76A8-09DC-4DE4-A801-9D353EADDD81}" type="doc">
      <dgm:prSet loTypeId="urn:microsoft.com/office/officeart/2005/8/layout/hProcess11" loCatId="timeline" qsTypeId="urn:microsoft.com/office/officeart/2005/8/quickstyle/simple1#4" qsCatId="simple" csTypeId="urn:microsoft.com/office/officeart/2005/8/colors/accent1_2#4" csCatId="accent1" phldr="1"/>
      <dgm:spPr/>
      <dgm:t>
        <a:bodyPr/>
        <a:lstStyle/>
        <a:p>
          <a:endParaRPr lang="en-US"/>
        </a:p>
      </dgm:t>
    </dgm:pt>
    <dgm:pt modelId="{7BC9BF05-1446-4348-AD71-AF10F3ACEF39}">
      <dgm:prSet phldrT="[Text]" phldr="0" custT="1"/>
      <dgm:spPr/>
      <dgm:t>
        <a:bodyPr/>
        <a:lstStyle/>
        <a:p>
          <a:r>
            <a:rPr lang="en-US" sz="1400" b="1" dirty="0"/>
            <a:t>12/01/2026</a:t>
          </a:r>
        </a:p>
        <a:p>
          <a:r>
            <a:rPr lang="en-US" sz="1400" dirty="0"/>
            <a:t>ISO issues an extended DS-2019 valid through 12/31/2028</a:t>
          </a:r>
        </a:p>
      </dgm:t>
    </dgm:pt>
    <dgm:pt modelId="{7F0B8696-A565-49FE-9D1D-31A86621BC74}" type="parTrans" cxnId="{EC3E67F9-5489-4EB4-B3A3-8AF684722CA8}">
      <dgm:prSet/>
      <dgm:spPr/>
      <dgm:t>
        <a:bodyPr/>
        <a:lstStyle/>
        <a:p>
          <a:endParaRPr lang="en-US"/>
        </a:p>
      </dgm:t>
    </dgm:pt>
    <dgm:pt modelId="{9DB02791-A1E2-40CF-A48C-CD2DD3831628}" type="sibTrans" cxnId="{EC3E67F9-5489-4EB4-B3A3-8AF684722CA8}">
      <dgm:prSet/>
      <dgm:spPr/>
      <dgm:t>
        <a:bodyPr/>
        <a:lstStyle/>
        <a:p>
          <a:endParaRPr lang="en-US"/>
        </a:p>
      </dgm:t>
    </dgm:pt>
    <dgm:pt modelId="{C315E9A4-7CF4-446E-9D96-8DDF30DD36A9}">
      <dgm:prSet phldrT="[Text]" phldr="0" custT="1"/>
      <dgm:spPr/>
      <dgm:t>
        <a:bodyPr/>
        <a:lstStyle/>
        <a:p>
          <a:r>
            <a:rPr lang="en-US" sz="1400" b="1" dirty="0"/>
            <a:t>12/31/2026</a:t>
          </a:r>
        </a:p>
        <a:p>
          <a:r>
            <a:rPr lang="en-US" sz="1400" dirty="0"/>
            <a:t>Olu’s previous DS-2019 expires</a:t>
          </a:r>
        </a:p>
      </dgm:t>
    </dgm:pt>
    <dgm:pt modelId="{873C3262-2A34-4F93-8F00-641575DAE41C}" type="parTrans" cxnId="{05BA2C00-C897-46B8-BEA6-B72E4E0946DC}">
      <dgm:prSet/>
      <dgm:spPr/>
      <dgm:t>
        <a:bodyPr/>
        <a:lstStyle/>
        <a:p>
          <a:endParaRPr lang="en-US"/>
        </a:p>
      </dgm:t>
    </dgm:pt>
    <dgm:pt modelId="{06C0D2E6-77D8-4391-8031-0E623F67D838}" type="sibTrans" cxnId="{05BA2C00-C897-46B8-BEA6-B72E4E0946DC}">
      <dgm:prSet/>
      <dgm:spPr/>
      <dgm:t>
        <a:bodyPr/>
        <a:lstStyle/>
        <a:p>
          <a:endParaRPr lang="en-US"/>
        </a:p>
      </dgm:t>
    </dgm:pt>
    <dgm:pt modelId="{AE409296-E5E4-485F-BB86-4B443120771E}">
      <dgm:prSet phldrT="[Text]" phldr="0" custT="1"/>
      <dgm:spPr/>
      <dgm:t>
        <a:bodyPr/>
        <a:lstStyle/>
        <a:p>
          <a:r>
            <a:rPr lang="en-US" sz="1400" b="1" dirty="0"/>
            <a:t>01/15/2027</a:t>
          </a:r>
        </a:p>
        <a:p>
          <a:r>
            <a:rPr lang="en-US" sz="1400" dirty="0"/>
            <a:t>Olu submits her I-539 Application to Extend Status</a:t>
          </a:r>
        </a:p>
      </dgm:t>
      <dgm:extLst>
        <a:ext uri="{E40237B7-FDA0-4F09-8148-C483321AD2D9}">
          <dgm14:cNvPr xmlns:dgm14="http://schemas.microsoft.com/office/drawing/2010/diagram" id="0" name="" descr="A timeline chart showing the following:&#10;&#10;12/01/2026&#10;ISO issues an extended DS-2019 valid through 12/31/2028&#10;&#10;12/31/2026&#10;Olu’s previous DS-2019 expires&#10;&#10;01/15/2027&#10;Olu submits her I-539 Application to Extend Status&#10;&#10;"/>
        </a:ext>
      </dgm:extLst>
    </dgm:pt>
    <dgm:pt modelId="{34F034F9-5412-4E1B-9486-5B2A46EFD84C}" type="parTrans" cxnId="{D071543C-BA3E-43FA-9450-C93839FAC02F}">
      <dgm:prSet/>
      <dgm:spPr/>
      <dgm:t>
        <a:bodyPr/>
        <a:lstStyle/>
        <a:p>
          <a:endParaRPr lang="en-US"/>
        </a:p>
      </dgm:t>
    </dgm:pt>
    <dgm:pt modelId="{149104BF-9147-4F99-B5C2-727B21592637}" type="sibTrans" cxnId="{D071543C-BA3E-43FA-9450-C93839FAC02F}">
      <dgm:prSet/>
      <dgm:spPr/>
      <dgm:t>
        <a:bodyPr/>
        <a:lstStyle/>
        <a:p>
          <a:endParaRPr lang="en-US"/>
        </a:p>
      </dgm:t>
    </dgm:pt>
    <dgm:pt modelId="{FAEB22B8-27B7-4EE8-9459-16E5B8D9308E}" type="pres">
      <dgm:prSet presAssocID="{F3DA76A8-09DC-4DE4-A801-9D353EADDD81}" presName="Name0" presStyleCnt="0">
        <dgm:presLayoutVars>
          <dgm:dir/>
          <dgm:resizeHandles val="exact"/>
        </dgm:presLayoutVars>
      </dgm:prSet>
      <dgm:spPr/>
    </dgm:pt>
    <dgm:pt modelId="{29641480-DE8D-4E97-9B5A-C152A108D25E}" type="pres">
      <dgm:prSet presAssocID="{F3DA76A8-09DC-4DE4-A801-9D353EADDD81}" presName="arrow" presStyleLbl="bgShp" presStyleIdx="0" presStyleCnt="1"/>
      <dgm:spPr/>
    </dgm:pt>
    <dgm:pt modelId="{9F611494-6742-4837-BFAE-253B58EE8062}" type="pres">
      <dgm:prSet presAssocID="{F3DA76A8-09DC-4DE4-A801-9D353EADDD81}" presName="points" presStyleCnt="0"/>
      <dgm:spPr/>
    </dgm:pt>
    <dgm:pt modelId="{25859F3E-B8FE-4FCC-B2CC-0B04F77ED711}" type="pres">
      <dgm:prSet presAssocID="{7BC9BF05-1446-4348-AD71-AF10F3ACEF39}" presName="compositeA" presStyleCnt="0"/>
      <dgm:spPr/>
    </dgm:pt>
    <dgm:pt modelId="{FE8F3EC6-F826-4C50-A098-DE0089212045}" type="pres">
      <dgm:prSet presAssocID="{7BC9BF05-1446-4348-AD71-AF10F3ACEF39}" presName="textA" presStyleLbl="revTx" presStyleIdx="0" presStyleCnt="3">
        <dgm:presLayoutVars>
          <dgm:bulletEnabled val="1"/>
        </dgm:presLayoutVars>
      </dgm:prSet>
      <dgm:spPr/>
    </dgm:pt>
    <dgm:pt modelId="{25D3555B-68D7-4620-9755-0BF575B5AA6D}" type="pres">
      <dgm:prSet presAssocID="{7BC9BF05-1446-4348-AD71-AF10F3ACEF39}" presName="circleA" presStyleLbl="node1" presStyleIdx="0" presStyleCnt="3"/>
      <dgm:spPr/>
    </dgm:pt>
    <dgm:pt modelId="{9B4E50DF-63E6-4488-A4F6-7A206C463673}" type="pres">
      <dgm:prSet presAssocID="{7BC9BF05-1446-4348-AD71-AF10F3ACEF39}" presName="spaceA" presStyleCnt="0"/>
      <dgm:spPr/>
    </dgm:pt>
    <dgm:pt modelId="{9660551D-9400-4EFA-885C-6D319726C450}" type="pres">
      <dgm:prSet presAssocID="{9DB02791-A1E2-40CF-A48C-CD2DD3831628}" presName="space" presStyleCnt="0"/>
      <dgm:spPr/>
    </dgm:pt>
    <dgm:pt modelId="{D04C04AA-479C-4B65-BD9C-24114A706E00}" type="pres">
      <dgm:prSet presAssocID="{C315E9A4-7CF4-446E-9D96-8DDF30DD36A9}" presName="compositeB" presStyleCnt="0"/>
      <dgm:spPr/>
    </dgm:pt>
    <dgm:pt modelId="{04C83D15-8FF1-4BBD-990A-188110E384DC}" type="pres">
      <dgm:prSet presAssocID="{C315E9A4-7CF4-446E-9D96-8DDF30DD36A9}" presName="textB" presStyleLbl="revTx" presStyleIdx="1" presStyleCnt="3">
        <dgm:presLayoutVars>
          <dgm:bulletEnabled val="1"/>
        </dgm:presLayoutVars>
      </dgm:prSet>
      <dgm:spPr/>
    </dgm:pt>
    <dgm:pt modelId="{318992E2-6D34-4CEE-AA6E-1834760187D8}" type="pres">
      <dgm:prSet presAssocID="{C315E9A4-7CF4-446E-9D96-8DDF30DD36A9}" presName="circleB" presStyleLbl="node1" presStyleIdx="1" presStyleCnt="3"/>
      <dgm:spPr/>
    </dgm:pt>
    <dgm:pt modelId="{40081659-BD9E-4930-947F-FD756968FF8C}" type="pres">
      <dgm:prSet presAssocID="{C315E9A4-7CF4-446E-9D96-8DDF30DD36A9}" presName="spaceB" presStyleCnt="0"/>
      <dgm:spPr/>
    </dgm:pt>
    <dgm:pt modelId="{480D22C0-C9F4-4CD9-A989-5FC9400F7D46}" type="pres">
      <dgm:prSet presAssocID="{06C0D2E6-77D8-4391-8031-0E623F67D838}" presName="space" presStyleCnt="0"/>
      <dgm:spPr/>
    </dgm:pt>
    <dgm:pt modelId="{34F92DD5-B3F6-4949-B193-22020B66CA38}" type="pres">
      <dgm:prSet presAssocID="{AE409296-E5E4-485F-BB86-4B443120771E}" presName="compositeA" presStyleCnt="0"/>
      <dgm:spPr/>
    </dgm:pt>
    <dgm:pt modelId="{52F97B25-D8B0-4E6F-A650-E7BCCCF67A7A}" type="pres">
      <dgm:prSet presAssocID="{AE409296-E5E4-485F-BB86-4B443120771E}" presName="textA" presStyleLbl="revTx" presStyleIdx="2" presStyleCnt="3">
        <dgm:presLayoutVars>
          <dgm:bulletEnabled val="1"/>
        </dgm:presLayoutVars>
      </dgm:prSet>
      <dgm:spPr/>
    </dgm:pt>
    <dgm:pt modelId="{125D870F-BE72-401A-B1B8-1F11EF0759BD}" type="pres">
      <dgm:prSet presAssocID="{AE409296-E5E4-485F-BB86-4B443120771E}" presName="circleA" presStyleLbl="node1" presStyleIdx="2" presStyleCnt="3"/>
      <dgm:spPr/>
    </dgm:pt>
    <dgm:pt modelId="{29F5FC4C-F354-4FC0-9137-54C050EFCA08}" type="pres">
      <dgm:prSet presAssocID="{AE409296-E5E4-485F-BB86-4B443120771E}" presName="spaceA" presStyleCnt="0"/>
      <dgm:spPr/>
    </dgm:pt>
  </dgm:ptLst>
  <dgm:cxnLst>
    <dgm:cxn modelId="{05BA2C00-C897-46B8-BEA6-B72E4E0946DC}" srcId="{F3DA76A8-09DC-4DE4-A801-9D353EADDD81}" destId="{C315E9A4-7CF4-446E-9D96-8DDF30DD36A9}" srcOrd="1" destOrd="0" parTransId="{873C3262-2A34-4F93-8F00-641575DAE41C}" sibTransId="{06C0D2E6-77D8-4391-8031-0E623F67D838}"/>
    <dgm:cxn modelId="{DDA8DF0A-876A-4B7E-A249-A518AC81690C}" type="presOf" srcId="{AE409296-E5E4-485F-BB86-4B443120771E}" destId="{52F97B25-D8B0-4E6F-A650-E7BCCCF67A7A}" srcOrd="0" destOrd="0" presId="urn:microsoft.com/office/officeart/2005/8/layout/hProcess11"/>
    <dgm:cxn modelId="{D071543C-BA3E-43FA-9450-C93839FAC02F}" srcId="{F3DA76A8-09DC-4DE4-A801-9D353EADDD81}" destId="{AE409296-E5E4-485F-BB86-4B443120771E}" srcOrd="2" destOrd="0" parTransId="{34F034F9-5412-4E1B-9486-5B2A46EFD84C}" sibTransId="{149104BF-9147-4F99-B5C2-727B21592637}"/>
    <dgm:cxn modelId="{1004FA69-C949-4CEF-A34E-630D2C543D05}" type="presOf" srcId="{7BC9BF05-1446-4348-AD71-AF10F3ACEF39}" destId="{FE8F3EC6-F826-4C50-A098-DE0089212045}" srcOrd="0" destOrd="0" presId="urn:microsoft.com/office/officeart/2005/8/layout/hProcess11"/>
    <dgm:cxn modelId="{903AEE8F-4DD5-47D6-93FA-E8AF0FE07F36}" type="presOf" srcId="{F3DA76A8-09DC-4DE4-A801-9D353EADDD81}" destId="{FAEB22B8-27B7-4EE8-9459-16E5B8D9308E}" srcOrd="0" destOrd="0" presId="urn:microsoft.com/office/officeart/2005/8/layout/hProcess11"/>
    <dgm:cxn modelId="{B56D7BC4-13A8-439D-BB6F-5CB7BD418C5A}" type="presOf" srcId="{C315E9A4-7CF4-446E-9D96-8DDF30DD36A9}" destId="{04C83D15-8FF1-4BBD-990A-188110E384DC}" srcOrd="0" destOrd="0" presId="urn:microsoft.com/office/officeart/2005/8/layout/hProcess11"/>
    <dgm:cxn modelId="{EC3E67F9-5489-4EB4-B3A3-8AF684722CA8}" srcId="{F3DA76A8-09DC-4DE4-A801-9D353EADDD81}" destId="{7BC9BF05-1446-4348-AD71-AF10F3ACEF39}" srcOrd="0" destOrd="0" parTransId="{7F0B8696-A565-49FE-9D1D-31A86621BC74}" sibTransId="{9DB02791-A1E2-40CF-A48C-CD2DD3831628}"/>
    <dgm:cxn modelId="{FCEB4F0C-205F-4B7B-8484-6AB80AB89974}" type="presParOf" srcId="{FAEB22B8-27B7-4EE8-9459-16E5B8D9308E}" destId="{29641480-DE8D-4E97-9B5A-C152A108D25E}" srcOrd="0" destOrd="0" presId="urn:microsoft.com/office/officeart/2005/8/layout/hProcess11"/>
    <dgm:cxn modelId="{6F3DDC0E-BD64-4BF9-9162-8588DD177D34}" type="presParOf" srcId="{FAEB22B8-27B7-4EE8-9459-16E5B8D9308E}" destId="{9F611494-6742-4837-BFAE-253B58EE8062}" srcOrd="1" destOrd="0" presId="urn:microsoft.com/office/officeart/2005/8/layout/hProcess11"/>
    <dgm:cxn modelId="{5ECAF077-9AA5-4B52-B349-B8FDEAE908B5}" type="presParOf" srcId="{9F611494-6742-4837-BFAE-253B58EE8062}" destId="{25859F3E-B8FE-4FCC-B2CC-0B04F77ED711}" srcOrd="0" destOrd="0" presId="urn:microsoft.com/office/officeart/2005/8/layout/hProcess11"/>
    <dgm:cxn modelId="{978DF50A-733F-40A2-8E80-ABCC10A1DAE6}" type="presParOf" srcId="{25859F3E-B8FE-4FCC-B2CC-0B04F77ED711}" destId="{FE8F3EC6-F826-4C50-A098-DE0089212045}" srcOrd="0" destOrd="0" presId="urn:microsoft.com/office/officeart/2005/8/layout/hProcess11"/>
    <dgm:cxn modelId="{8B2CE10F-C7D6-4DFD-B103-F7B0FE096D79}" type="presParOf" srcId="{25859F3E-B8FE-4FCC-B2CC-0B04F77ED711}" destId="{25D3555B-68D7-4620-9755-0BF575B5AA6D}" srcOrd="1" destOrd="0" presId="urn:microsoft.com/office/officeart/2005/8/layout/hProcess11"/>
    <dgm:cxn modelId="{64E6D553-7AFB-4D77-B6D1-2A330C48B771}" type="presParOf" srcId="{25859F3E-B8FE-4FCC-B2CC-0B04F77ED711}" destId="{9B4E50DF-63E6-4488-A4F6-7A206C463673}" srcOrd="2" destOrd="0" presId="urn:microsoft.com/office/officeart/2005/8/layout/hProcess11"/>
    <dgm:cxn modelId="{F54979C9-CA9F-46FD-8796-9FCD57A37AE5}" type="presParOf" srcId="{9F611494-6742-4837-BFAE-253B58EE8062}" destId="{9660551D-9400-4EFA-885C-6D319726C450}" srcOrd="1" destOrd="0" presId="urn:microsoft.com/office/officeart/2005/8/layout/hProcess11"/>
    <dgm:cxn modelId="{B623A56F-F1F8-4FEB-8123-86A8E6E01783}" type="presParOf" srcId="{9F611494-6742-4837-BFAE-253B58EE8062}" destId="{D04C04AA-479C-4B65-BD9C-24114A706E00}" srcOrd="2" destOrd="0" presId="urn:microsoft.com/office/officeart/2005/8/layout/hProcess11"/>
    <dgm:cxn modelId="{A2ED1D11-B1C7-4671-8AF6-99FBE695A36E}" type="presParOf" srcId="{D04C04AA-479C-4B65-BD9C-24114A706E00}" destId="{04C83D15-8FF1-4BBD-990A-188110E384DC}" srcOrd="0" destOrd="0" presId="urn:microsoft.com/office/officeart/2005/8/layout/hProcess11"/>
    <dgm:cxn modelId="{13197A31-2EF1-4D3F-9198-2B54AF29F94C}" type="presParOf" srcId="{D04C04AA-479C-4B65-BD9C-24114A706E00}" destId="{318992E2-6D34-4CEE-AA6E-1834760187D8}" srcOrd="1" destOrd="0" presId="urn:microsoft.com/office/officeart/2005/8/layout/hProcess11"/>
    <dgm:cxn modelId="{B6576C39-2A71-448B-91EF-221A70741DAC}" type="presParOf" srcId="{D04C04AA-479C-4B65-BD9C-24114A706E00}" destId="{40081659-BD9E-4930-947F-FD756968FF8C}" srcOrd="2" destOrd="0" presId="urn:microsoft.com/office/officeart/2005/8/layout/hProcess11"/>
    <dgm:cxn modelId="{0D70D505-D644-496C-BD01-9D9C23EEFCE2}" type="presParOf" srcId="{9F611494-6742-4837-BFAE-253B58EE8062}" destId="{480D22C0-C9F4-4CD9-A989-5FC9400F7D46}" srcOrd="3" destOrd="0" presId="urn:microsoft.com/office/officeart/2005/8/layout/hProcess11"/>
    <dgm:cxn modelId="{69B6C12E-04FB-43F1-9A89-C4059AC8E2E1}" type="presParOf" srcId="{9F611494-6742-4837-BFAE-253B58EE8062}" destId="{34F92DD5-B3F6-4949-B193-22020B66CA38}" srcOrd="4" destOrd="0" presId="urn:microsoft.com/office/officeart/2005/8/layout/hProcess11"/>
    <dgm:cxn modelId="{F5AB563B-4296-4B6C-BF4D-1D7AC1977E2A}" type="presParOf" srcId="{34F92DD5-B3F6-4949-B193-22020B66CA38}" destId="{52F97B25-D8B0-4E6F-A650-E7BCCCF67A7A}" srcOrd="0" destOrd="0" presId="urn:microsoft.com/office/officeart/2005/8/layout/hProcess11"/>
    <dgm:cxn modelId="{7DECA7FB-7C39-45E5-91F0-A70A79AB499C}" type="presParOf" srcId="{34F92DD5-B3F6-4949-B193-22020B66CA38}" destId="{125D870F-BE72-401A-B1B8-1F11EF0759BD}" srcOrd="1" destOrd="0" presId="urn:microsoft.com/office/officeart/2005/8/layout/hProcess11"/>
    <dgm:cxn modelId="{756E1AA0-DE5F-4BC6-8F5A-B5D5819E2242}" type="presParOf" srcId="{34F92DD5-B3F6-4949-B193-22020B66CA38}" destId="{29F5FC4C-F354-4FC0-9137-54C050EFCA08}"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08913-2720-4DDE-B7CB-97FB932EAE85}">
      <dsp:nvSpPr>
        <dsp:cNvPr id="0" name=""/>
        <dsp:cNvSpPr/>
      </dsp:nvSpPr>
      <dsp:spPr>
        <a:xfrm>
          <a:off x="0" y="0"/>
          <a:ext cx="6217920" cy="710474"/>
        </a:xfrm>
        <a:prstGeom prst="roundRect">
          <a:avLst>
            <a:gd name="adj" fmla="val 1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UW unit requests extension</a:t>
          </a:r>
        </a:p>
      </dsp:txBody>
      <dsp:txXfrm>
        <a:off x="20809" y="20809"/>
        <a:ext cx="5391227" cy="668856"/>
      </dsp:txXfrm>
    </dsp:sp>
    <dsp:sp modelId="{7BC32E62-6B37-45E1-9E04-5CF100ED8FCF}">
      <dsp:nvSpPr>
        <dsp:cNvPr id="0" name=""/>
        <dsp:cNvSpPr/>
      </dsp:nvSpPr>
      <dsp:spPr>
        <a:xfrm>
          <a:off x="520750" y="839651"/>
          <a:ext cx="6217920" cy="710474"/>
        </a:xfrm>
        <a:prstGeom prst="roundRect">
          <a:avLst>
            <a:gd name="adj" fmla="val 10000"/>
          </a:avLst>
        </a:prstGeom>
        <a:solidFill>
          <a:schemeClr val="accent1">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ISO reviews request and issues extended DS-2019</a:t>
          </a:r>
        </a:p>
      </dsp:txBody>
      <dsp:txXfrm>
        <a:off x="541559" y="860460"/>
        <a:ext cx="5193742" cy="668856"/>
      </dsp:txXfrm>
    </dsp:sp>
    <dsp:sp modelId="{BC452DC1-F20E-42A2-8E0E-E19482A6C5FD}">
      <dsp:nvSpPr>
        <dsp:cNvPr id="0" name=""/>
        <dsp:cNvSpPr/>
      </dsp:nvSpPr>
      <dsp:spPr>
        <a:xfrm>
          <a:off x="1033729" y="1679303"/>
          <a:ext cx="6217920" cy="710474"/>
        </a:xfrm>
        <a:prstGeom prst="roundRect">
          <a:avLst>
            <a:gd name="adj" fmla="val 10000"/>
          </a:avLst>
        </a:prstGeom>
        <a:solidFill>
          <a:schemeClr val="accent1">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ISO and/or unit share extended DS-2019 with scholar</a:t>
          </a:r>
        </a:p>
      </dsp:txBody>
      <dsp:txXfrm>
        <a:off x="1054538" y="1700112"/>
        <a:ext cx="5201515" cy="668856"/>
      </dsp:txXfrm>
    </dsp:sp>
    <dsp:sp modelId="{1B1C2B4B-56D2-4FF6-915A-6EB0FC49A201}">
      <dsp:nvSpPr>
        <dsp:cNvPr id="0" name=""/>
        <dsp:cNvSpPr/>
      </dsp:nvSpPr>
      <dsp:spPr>
        <a:xfrm>
          <a:off x="1554479" y="2518954"/>
          <a:ext cx="6217920" cy="710474"/>
        </a:xfrm>
        <a:prstGeom prst="roundRect">
          <a:avLst>
            <a:gd name="adj" fmla="val 1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Scholar uses extended DS-2019 to file I-539 Application OR exit/reenter</a:t>
          </a:r>
        </a:p>
      </dsp:txBody>
      <dsp:txXfrm>
        <a:off x="1575288" y="2539763"/>
        <a:ext cx="5193742" cy="668856"/>
      </dsp:txXfrm>
    </dsp:sp>
    <dsp:sp modelId="{AA9DCE1E-8791-406D-86BC-098243373B2A}">
      <dsp:nvSpPr>
        <dsp:cNvPr id="0" name=""/>
        <dsp:cNvSpPr/>
      </dsp:nvSpPr>
      <dsp:spPr>
        <a:xfrm>
          <a:off x="5756111" y="544158"/>
          <a:ext cx="461808" cy="46180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860018" y="544158"/>
        <a:ext cx="253994" cy="347511"/>
      </dsp:txXfrm>
    </dsp:sp>
    <dsp:sp modelId="{6C5833FD-E838-4584-B7AB-129CC9CA4BA9}">
      <dsp:nvSpPr>
        <dsp:cNvPr id="0" name=""/>
        <dsp:cNvSpPr/>
      </dsp:nvSpPr>
      <dsp:spPr>
        <a:xfrm>
          <a:off x="6276862" y="1383810"/>
          <a:ext cx="461808" cy="461808"/>
        </a:xfrm>
        <a:prstGeom prst="downArrow">
          <a:avLst>
            <a:gd name="adj1" fmla="val 55000"/>
            <a:gd name="adj2" fmla="val 45000"/>
          </a:avLst>
        </a:prstGeom>
        <a:solidFill>
          <a:schemeClr val="accent1">
            <a:alpha val="90000"/>
            <a:tint val="40000"/>
            <a:hueOff val="0"/>
            <a:satOff val="0"/>
            <a:lumOff val="0"/>
            <a:alphaOff val="-2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380769" y="1383810"/>
        <a:ext cx="253994" cy="347511"/>
      </dsp:txXfrm>
    </dsp:sp>
    <dsp:sp modelId="{83527E84-F307-46DB-9CD8-7DB72E5B0F7F}">
      <dsp:nvSpPr>
        <dsp:cNvPr id="0" name=""/>
        <dsp:cNvSpPr/>
      </dsp:nvSpPr>
      <dsp:spPr>
        <a:xfrm>
          <a:off x="6789840" y="2223461"/>
          <a:ext cx="461808" cy="461808"/>
        </a:xfrm>
        <a:prstGeom prst="downArrow">
          <a:avLst>
            <a:gd name="adj1" fmla="val 55000"/>
            <a:gd name="adj2" fmla="val 45000"/>
          </a:avLst>
        </a:prstGeom>
        <a:solidFill>
          <a:schemeClr val="accent1">
            <a:alpha val="90000"/>
            <a:tint val="40000"/>
            <a:hueOff val="0"/>
            <a:satOff val="0"/>
            <a:lumOff val="0"/>
            <a:alphaOff val="-4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893747" y="2223461"/>
        <a:ext cx="253994" cy="3475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BCF3B-A521-46F1-B31B-105F462A2AA3}">
      <dsp:nvSpPr>
        <dsp:cNvPr id="0" name=""/>
        <dsp:cNvSpPr/>
      </dsp:nvSpPr>
      <dsp:spPr>
        <a:xfrm rot="16200000">
          <a:off x="-1009296" y="1765797"/>
          <a:ext cx="2616492" cy="553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88146" bIns="0" numCol="1" spcCol="1270" anchor="t" anchorCtr="0">
          <a:noAutofit/>
        </a:bodyPr>
        <a:lstStyle/>
        <a:p>
          <a:pPr marL="0" lvl="0" indent="0" algn="r" defTabSz="1200150">
            <a:lnSpc>
              <a:spcPct val="90000"/>
            </a:lnSpc>
            <a:spcBef>
              <a:spcPct val="0"/>
            </a:spcBef>
            <a:spcAft>
              <a:spcPct val="35000"/>
            </a:spcAft>
            <a:buNone/>
          </a:pPr>
          <a:r>
            <a:rPr lang="en-US" sz="2700" kern="1200" dirty="0"/>
            <a:t>ONLINE FILING</a:t>
          </a:r>
        </a:p>
      </dsp:txBody>
      <dsp:txXfrm>
        <a:off x="-1009296" y="1765797"/>
        <a:ext cx="2616492" cy="553488"/>
      </dsp:txXfrm>
    </dsp:sp>
    <dsp:sp modelId="{D3168638-79EE-446E-A360-8F288DB74781}">
      <dsp:nvSpPr>
        <dsp:cNvPr id="0" name=""/>
        <dsp:cNvSpPr/>
      </dsp:nvSpPr>
      <dsp:spPr>
        <a:xfrm>
          <a:off x="575694" y="734295"/>
          <a:ext cx="2922115" cy="261649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488146" rIns="170688" bIns="17068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Cheaper fee ($420)</a:t>
          </a:r>
        </a:p>
        <a:p>
          <a:pPr marL="171450" lvl="1" indent="-171450" algn="l" defTabSz="844550">
            <a:lnSpc>
              <a:spcPct val="90000"/>
            </a:lnSpc>
            <a:spcBef>
              <a:spcPct val="0"/>
            </a:spcBef>
            <a:spcAft>
              <a:spcPct val="15000"/>
            </a:spcAft>
            <a:buChar char="•"/>
          </a:pPr>
          <a:r>
            <a:rPr lang="en-US" sz="1900" kern="1200" dirty="0"/>
            <a:t>Immediate confirmation of receipt (lower chance of rejection)</a:t>
          </a:r>
        </a:p>
        <a:p>
          <a:pPr marL="171450" lvl="1" indent="-171450" algn="l" defTabSz="844550">
            <a:lnSpc>
              <a:spcPct val="90000"/>
            </a:lnSpc>
            <a:spcBef>
              <a:spcPct val="0"/>
            </a:spcBef>
            <a:spcAft>
              <a:spcPct val="15000"/>
            </a:spcAft>
            <a:buChar char="•"/>
          </a:pPr>
          <a:r>
            <a:rPr lang="en-US" sz="1900" kern="1200" dirty="0"/>
            <a:t>Can’t include dependents</a:t>
          </a:r>
        </a:p>
      </dsp:txBody>
      <dsp:txXfrm>
        <a:off x="575694" y="734295"/>
        <a:ext cx="2922115" cy="2616492"/>
      </dsp:txXfrm>
    </dsp:sp>
    <dsp:sp modelId="{1433B52A-0BCB-419A-BEAE-7FD80A41F481}">
      <dsp:nvSpPr>
        <dsp:cNvPr id="0" name=""/>
        <dsp:cNvSpPr/>
      </dsp:nvSpPr>
      <dsp:spPr>
        <a:xfrm>
          <a:off x="22205" y="3689"/>
          <a:ext cx="1106977" cy="110697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D346E89-7B1A-4156-9678-8DA5984B57B9}">
      <dsp:nvSpPr>
        <dsp:cNvPr id="0" name=""/>
        <dsp:cNvSpPr/>
      </dsp:nvSpPr>
      <dsp:spPr>
        <a:xfrm rot="16200000">
          <a:off x="3225088" y="1765797"/>
          <a:ext cx="2616492" cy="553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88146" bIns="0" numCol="1" spcCol="1270" anchor="t" anchorCtr="0">
          <a:noAutofit/>
        </a:bodyPr>
        <a:lstStyle/>
        <a:p>
          <a:pPr marL="0" lvl="0" indent="0" algn="r" defTabSz="1200150">
            <a:lnSpc>
              <a:spcPct val="90000"/>
            </a:lnSpc>
            <a:spcBef>
              <a:spcPct val="0"/>
            </a:spcBef>
            <a:spcAft>
              <a:spcPct val="35000"/>
            </a:spcAft>
            <a:buNone/>
          </a:pPr>
          <a:r>
            <a:rPr lang="en-US" sz="2700" kern="1200" dirty="0"/>
            <a:t>PAPER FILING</a:t>
          </a:r>
        </a:p>
      </dsp:txBody>
      <dsp:txXfrm>
        <a:off x="3225088" y="1765797"/>
        <a:ext cx="2616492" cy="553488"/>
      </dsp:txXfrm>
    </dsp:sp>
    <dsp:sp modelId="{1DC7ED09-BF79-4DAA-8589-660E76DC330D}">
      <dsp:nvSpPr>
        <dsp:cNvPr id="0" name=""/>
        <dsp:cNvSpPr/>
      </dsp:nvSpPr>
      <dsp:spPr>
        <a:xfrm>
          <a:off x="4810078" y="734295"/>
          <a:ext cx="2922115" cy="261649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488146" rIns="170688" bIns="17068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Higher fee ($470)</a:t>
          </a:r>
        </a:p>
        <a:p>
          <a:pPr marL="171450" lvl="1" indent="-171450" algn="l" defTabSz="844550">
            <a:lnSpc>
              <a:spcPct val="90000"/>
            </a:lnSpc>
            <a:spcBef>
              <a:spcPct val="0"/>
            </a:spcBef>
            <a:spcAft>
              <a:spcPct val="15000"/>
            </a:spcAft>
            <a:buChar char="•"/>
          </a:pPr>
          <a:r>
            <a:rPr lang="en-US" sz="1900" kern="1200" dirty="0"/>
            <a:t>Mailed to service center (higher chance of rejection)</a:t>
          </a:r>
        </a:p>
        <a:p>
          <a:pPr marL="171450" lvl="1" indent="-171450" algn="l" defTabSz="844550">
            <a:lnSpc>
              <a:spcPct val="90000"/>
            </a:lnSpc>
            <a:spcBef>
              <a:spcPct val="0"/>
            </a:spcBef>
            <a:spcAft>
              <a:spcPct val="15000"/>
            </a:spcAft>
            <a:buChar char="•"/>
          </a:pPr>
          <a:r>
            <a:rPr lang="en-US" sz="1900" kern="1200" dirty="0"/>
            <a:t>Can include dependents</a:t>
          </a:r>
        </a:p>
        <a:p>
          <a:pPr marL="171450" lvl="1" indent="-171450" algn="l" defTabSz="844550">
            <a:lnSpc>
              <a:spcPct val="90000"/>
            </a:lnSpc>
            <a:spcBef>
              <a:spcPct val="0"/>
            </a:spcBef>
            <a:spcAft>
              <a:spcPct val="15000"/>
            </a:spcAft>
            <a:buChar char="•"/>
          </a:pPr>
          <a:endParaRPr lang="en-US" sz="1900" kern="1200" dirty="0"/>
        </a:p>
      </dsp:txBody>
      <dsp:txXfrm>
        <a:off x="4810078" y="734295"/>
        <a:ext cx="2922115" cy="2616492"/>
      </dsp:txXfrm>
    </dsp:sp>
    <dsp:sp modelId="{9BF5B3B1-F7DA-40A0-A9A6-8BAF861C09FF}">
      <dsp:nvSpPr>
        <dsp:cNvPr id="0" name=""/>
        <dsp:cNvSpPr/>
      </dsp:nvSpPr>
      <dsp:spPr>
        <a:xfrm>
          <a:off x="4256590" y="3689"/>
          <a:ext cx="1106977" cy="110697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8A456-36C1-494A-964C-C027419CC083}">
      <dsp:nvSpPr>
        <dsp:cNvPr id="0" name=""/>
        <dsp:cNvSpPr/>
      </dsp:nvSpPr>
      <dsp:spPr>
        <a:xfrm>
          <a:off x="2716356" y="73538"/>
          <a:ext cx="15792" cy="3529864"/>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83224E9F-D6B5-46C9-A653-A2B5161A5137}">
      <dsp:nvSpPr>
        <dsp:cNvPr id="0" name=""/>
        <dsp:cNvSpPr/>
      </dsp:nvSpPr>
      <dsp:spPr>
        <a:xfrm>
          <a:off x="0" y="75262"/>
          <a:ext cx="2463672" cy="10686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4130" tIns="12065" rIns="72390" bIns="12065" numCol="1" spcCol="1270" anchor="ctr" anchorCtr="0">
          <a:noAutofit/>
        </a:bodyPr>
        <a:lstStyle/>
        <a:p>
          <a:pPr marL="0" lvl="0" indent="0" algn="r" defTabSz="844550">
            <a:lnSpc>
              <a:spcPct val="90000"/>
            </a:lnSpc>
            <a:spcBef>
              <a:spcPct val="0"/>
            </a:spcBef>
            <a:spcAft>
              <a:spcPct val="35000"/>
            </a:spcAft>
            <a:buNone/>
            <a:defRPr b="1">
              <a:solidFill>
                <a:schemeClr val="accent1"/>
              </a:solidFill>
            </a:defRPr>
          </a:pPr>
          <a:r>
            <a:rPr lang="en-US" sz="1900" kern="1200" dirty="0"/>
            <a:t>NOW </a:t>
          </a:r>
          <a:br>
            <a:rPr lang="en-US" sz="1900" kern="1200" dirty="0"/>
          </a:br>
          <a:r>
            <a:rPr lang="en-US" sz="1900" kern="1200" dirty="0"/>
            <a:t>(UNTIL RULE GOES INTO EFFECT)</a:t>
          </a:r>
        </a:p>
      </dsp:txBody>
      <dsp:txXfrm>
        <a:off x="0" y="75262"/>
        <a:ext cx="2463672" cy="1068611"/>
      </dsp:txXfrm>
    </dsp:sp>
    <dsp:sp modelId="{177E76AF-8AA4-403E-B2BC-FE889C73A3C1}">
      <dsp:nvSpPr>
        <dsp:cNvPr id="0" name=""/>
        <dsp:cNvSpPr/>
      </dsp:nvSpPr>
      <dsp:spPr>
        <a:xfrm>
          <a:off x="2649450" y="534765"/>
          <a:ext cx="149605" cy="1496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8D6ADB-B5B3-461B-A73C-581AE91C0D13}">
      <dsp:nvSpPr>
        <dsp:cNvPr id="0" name=""/>
        <dsp:cNvSpPr/>
      </dsp:nvSpPr>
      <dsp:spPr>
        <a:xfrm>
          <a:off x="2992730" y="75262"/>
          <a:ext cx="4903655" cy="1068611"/>
        </a:xfrm>
        <a:prstGeom prst="rect">
          <a:avLst/>
        </a:prstGeom>
        <a:solidFill>
          <a:schemeClr val="tx1">
            <a:lumMod val="20000"/>
            <a:lumOff val="80000"/>
          </a:schemeClr>
        </a:solidFill>
        <a:ln>
          <a:noFill/>
        </a:ln>
        <a:effectLst/>
        <a:sp3d/>
      </dsp:spPr>
      <dsp:style>
        <a:lnRef idx="0">
          <a:scrgbClr r="0" g="0" b="0"/>
        </a:lnRef>
        <a:fillRef idx="0">
          <a:scrgbClr r="0" g="0" b="0"/>
        </a:fillRef>
        <a:effectRef idx="0">
          <a:scrgbClr r="0" g="0" b="0"/>
        </a:effectRef>
        <a:fontRef idx="minor"/>
      </dsp:style>
      <dsp:txBody>
        <a:bodyPr spcFirstLastPara="0" vert="horz" wrap="square" lIns="68580" tIns="11430" rIns="22860" bIns="11430" numCol="1" spcCol="1270" anchor="ctr" anchorCtr="0">
          <a:noAutofit/>
        </a:bodyPr>
        <a:lstStyle/>
        <a:p>
          <a:pPr marL="0" lvl="0" indent="0" algn="l" defTabSz="800100">
            <a:lnSpc>
              <a:spcPct val="90000"/>
            </a:lnSpc>
            <a:spcBef>
              <a:spcPct val="0"/>
            </a:spcBef>
            <a:spcAft>
              <a:spcPct val="35000"/>
            </a:spcAft>
            <a:buNone/>
          </a:pPr>
          <a:r>
            <a:rPr lang="en-US" sz="1800" kern="1200" dirty="0"/>
            <a:t>Completed J-1 extensions don’t require any additional action by J-1 exchange visitor</a:t>
          </a:r>
        </a:p>
        <a:p>
          <a:pPr marL="0" lvl="0" indent="0" algn="l" defTabSz="800100">
            <a:lnSpc>
              <a:spcPct val="90000"/>
            </a:lnSpc>
            <a:spcBef>
              <a:spcPct val="0"/>
            </a:spcBef>
            <a:spcAft>
              <a:spcPct val="35000"/>
            </a:spcAft>
            <a:buNone/>
          </a:pPr>
          <a:r>
            <a:rPr lang="en-US" sz="1800" kern="1200" dirty="0"/>
            <a:t>No I-539 or exit/reentry required </a:t>
          </a:r>
        </a:p>
      </dsp:txBody>
      <dsp:txXfrm>
        <a:off x="2992730" y="75262"/>
        <a:ext cx="4903655" cy="1068611"/>
      </dsp:txXfrm>
    </dsp:sp>
    <dsp:sp modelId="{78087CE7-7510-4ED4-B46D-998F4541298D}">
      <dsp:nvSpPr>
        <dsp:cNvPr id="0" name=""/>
        <dsp:cNvSpPr/>
      </dsp:nvSpPr>
      <dsp:spPr>
        <a:xfrm>
          <a:off x="0" y="1304165"/>
          <a:ext cx="2463672" cy="10686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4130" tIns="12065" rIns="72390" bIns="12065" numCol="1" spcCol="1270" anchor="ctr" anchorCtr="0">
          <a:noAutofit/>
        </a:bodyPr>
        <a:lstStyle/>
        <a:p>
          <a:pPr marL="0" lvl="0" indent="0" algn="r" defTabSz="844550">
            <a:lnSpc>
              <a:spcPct val="90000"/>
            </a:lnSpc>
            <a:spcBef>
              <a:spcPct val="0"/>
            </a:spcBef>
            <a:spcAft>
              <a:spcPct val="35000"/>
            </a:spcAft>
            <a:buNone/>
            <a:defRPr b="1">
              <a:solidFill>
                <a:schemeClr val="accent1"/>
              </a:solidFill>
            </a:defRPr>
          </a:pPr>
          <a:r>
            <a:rPr lang="en-US" sz="1900" kern="1200" dirty="0"/>
            <a:t>TRANSITION PERIOD (DATE RULE GOES INT0 EFFECT - 03/18/2027)</a:t>
          </a:r>
        </a:p>
      </dsp:txBody>
      <dsp:txXfrm>
        <a:off x="0" y="1304165"/>
        <a:ext cx="2463672" cy="1068611"/>
      </dsp:txXfrm>
    </dsp:sp>
    <dsp:sp modelId="{31625A4F-1B5E-4DAB-9521-5ECCDB8CF877}">
      <dsp:nvSpPr>
        <dsp:cNvPr id="0" name=""/>
        <dsp:cNvSpPr/>
      </dsp:nvSpPr>
      <dsp:spPr>
        <a:xfrm>
          <a:off x="2649450" y="1763668"/>
          <a:ext cx="149605" cy="1496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95ADD4-99E8-4560-982C-3D4CF454CE32}">
      <dsp:nvSpPr>
        <dsp:cNvPr id="0" name=""/>
        <dsp:cNvSpPr/>
      </dsp:nvSpPr>
      <dsp:spPr>
        <a:xfrm>
          <a:off x="2992730" y="1304165"/>
          <a:ext cx="4903655" cy="10686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11430" rIns="22860" bIns="11430" numCol="1" spcCol="1270" anchor="ctr" anchorCtr="0">
          <a:noAutofit/>
        </a:bodyPr>
        <a:lstStyle/>
        <a:p>
          <a:pPr marL="0" lvl="0" indent="0" algn="l" defTabSz="800100">
            <a:lnSpc>
              <a:spcPct val="90000"/>
            </a:lnSpc>
            <a:spcBef>
              <a:spcPct val="0"/>
            </a:spcBef>
            <a:spcAft>
              <a:spcPct val="35000"/>
            </a:spcAft>
            <a:buNone/>
          </a:pPr>
          <a:r>
            <a:rPr lang="en-US" sz="1800" kern="1200" dirty="0"/>
            <a:t>Completed J-1 extensions require additional action</a:t>
          </a:r>
        </a:p>
        <a:p>
          <a:pPr marL="0" lvl="0" indent="0" algn="l" defTabSz="800100">
            <a:lnSpc>
              <a:spcPct val="90000"/>
            </a:lnSpc>
            <a:spcBef>
              <a:spcPct val="0"/>
            </a:spcBef>
            <a:spcAft>
              <a:spcPct val="35000"/>
            </a:spcAft>
            <a:buNone/>
          </a:pPr>
          <a:r>
            <a:rPr lang="en-US" sz="1800" kern="1200" dirty="0"/>
            <a:t>J-1 exchange visitors with timely filed I-539 can continue exchange activity through end date on new DS-2019</a:t>
          </a:r>
        </a:p>
      </dsp:txBody>
      <dsp:txXfrm>
        <a:off x="2992730" y="1304165"/>
        <a:ext cx="4903655" cy="1068611"/>
      </dsp:txXfrm>
    </dsp:sp>
    <dsp:sp modelId="{25B5A674-B13F-4860-976B-396F2FC84977}">
      <dsp:nvSpPr>
        <dsp:cNvPr id="0" name=""/>
        <dsp:cNvSpPr/>
      </dsp:nvSpPr>
      <dsp:spPr>
        <a:xfrm>
          <a:off x="0" y="2533068"/>
          <a:ext cx="2463672" cy="10686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4130" tIns="12065" rIns="72390" bIns="12065" numCol="1" spcCol="1270" anchor="ctr" anchorCtr="0">
          <a:noAutofit/>
        </a:bodyPr>
        <a:lstStyle/>
        <a:p>
          <a:pPr marL="0" lvl="0" indent="0" algn="r" defTabSz="844550">
            <a:lnSpc>
              <a:spcPct val="90000"/>
            </a:lnSpc>
            <a:spcBef>
              <a:spcPct val="0"/>
            </a:spcBef>
            <a:spcAft>
              <a:spcPct val="35000"/>
            </a:spcAft>
            <a:buNone/>
            <a:defRPr b="1">
              <a:solidFill>
                <a:schemeClr val="accent1"/>
              </a:solidFill>
            </a:defRPr>
          </a:pPr>
          <a:r>
            <a:rPr lang="en-US" sz="1900" kern="1200" dirty="0"/>
            <a:t>RULE IN FULL EFFECT (AFTER 03/18/2027)</a:t>
          </a:r>
        </a:p>
      </dsp:txBody>
      <dsp:txXfrm>
        <a:off x="0" y="2533068"/>
        <a:ext cx="2463672" cy="1068611"/>
      </dsp:txXfrm>
    </dsp:sp>
    <dsp:sp modelId="{5B57C772-9BB4-4E8F-AA6E-7E63639D9857}">
      <dsp:nvSpPr>
        <dsp:cNvPr id="0" name=""/>
        <dsp:cNvSpPr/>
      </dsp:nvSpPr>
      <dsp:spPr>
        <a:xfrm>
          <a:off x="2649450" y="2992571"/>
          <a:ext cx="149605" cy="1496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F2000B-1E88-4FD4-8307-C4BFF3A6CA89}">
      <dsp:nvSpPr>
        <dsp:cNvPr id="0" name=""/>
        <dsp:cNvSpPr/>
      </dsp:nvSpPr>
      <dsp:spPr>
        <a:xfrm>
          <a:off x="2992730" y="2533068"/>
          <a:ext cx="4903655" cy="10686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11430" rIns="22860" bIns="11430" numCol="1" spcCol="1270" anchor="ctr" anchorCtr="0">
          <a:noAutofit/>
        </a:bodyPr>
        <a:lstStyle/>
        <a:p>
          <a:pPr marL="0" lvl="0" indent="0" algn="l" defTabSz="800100">
            <a:lnSpc>
              <a:spcPct val="90000"/>
            </a:lnSpc>
            <a:spcBef>
              <a:spcPct val="0"/>
            </a:spcBef>
            <a:spcAft>
              <a:spcPct val="35000"/>
            </a:spcAft>
            <a:buNone/>
          </a:pPr>
          <a:r>
            <a:rPr lang="en-US" sz="1800" kern="1200" dirty="0"/>
            <a:t>Completed J-1 extensions require additional action</a:t>
          </a:r>
        </a:p>
        <a:p>
          <a:pPr marL="0" lvl="0" indent="0" algn="l" defTabSz="800100">
            <a:lnSpc>
              <a:spcPct val="90000"/>
            </a:lnSpc>
            <a:spcBef>
              <a:spcPct val="0"/>
            </a:spcBef>
            <a:spcAft>
              <a:spcPct val="35000"/>
            </a:spcAft>
            <a:buNone/>
          </a:pPr>
          <a:r>
            <a:rPr lang="en-US" sz="1800" kern="1200" dirty="0"/>
            <a:t>J-1 exchange visitors with timely filed </a:t>
          </a:r>
          <a:br>
            <a:rPr lang="en-US" sz="1800" kern="1200" dirty="0"/>
          </a:br>
          <a:r>
            <a:rPr lang="en-US" sz="1800" kern="1200" dirty="0"/>
            <a:t>I-539 can continue exchange activity </a:t>
          </a:r>
          <a:br>
            <a:rPr lang="en-US" sz="1800" kern="1200" dirty="0"/>
          </a:br>
          <a:r>
            <a:rPr lang="en-US" sz="1800" kern="1200" dirty="0"/>
            <a:t>for 240 days</a:t>
          </a:r>
        </a:p>
      </dsp:txBody>
      <dsp:txXfrm>
        <a:off x="2992730" y="2533068"/>
        <a:ext cx="4903655" cy="10686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41480-DE8D-4E97-9B5A-C152A108D25E}">
      <dsp:nvSpPr>
        <dsp:cNvPr id="0" name=""/>
        <dsp:cNvSpPr/>
      </dsp:nvSpPr>
      <dsp:spPr>
        <a:xfrm>
          <a:off x="0" y="758160"/>
          <a:ext cx="7982637" cy="10108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8F3EC6-F826-4C50-A098-DE0089212045}">
      <dsp:nvSpPr>
        <dsp:cNvPr id="0" name=""/>
        <dsp:cNvSpPr/>
      </dsp:nvSpPr>
      <dsp:spPr>
        <a:xfrm>
          <a:off x="3507" y="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1" kern="1200" dirty="0"/>
            <a:t>12/01/2026</a:t>
          </a:r>
        </a:p>
        <a:p>
          <a:pPr marL="0" lvl="0" indent="0" algn="ctr" defTabSz="622300">
            <a:lnSpc>
              <a:spcPct val="90000"/>
            </a:lnSpc>
            <a:spcBef>
              <a:spcPct val="0"/>
            </a:spcBef>
            <a:spcAft>
              <a:spcPct val="35000"/>
            </a:spcAft>
            <a:buNone/>
          </a:pPr>
          <a:r>
            <a:rPr lang="en-US" sz="1400" kern="1200" dirty="0"/>
            <a:t>ISO issues an extended DS-2019 valid through 12/31/2028</a:t>
          </a:r>
        </a:p>
      </dsp:txBody>
      <dsp:txXfrm>
        <a:off x="3507" y="0"/>
        <a:ext cx="2315276" cy="1010880"/>
      </dsp:txXfrm>
    </dsp:sp>
    <dsp:sp modelId="{25D3555B-68D7-4620-9755-0BF575B5AA6D}">
      <dsp:nvSpPr>
        <dsp:cNvPr id="0" name=""/>
        <dsp:cNvSpPr/>
      </dsp:nvSpPr>
      <dsp:spPr>
        <a:xfrm>
          <a:off x="1034786"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463C0F-1819-4AA0-8EE9-D5ADB6DB7EF4}">
      <dsp:nvSpPr>
        <dsp:cNvPr id="0" name=""/>
        <dsp:cNvSpPr/>
      </dsp:nvSpPr>
      <dsp:spPr>
        <a:xfrm>
          <a:off x="2434548" y="151632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12/15/2026</a:t>
          </a:r>
        </a:p>
        <a:p>
          <a:pPr marL="0" lvl="0" indent="0" algn="ctr" defTabSz="622300">
            <a:lnSpc>
              <a:spcPct val="90000"/>
            </a:lnSpc>
            <a:spcBef>
              <a:spcPct val="0"/>
            </a:spcBef>
            <a:spcAft>
              <a:spcPct val="35000"/>
            </a:spcAft>
            <a:buNone/>
          </a:pPr>
          <a:r>
            <a:rPr lang="en-US" sz="1400" kern="1200" dirty="0"/>
            <a:t>Olu submits her I-539 Application to Extend Status</a:t>
          </a:r>
        </a:p>
      </dsp:txBody>
      <dsp:txXfrm>
        <a:off x="2434548" y="1516320"/>
        <a:ext cx="2315276" cy="1010880"/>
      </dsp:txXfrm>
    </dsp:sp>
    <dsp:sp modelId="{438191A1-2821-4A94-9257-18AEA699F50D}">
      <dsp:nvSpPr>
        <dsp:cNvPr id="0" name=""/>
        <dsp:cNvSpPr/>
      </dsp:nvSpPr>
      <dsp:spPr>
        <a:xfrm>
          <a:off x="3465826"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CD132C-18EB-4879-B6FB-4670723F027D}">
      <dsp:nvSpPr>
        <dsp:cNvPr id="0" name=""/>
        <dsp:cNvSpPr/>
      </dsp:nvSpPr>
      <dsp:spPr>
        <a:xfrm>
          <a:off x="4865588" y="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1" kern="1200" dirty="0"/>
            <a:t>12/31/2026</a:t>
          </a:r>
        </a:p>
        <a:p>
          <a:pPr marL="0" lvl="0" indent="0" algn="ctr" defTabSz="622300">
            <a:lnSpc>
              <a:spcPct val="90000"/>
            </a:lnSpc>
            <a:spcBef>
              <a:spcPct val="0"/>
            </a:spcBef>
            <a:spcAft>
              <a:spcPct val="35000"/>
            </a:spcAft>
            <a:buNone/>
          </a:pPr>
          <a:r>
            <a:rPr lang="en-US" sz="1400" kern="1200" dirty="0"/>
            <a:t>Olu’s previous DS-2019 expires</a:t>
          </a:r>
        </a:p>
      </dsp:txBody>
      <dsp:txXfrm>
        <a:off x="4865588" y="0"/>
        <a:ext cx="2315276" cy="1010880"/>
      </dsp:txXfrm>
    </dsp:sp>
    <dsp:sp modelId="{27880472-9E26-4940-B2FC-F3B521C6A7B8}">
      <dsp:nvSpPr>
        <dsp:cNvPr id="0" name=""/>
        <dsp:cNvSpPr/>
      </dsp:nvSpPr>
      <dsp:spPr>
        <a:xfrm>
          <a:off x="5896867"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641480-DE8D-4E97-9B5A-C152A108D25E}">
      <dsp:nvSpPr>
        <dsp:cNvPr id="0" name=""/>
        <dsp:cNvSpPr/>
      </dsp:nvSpPr>
      <dsp:spPr>
        <a:xfrm>
          <a:off x="0" y="758160"/>
          <a:ext cx="7982637" cy="10108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8F3EC6-F826-4C50-A098-DE0089212045}">
      <dsp:nvSpPr>
        <dsp:cNvPr id="0" name=""/>
        <dsp:cNvSpPr/>
      </dsp:nvSpPr>
      <dsp:spPr>
        <a:xfrm>
          <a:off x="3507" y="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1" kern="1200" dirty="0"/>
            <a:t>12/01/2026</a:t>
          </a:r>
        </a:p>
        <a:p>
          <a:pPr marL="0" lvl="0" indent="0" algn="ctr" defTabSz="622300">
            <a:lnSpc>
              <a:spcPct val="90000"/>
            </a:lnSpc>
            <a:spcBef>
              <a:spcPct val="0"/>
            </a:spcBef>
            <a:spcAft>
              <a:spcPct val="35000"/>
            </a:spcAft>
            <a:buNone/>
          </a:pPr>
          <a:r>
            <a:rPr lang="en-US" sz="1400" kern="1200" dirty="0"/>
            <a:t>ISO issues an extended DS-2019 valid through 12/31/2028</a:t>
          </a:r>
        </a:p>
      </dsp:txBody>
      <dsp:txXfrm>
        <a:off x="3507" y="0"/>
        <a:ext cx="2315276" cy="1010880"/>
      </dsp:txXfrm>
    </dsp:sp>
    <dsp:sp modelId="{25D3555B-68D7-4620-9755-0BF575B5AA6D}">
      <dsp:nvSpPr>
        <dsp:cNvPr id="0" name=""/>
        <dsp:cNvSpPr/>
      </dsp:nvSpPr>
      <dsp:spPr>
        <a:xfrm>
          <a:off x="1034786"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83D15-8FF1-4BBD-990A-188110E384DC}">
      <dsp:nvSpPr>
        <dsp:cNvPr id="0" name=""/>
        <dsp:cNvSpPr/>
      </dsp:nvSpPr>
      <dsp:spPr>
        <a:xfrm>
          <a:off x="2434548" y="151632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kern="1200" dirty="0"/>
            <a:t>12/31/2026</a:t>
          </a:r>
        </a:p>
        <a:p>
          <a:pPr marL="0" lvl="0" indent="0" algn="ctr" defTabSz="622300">
            <a:lnSpc>
              <a:spcPct val="90000"/>
            </a:lnSpc>
            <a:spcBef>
              <a:spcPct val="0"/>
            </a:spcBef>
            <a:spcAft>
              <a:spcPct val="35000"/>
            </a:spcAft>
            <a:buNone/>
          </a:pPr>
          <a:r>
            <a:rPr lang="en-US" sz="1400" kern="1200" dirty="0"/>
            <a:t>Olu’s previous DS-2019 expires</a:t>
          </a:r>
        </a:p>
      </dsp:txBody>
      <dsp:txXfrm>
        <a:off x="2434548" y="1516320"/>
        <a:ext cx="2315276" cy="1010880"/>
      </dsp:txXfrm>
    </dsp:sp>
    <dsp:sp modelId="{318992E2-6D34-4CEE-AA6E-1834760187D8}">
      <dsp:nvSpPr>
        <dsp:cNvPr id="0" name=""/>
        <dsp:cNvSpPr/>
      </dsp:nvSpPr>
      <dsp:spPr>
        <a:xfrm>
          <a:off x="3465826"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F97B25-D8B0-4E6F-A650-E7BCCCF67A7A}">
      <dsp:nvSpPr>
        <dsp:cNvPr id="0" name=""/>
        <dsp:cNvSpPr/>
      </dsp:nvSpPr>
      <dsp:spPr>
        <a:xfrm>
          <a:off x="4865588" y="0"/>
          <a:ext cx="2315276" cy="101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US" sz="1400" b="1" kern="1200" dirty="0"/>
            <a:t>01/15/2027</a:t>
          </a:r>
        </a:p>
        <a:p>
          <a:pPr marL="0" lvl="0" indent="0" algn="ctr" defTabSz="622300">
            <a:lnSpc>
              <a:spcPct val="90000"/>
            </a:lnSpc>
            <a:spcBef>
              <a:spcPct val="0"/>
            </a:spcBef>
            <a:spcAft>
              <a:spcPct val="35000"/>
            </a:spcAft>
            <a:buNone/>
          </a:pPr>
          <a:r>
            <a:rPr lang="en-US" sz="1400" kern="1200" dirty="0"/>
            <a:t>Olu submits her I-539 Application to Extend Status</a:t>
          </a:r>
        </a:p>
      </dsp:txBody>
      <dsp:txXfrm>
        <a:off x="4865588" y="0"/>
        <a:ext cx="2315276" cy="1010880"/>
      </dsp:txXfrm>
    </dsp:sp>
    <dsp:sp modelId="{125D870F-BE72-401A-B1B8-1F11EF0759BD}">
      <dsp:nvSpPr>
        <dsp:cNvPr id="0" name=""/>
        <dsp:cNvSpPr/>
      </dsp:nvSpPr>
      <dsp:spPr>
        <a:xfrm>
          <a:off x="5896867" y="1137240"/>
          <a:ext cx="252720" cy="2527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26/layout/SmallDotsVertical#1">
  <dgm:title val=""/>
  <dgm:desc val=""/>
  <dgm:catLst>
    <dgm:cat type="timeline" pri="108"/>
  </dgm:catLst>
  <dgm:sampData>
    <dgm:dataModel>
      <dgm:ptLst>
        <dgm:pt modelId="0" type="doc"/>
        <dgm:pt modelId="100">
          <dgm:prSet phldrT="Title" phldr="1"/>
        </dgm:pt>
        <dgm:pt modelId="101">
          <dgm:prSet phldrT="Description" phldr="1"/>
        </dgm:pt>
        <dgm:pt modelId="200">
          <dgm:prSet phldrT="Title" phldr="1"/>
        </dgm:pt>
        <dgm:pt modelId="201">
          <dgm:prSet phldrT="Description" phldr="1"/>
        </dgm:pt>
        <dgm:pt modelId="300">
          <dgm:prSet phldrT="Title" phldr="1"/>
        </dgm:pt>
        <dgm:pt modelId="301">
          <dgm:prSet phldrT="Description" phldr="1"/>
        </dgm:pt>
        <dgm:pt modelId="400">
          <dgm:prSet phldrT="Title" phldr="1"/>
        </dgm:pt>
        <dgm:pt modelId="401">
          <dgm:prSet phldrT="Description" phldr="1"/>
        </dgm:pt>
      </dgm:ptLst>
      <dgm:cxnLst>
        <dgm:cxn modelId="1000" srcId="0" destId="100" srcOrd="0" destOrd="0"/>
        <dgm:cxn modelId="1001" srcId="100" destId="101" srcOrd="0" destOrd="0"/>
        <dgm:cxn modelId="2000" srcId="0" destId="200" srcOrd="1" destOrd="0"/>
        <dgm:cxn modelId="2001" srcId="200" destId="201" srcOrd="0" destOrd="0"/>
        <dgm:cxn modelId="3000" srcId="0" destId="300" srcOrd="2" destOrd="0"/>
        <dgm:cxn modelId="3001" srcId="300" destId="301" srcOrd="0" destOrd="0"/>
        <dgm:cxn modelId="4000" srcId="0" destId="400" srcOrd="3" destOrd="0"/>
        <dgm:cxn modelId="4001" srcId="400" destId="4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ctrX" for="ch" forName="connLine" refType="w" fact="0.345"/>
      <dgm:constr type="w" for="ch" forName="connLine" refType="w" fact="0.002"/>
      <dgm:constr type="t" for="ch" forName="connLine" refType="h" fact="0.02"/>
      <dgm:constr type="h" for="ch" forName="connLine" refType="h" fact="0.96"/>
      <dgm:constr type="l" for="ch" forName="itemsFlow"/>
      <dgm:constr type="w" for="ch" forName="itemsFlow" refType="w"/>
      <dgm:constr type="t" for="ch" forName="itemsFlow" refType="h" fact="0.02"/>
      <dgm:constr type="h" for="ch" forName="itemsFlow" refType="h" fact="0.96"/>
    </dgm:constrLst>
    <dgm:ruleLst/>
    <dgm:layoutNode name="connLine"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spacer" refType="h" refFor="ch" refForName="item" fact="0.15"/>
        <dgm:constr type="primFontSz" for="des" forName="titleText"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l" for="ch" forName="titleText"/>
            <dgm:constr type="ctrY" for="ch" forName="titleText" refType="h" fact="0.5"/>
            <dgm:constr type="w" for="ch" forName="titleText" refType="w" fact="0.312"/>
            <dgm:constr type="h" for="ch" forName="titleText" refType="h"/>
            <dgm:constr type="ctrX" for="ch" forName="dot" refType="w" fact="0.345"/>
            <dgm:constr type="ctrY" for="ch" forName="dot" refType="h" fact="0.5"/>
            <dgm:constr type="w" for="ch" forName="dot" refType="h" fact="0.14"/>
            <dgm:constr type="h" for="ch" forName="dot" refType="h" fact="0.14"/>
            <dgm:constr type="l" for="ch" forName="descText" refType="w" fact="0.379"/>
            <dgm:constr type="ctrY" for="ch" forName="descText" refType="h" fact="0.5"/>
            <dgm:constr type="w" for="ch" forName="descText" refType="w" fact="0.621"/>
            <dgm:constr type="h" for="ch" forName="descText" refType="h"/>
          </dgm:constrLst>
          <dgm:ruleLst/>
          <dgm:layoutNode name="anchor">
            <dgm:alg type="sp"/>
            <dgm:shape xmlns:r="http://schemas.openxmlformats.org/officeDocument/2006/relationships" r:blip="">
              <dgm:adjLst/>
            </dgm:shape>
            <dgm:presOf/>
            <dgm:constrLst/>
            <dgm:ruleLst/>
          </dgm:layoutNode>
          <dgm:layoutNode name="titleText" styleLbl="revTx">
            <dgm:varLst>
              <dgm:chMax val="0"/>
              <dgm:chPref val="0"/>
            </dgm:varLst>
            <dgm:alg type="tx">
              <dgm:param type="txAnchorVert" val="mid"/>
              <dgm:param type="parTxLTRAlign" val="r"/>
              <dgm:param type="parTxRTLAlign" val="l"/>
            </dgm:alg>
            <dgm:shape xmlns:r="http://schemas.openxmlformats.org/officeDocument/2006/relationships" type="rect" r:blip="" hideGeom="1">
              <dgm:adjLst/>
            </dgm:shape>
            <dgm:presOf axis="self" ptType="node"/>
            <dgm:constrLst>
              <dgm:constr type="primFontSz" val="28"/>
              <dgm:constr type="lMarg" refType="primFontSz" fact="0.1"/>
              <dgm:constr type="rMarg" refType="primFontSz" fact="0.3"/>
              <dgm:constr type="tMarg" refType="primFontSz" fact="0.05"/>
              <dgm:constr type="bMarg" refType="primFontSz" fact="0.05"/>
            </dgm:constrLst>
            <dgm:ruleLst>
              <dgm:rule type="primFontSz" val="8" fact="NaN" max="NaN"/>
            </dgm:ruleLst>
          </dgm:layoutNode>
          <dgm:layoutNode name="dot" styleLbl="node1">
            <dgm:alg type="sp"/>
            <dgm:shape xmlns:r="http://schemas.openxmlformats.org/officeDocument/2006/relationships" type="ellipse" r:blip="">
              <dgm:adjLst/>
            </dgm:shape>
            <dgm:presOf/>
            <dgm:constrLst/>
            <dgm:ruleLst/>
          </dgm:layoutNode>
          <dgm:layoutNode name="descText"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des" ptType="node"/>
            <dgm:constrLst>
              <dgm:constr type="secFontSz" val="18"/>
              <dgm:constr type="primFontSz" refType="secFontSz"/>
              <dgm:constr type="lMarg" refType="primFontSz" fact="0.3"/>
              <dgm:constr type="rMarg" refType="primFontSz" fact="0.1"/>
              <dgm:constr type="tMarg" refType="primFontSz" fact="0.05"/>
              <dgm:constr type="bMarg" refType="primFontSz" fact="0.05"/>
            </dgm:constrLst>
            <dgm:ruleLst>
              <dgm:rule type="primFontSz" val="7" fact="NaN" max="NaN"/>
            </dgm:ruleLst>
          </dgm:layoutNode>
        </dgm:layoutNode>
        <dgm:forEach name="sibTransForEach" axis="followSib" ptType="sibTrans" cnt="1">
          <dgm:layoutNode name="spacer">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solidFill>
              <a:schemeClr val="accent1"/>
            </a:solidFill>
          </a:defRPr>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2D004-A7FF-4686-9411-D4D721B7DD6A}"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AE5FBA-2B25-4513-8E83-9E744AC5164C}" type="slidenum">
              <a:rPr lang="en-US" smtClean="0"/>
              <a:t>‹#›</a:t>
            </a:fld>
            <a:endParaRPr lang="en-US"/>
          </a:p>
        </p:txBody>
      </p:sp>
    </p:spTree>
    <p:extLst>
      <p:ext uri="{BB962C8B-B14F-4D97-AF65-F5344CB8AC3E}">
        <p14:creationId xmlns:p14="http://schemas.microsoft.com/office/powerpoint/2010/main" val="407687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Open Sans"/>
                <a:ea typeface="Open Sans"/>
                <a:cs typeface="Open Sans"/>
                <a:sym typeface="Open Sans"/>
              </a:rPr>
              <a:t>http://ap.washington.edu/ahr/visas/</a:t>
            </a:r>
          </a:p>
          <a:p>
            <a:pPr marL="0" lvl="0" indent="0" algn="l" rtl="0">
              <a:spcBef>
                <a:spcPts val="0"/>
              </a:spcBef>
              <a:spcAft>
                <a:spcPts val="0"/>
              </a:spcAft>
              <a:buNone/>
            </a:pPr>
            <a:endParaRPr dirty="0"/>
          </a:p>
        </p:txBody>
      </p:sp>
      <p:sp>
        <p:nvSpPr>
          <p:cNvPr id="87" name="Google Shape;8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4afe38b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4afe38b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c694292fd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c694292f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4afe38b4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4afe38b4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c694292f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c694292f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1927D-1640-F128-815A-D84B8D9C0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5C00B-0F1F-B5C9-A344-415473B50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AFFD6-833E-42BD-9F9F-4ACB5321EB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DD560E-618A-3D78-CAD1-DEF3D2D29725}"/>
              </a:ext>
            </a:extLst>
          </p:cNvPr>
          <p:cNvSpPr>
            <a:spLocks noGrp="1"/>
          </p:cNvSpPr>
          <p:nvPr>
            <p:ph type="sldNum" sz="quarter" idx="5"/>
          </p:nvPr>
        </p:nvSpPr>
        <p:spPr/>
        <p:txBody>
          <a:bodyPr/>
          <a:lstStyle/>
          <a:p>
            <a:fld id="{B8AE5FBA-2B25-4513-8E83-9E744AC5164C}" type="slidenum">
              <a:rPr lang="en-US" smtClean="0"/>
              <a:t>30</a:t>
            </a:fld>
            <a:endParaRPr lang="en-US"/>
          </a:p>
        </p:txBody>
      </p:sp>
    </p:spTree>
    <p:extLst>
      <p:ext uri="{BB962C8B-B14F-4D97-AF65-F5344CB8AC3E}">
        <p14:creationId xmlns:p14="http://schemas.microsoft.com/office/powerpoint/2010/main" val="4004926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97979-C258-209E-9E27-2DB02EA9B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298DE-8B62-4E73-DB97-C8AFD96AC4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C50BF-483C-1FCD-ACE5-882661BDD6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9FD7D1-75E2-E152-1A5D-BECB6933BFB1}"/>
              </a:ext>
            </a:extLst>
          </p:cNvPr>
          <p:cNvSpPr>
            <a:spLocks noGrp="1"/>
          </p:cNvSpPr>
          <p:nvPr>
            <p:ph type="sldNum" sz="quarter" idx="5"/>
          </p:nvPr>
        </p:nvSpPr>
        <p:spPr/>
        <p:txBody>
          <a:bodyPr/>
          <a:lstStyle/>
          <a:p>
            <a:fld id="{B8AE5FBA-2B25-4513-8E83-9E744AC5164C}" type="slidenum">
              <a:rPr lang="en-US" smtClean="0"/>
              <a:t>31</a:t>
            </a:fld>
            <a:endParaRPr lang="en-US"/>
          </a:p>
        </p:txBody>
      </p:sp>
    </p:spTree>
    <p:extLst>
      <p:ext uri="{BB962C8B-B14F-4D97-AF65-F5344CB8AC3E}">
        <p14:creationId xmlns:p14="http://schemas.microsoft.com/office/powerpoint/2010/main" val="766623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5E24C-2CDD-52CA-7439-ACD883ADB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93C73-3EA0-99A7-AD4C-D95550AEC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B10AB-61DE-EE36-A736-CB30E4C924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94BA3F-D50D-199F-552C-150F00384882}"/>
              </a:ext>
            </a:extLst>
          </p:cNvPr>
          <p:cNvSpPr>
            <a:spLocks noGrp="1"/>
          </p:cNvSpPr>
          <p:nvPr>
            <p:ph type="sldNum" sz="quarter" idx="5"/>
          </p:nvPr>
        </p:nvSpPr>
        <p:spPr/>
        <p:txBody>
          <a:bodyPr/>
          <a:lstStyle/>
          <a:p>
            <a:fld id="{B8AE5FBA-2B25-4513-8E83-9E744AC5164C}" type="slidenum">
              <a:rPr lang="en-US" smtClean="0"/>
              <a:t>32</a:t>
            </a:fld>
            <a:endParaRPr lang="en-US"/>
          </a:p>
        </p:txBody>
      </p:sp>
    </p:spTree>
    <p:extLst>
      <p:ext uri="{BB962C8B-B14F-4D97-AF65-F5344CB8AC3E}">
        <p14:creationId xmlns:p14="http://schemas.microsoft.com/office/powerpoint/2010/main" val="4094138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c694292fd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c694292fd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Logo">
    <p:bg>
      <p:bgPr>
        <a:solidFill>
          <a:schemeClr val="bg1"/>
        </a:solidFill>
        <a:effectLst/>
      </p:bgPr>
    </p:bg>
    <p:spTree>
      <p:nvGrpSpPr>
        <p:cNvPr id="1" name=""/>
        <p:cNvGrpSpPr/>
        <p:nvPr/>
      </p:nvGrpSpPr>
      <p:grpSpPr>
        <a:xfrm>
          <a:off x="0" y="0"/>
          <a:ext cx="0" cy="0"/>
          <a:chOff x="0" y="0"/>
          <a:chExt cx="0" cy="0"/>
        </a:xfrm>
      </p:grpSpPr>
      <p:pic>
        <p:nvPicPr>
          <p:cNvPr id="7" name="Picture 6" descr="UW_W 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pic>
        <p:nvPicPr>
          <p:cNvPr id="8" name="Picture 7"/>
          <p:cNvPicPr>
            <a:picLocks noChangeAspect="1"/>
          </p:cNvPicPr>
          <p:nvPr userDrawn="1"/>
        </p:nvPicPr>
        <p:blipFill>
          <a:blip r:embed="rId3"/>
          <a:stretch>
            <a:fillRect/>
          </a:stretch>
        </p:blipFill>
        <p:spPr>
          <a:xfrm>
            <a:off x="568081" y="3426449"/>
            <a:ext cx="1600200" cy="139700"/>
          </a:xfrm>
          <a:prstGeom prst="rect">
            <a:avLst/>
          </a:prstGeom>
        </p:spPr>
      </p:pic>
      <p:sp>
        <p:nvSpPr>
          <p:cNvPr id="3" name="Title 2"/>
          <p:cNvSpPr>
            <a:spLocks noGrp="1"/>
          </p:cNvSpPr>
          <p:nvPr>
            <p:ph type="title" hasCustomPrompt="1"/>
          </p:nvPr>
        </p:nvSpPr>
        <p:spPr>
          <a:xfrm>
            <a:off x="460375" y="644993"/>
            <a:ext cx="697230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a:t>
            </a:r>
            <a:br>
              <a:rPr lang="en-US" dirty="0"/>
            </a:br>
            <a:r>
              <a:rPr lang="en-US" dirty="0"/>
              <a:t>ENCODE NORMAL</a:t>
            </a:r>
            <a:br>
              <a:rPr lang="en-US" dirty="0"/>
            </a:br>
            <a:r>
              <a:rPr lang="en-US" dirty="0"/>
              <a:t>BLACK, 50 PT.</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6F3BD53A-B4D0-8A39-B453-575AB0DDB6B3}"/>
              </a:ext>
            </a:extLst>
          </p:cNvPr>
          <p:cNvPicPr>
            <a:picLocks noChangeAspect="1"/>
          </p:cNvPicPr>
          <p:nvPr userDrawn="1"/>
        </p:nvPicPr>
        <p:blipFill>
          <a:blip r:embed="rId4">
            <a:duotone>
              <a:schemeClr val="accent3">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colorTemperature colorTemp="11500"/>
                    </a14:imgEffect>
                    <a14:imgEffect>
                      <a14:brightnessContrast bright="100000"/>
                    </a14:imgEffect>
                  </a14:imgLayer>
                </a14:imgProps>
              </a:ext>
            </a:extLst>
          </a:blip>
          <a:srcRect l="18715"/>
          <a:stretch/>
        </p:blipFill>
        <p:spPr>
          <a:xfrm>
            <a:off x="568081" y="371544"/>
            <a:ext cx="2320925" cy="368363"/>
          </a:xfrm>
          <a:prstGeom prst="rect">
            <a:avLst/>
          </a:prstGeom>
        </p:spPr>
      </p:pic>
    </p:spTree>
    <p:extLst>
      <p:ext uri="{BB962C8B-B14F-4D97-AF65-F5344CB8AC3E}">
        <p14:creationId xmlns:p14="http://schemas.microsoft.com/office/powerpoint/2010/main" val="175530959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no-logo">
    <p:bg>
      <p:bgPr>
        <a:solidFill>
          <a:schemeClr val="bg1"/>
        </a:solidFill>
        <a:effectLst/>
      </p:bgPr>
    </p:bg>
    <p:spTree>
      <p:nvGrpSpPr>
        <p:cNvPr id="1" name=""/>
        <p:cNvGrpSpPr/>
        <p:nvPr/>
      </p:nvGrpSpPr>
      <p:grpSpPr>
        <a:xfrm>
          <a:off x="0" y="0"/>
          <a:ext cx="0" cy="0"/>
          <a:chOff x="0" y="0"/>
          <a:chExt cx="0" cy="0"/>
        </a:xfrm>
      </p:grpSpPr>
      <p:pic>
        <p:nvPicPr>
          <p:cNvPr id="7" name="Picture 6" descr="UW_W 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pic>
        <p:nvPicPr>
          <p:cNvPr id="9" name="Picture 8"/>
          <p:cNvPicPr>
            <a:picLocks noChangeAspect="1"/>
          </p:cNvPicPr>
          <p:nvPr userDrawn="1"/>
        </p:nvPicPr>
        <p:blipFill>
          <a:blip r:embed="rId3"/>
          <a:stretch>
            <a:fillRect/>
          </a:stretch>
        </p:blipFill>
        <p:spPr>
          <a:xfrm>
            <a:off x="568081" y="3426449"/>
            <a:ext cx="1600200" cy="139700"/>
          </a:xfrm>
          <a:prstGeom prst="rect">
            <a:avLst/>
          </a:prstGeom>
        </p:spPr>
      </p:pic>
      <p:sp>
        <p:nvSpPr>
          <p:cNvPr id="2" name="Title 1"/>
          <p:cNvSpPr>
            <a:spLocks noGrp="1"/>
          </p:cNvSpPr>
          <p:nvPr>
            <p:ph type="title" hasCustomPrompt="1"/>
          </p:nvPr>
        </p:nvSpPr>
        <p:spPr>
          <a:xfrm>
            <a:off x="460375" y="644993"/>
            <a:ext cx="7023540" cy="2641756"/>
          </a:xfrm>
          <a:prstGeom prst="rect">
            <a:avLst/>
          </a:prstGeom>
        </p:spPr>
        <p:txBody>
          <a:bodyPr anchor="b"/>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50 PT.</a:t>
            </a:r>
          </a:p>
        </p:txBody>
      </p:sp>
    </p:spTree>
    <p:extLst>
      <p:ext uri="{BB962C8B-B14F-4D97-AF65-F5344CB8AC3E}">
        <p14:creationId xmlns:p14="http://schemas.microsoft.com/office/powerpoint/2010/main" val="237349125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4" y="644993"/>
            <a:ext cx="8039569" cy="2026645"/>
          </a:xfrm>
          <a:prstGeom prst="rect">
            <a:avLst/>
          </a:prstGeom>
        </p:spPr>
        <p:txBody>
          <a:bodyPr anchor="b"/>
          <a:lstStyle>
            <a:lvl1pPr algn="l">
              <a:defRPr sz="36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36 PT.</a:t>
            </a:r>
          </a:p>
        </p:txBody>
      </p:sp>
      <p:pic>
        <p:nvPicPr>
          <p:cNvPr id="4" name="Picture 3">
            <a:extLst>
              <a:ext uri="{FF2B5EF4-FFF2-40B4-BE49-F238E27FC236}">
                <a16:creationId xmlns:a16="http://schemas.microsoft.com/office/drawing/2014/main" id="{B69C9936-F439-7C6E-5F36-9D9D95181A95}"/>
              </a:ext>
            </a:extLst>
          </p:cNvPr>
          <p:cNvPicPr>
            <a:picLocks noChangeAspect="1"/>
          </p:cNvPicPr>
          <p:nvPr userDrawn="1"/>
        </p:nvPicPr>
        <p:blipFill>
          <a:blip r:embed="rId2"/>
          <a:stretch>
            <a:fillRect/>
          </a:stretch>
        </p:blipFill>
        <p:spPr>
          <a:xfrm>
            <a:off x="549031" y="2734955"/>
            <a:ext cx="1414941" cy="123527"/>
          </a:xfrm>
          <a:prstGeom prst="rect">
            <a:avLst/>
          </a:prstGeom>
        </p:spPr>
      </p:pic>
    </p:spTree>
    <p:extLst>
      <p:ext uri="{BB962C8B-B14F-4D97-AF65-F5344CB8AC3E}">
        <p14:creationId xmlns:p14="http://schemas.microsoft.com/office/powerpoint/2010/main" val="128168346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9"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10"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11" name="Picture 10"/>
          <p:cNvPicPr>
            <a:picLocks noChangeAspect="1"/>
          </p:cNvPicPr>
          <p:nvPr userDrawn="1"/>
        </p:nvPicPr>
        <p:blipFill>
          <a:blip r:embed="rId2"/>
          <a:stretch>
            <a:fillRect/>
          </a:stretch>
        </p:blipFill>
        <p:spPr>
          <a:xfrm>
            <a:off x="549031" y="1363508"/>
            <a:ext cx="1103781" cy="96362"/>
          </a:xfrm>
          <a:prstGeom prst="rect">
            <a:avLst/>
          </a:prstGeom>
        </p:spPr>
      </p:pic>
      <p:sp>
        <p:nvSpPr>
          <p:cNvPr id="2" name="Title 1"/>
          <p:cNvSpPr>
            <a:spLocks noGrp="1"/>
          </p:cNvSpPr>
          <p:nvPr>
            <p:ph type="title" hasCustomPrompt="1"/>
          </p:nvPr>
        </p:nvSpPr>
        <p:spPr>
          <a:xfrm>
            <a:off x="447923" y="371510"/>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76924056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p:bg>
      <p:bgPr>
        <a:solidFill>
          <a:schemeClr val="bg1"/>
        </a:solidFill>
        <a:effectLst/>
      </p:bgPr>
    </p:bg>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2" name="Picture 11"/>
          <p:cNvPicPr>
            <a:picLocks noChangeAspect="1"/>
          </p:cNvPicPr>
          <p:nvPr userDrawn="1"/>
        </p:nvPicPr>
        <p:blipFill>
          <a:blip r:embed="rId2"/>
          <a:stretch>
            <a:fillRect/>
          </a:stretch>
        </p:blipFill>
        <p:spPr>
          <a:xfrm>
            <a:off x="549031" y="1363508"/>
            <a:ext cx="1103781" cy="96362"/>
          </a:xfrm>
          <a:prstGeom prst="rect">
            <a:avLst/>
          </a:prstGeom>
        </p:spPr>
      </p:pic>
      <p:pic>
        <p:nvPicPr>
          <p:cNvPr id="13" name="Picture 12" descr="UW_W 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
        <p:nvSpPr>
          <p:cNvPr id="2" name="Title 1"/>
          <p:cNvSpPr>
            <a:spLocks noGrp="1"/>
          </p:cNvSpPr>
          <p:nvPr>
            <p:ph type="title" hasCustomPrompt="1"/>
          </p:nvPr>
        </p:nvSpPr>
        <p:spPr>
          <a:xfrm>
            <a:off x="447923" y="369733"/>
            <a:ext cx="8197114"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23633797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chemeClr val="bg1"/>
        </a:solidFill>
        <a:effectLst/>
      </p:bgPr>
    </p:bg>
    <p:spTree>
      <p:nvGrpSpPr>
        <p:cNvPr id="1" name=""/>
        <p:cNvGrpSpPr/>
        <p:nvPr/>
      </p:nvGrpSpPr>
      <p:grpSpPr>
        <a:xfrm>
          <a:off x="0" y="0"/>
          <a:ext cx="0" cy="0"/>
          <a:chOff x="0" y="0"/>
          <a:chExt cx="0" cy="0"/>
        </a:xfrm>
      </p:grpSpPr>
      <p:sp>
        <p:nvSpPr>
          <p:cNvPr id="6"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3" name="Picture 12"/>
          <p:cNvPicPr>
            <a:picLocks noChangeAspect="1"/>
          </p:cNvPicPr>
          <p:nvPr userDrawn="1"/>
        </p:nvPicPr>
        <p:blipFill>
          <a:blip r:embed="rId2"/>
          <a:stretch>
            <a:fillRect/>
          </a:stretch>
        </p:blipFill>
        <p:spPr>
          <a:xfrm>
            <a:off x="549031" y="1363508"/>
            <a:ext cx="1103781" cy="96362"/>
          </a:xfrm>
          <a:prstGeom prst="rect">
            <a:avLst/>
          </a:prstGeom>
        </p:spPr>
      </p:pic>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82856032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Log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10" name="Picture 9"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
        <p:nvSpPr>
          <p:cNvPr id="2" name="Title 1"/>
          <p:cNvSpPr>
            <a:spLocks noGrp="1"/>
          </p:cNvSpPr>
          <p:nvPr>
            <p:ph type="title" hasCustomPrompt="1"/>
          </p:nvPr>
        </p:nvSpPr>
        <p:spPr>
          <a:xfrm>
            <a:off x="460375"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F560F1F7-F7BC-9AB7-20DA-1E9A3558F0BF}"/>
              </a:ext>
            </a:extLst>
          </p:cNvPr>
          <p:cNvPicPr>
            <a:picLocks noChangeAspect="1"/>
          </p:cNvPicPr>
          <p:nvPr userDrawn="1"/>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sharpenSoften amount="100000"/>
                    </a14:imgEffect>
                    <a14:imgEffect>
                      <a14:colorTemperature colorTemp="11500"/>
                    </a14:imgEffect>
                  </a14:imgLayer>
                </a14:imgProps>
              </a:ext>
            </a:extLst>
          </a:blip>
          <a:srcRect l="18715"/>
          <a:stretch/>
        </p:blipFill>
        <p:spPr>
          <a:xfrm>
            <a:off x="569461" y="4391087"/>
            <a:ext cx="2320925" cy="368363"/>
          </a:xfrm>
          <a:prstGeom prst="rect">
            <a:avLst/>
          </a:prstGeom>
        </p:spPr>
      </p:pic>
    </p:spTree>
    <p:extLst>
      <p:ext uri="{BB962C8B-B14F-4D97-AF65-F5344CB8AC3E}">
        <p14:creationId xmlns:p14="http://schemas.microsoft.com/office/powerpoint/2010/main" val="396565348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no-Logo">
    <p:spTree>
      <p:nvGrpSpPr>
        <p:cNvPr id="1" name=""/>
        <p:cNvGrpSpPr/>
        <p:nvPr/>
      </p:nvGrpSpPr>
      <p:grpSpPr>
        <a:xfrm>
          <a:off x="0" y="0"/>
          <a:ext cx="0" cy="0"/>
          <a:chOff x="0" y="0"/>
          <a:chExt cx="0" cy="0"/>
        </a:xfrm>
      </p:grpSpPr>
      <p:pic>
        <p:nvPicPr>
          <p:cNvPr id="9" name="Picture 8"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29014912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divid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454C2E-B51A-8E33-3181-074E59B0E7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031" y="2738954"/>
            <a:ext cx="1414941" cy="123740"/>
          </a:xfrm>
          <a:prstGeom prst="rect">
            <a:avLst/>
          </a:prstGeom>
        </p:spPr>
      </p:pic>
      <p:sp>
        <p:nvSpPr>
          <p:cNvPr id="2" name="Title 1"/>
          <p:cNvSpPr>
            <a:spLocks noGrp="1"/>
          </p:cNvSpPr>
          <p:nvPr>
            <p:ph type="title" hasCustomPrompt="1"/>
          </p:nvPr>
        </p:nvSpPr>
        <p:spPr>
          <a:xfrm>
            <a:off x="460374" y="644993"/>
            <a:ext cx="8039569" cy="2026645"/>
          </a:xfrm>
          <a:prstGeom prst="rect">
            <a:avLst/>
          </a:prstGeom>
        </p:spPr>
        <p:txBody>
          <a:bodyPr anchor="b"/>
          <a:lstStyle>
            <a:lvl1pPr algn="l">
              <a:defRPr sz="36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36 PT.</a:t>
            </a:r>
          </a:p>
        </p:txBody>
      </p:sp>
    </p:spTree>
    <p:extLst>
      <p:ext uri="{BB962C8B-B14F-4D97-AF65-F5344CB8AC3E}">
        <p14:creationId xmlns:p14="http://schemas.microsoft.com/office/powerpoint/2010/main" val="27533925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11"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4" y="369733"/>
            <a:ext cx="8184657"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42930136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3" name="Picture 12" descr="W Logo_Purple_2685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89039207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8"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sp>
        <p:nvSpPr>
          <p:cNvPr id="2" name="Title 1"/>
          <p:cNvSpPr>
            <a:spLocks noGrp="1"/>
          </p:cNvSpPr>
          <p:nvPr>
            <p:ph type="title" hasCustomPrompt="1"/>
          </p:nvPr>
        </p:nvSpPr>
        <p:spPr>
          <a:xfrm>
            <a:off x="460375" y="381608"/>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74404453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Logo">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C15219B2-38CE-3AC4-B5B8-8A8BE41ED3E9}"/>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100000"/>
                    </a14:imgEffect>
                    <a14:imgEffect>
                      <a14:colorTemperature colorTemp="11500"/>
                    </a14:imgEffect>
                  </a14:imgLayer>
                </a14:imgProps>
              </a:ext>
            </a:extLst>
          </a:blip>
          <a:srcRect l="18715"/>
          <a:stretch/>
        </p:blipFill>
        <p:spPr>
          <a:xfrm>
            <a:off x="569461" y="4486868"/>
            <a:ext cx="2320925" cy="368363"/>
          </a:xfrm>
          <a:prstGeom prst="rect">
            <a:avLst/>
          </a:prstGeom>
        </p:spPr>
      </p:pic>
      <p:pic>
        <p:nvPicPr>
          <p:cNvPr id="7" name="Picture 6"/>
          <p:cNvPicPr>
            <a:picLocks noChangeAspect="1"/>
          </p:cNvPicPr>
          <p:nvPr userDrawn="1"/>
        </p:nvPicPr>
        <p:blipFill>
          <a:blip r:embed="rId4"/>
          <a:stretch>
            <a:fillRect/>
          </a:stretch>
        </p:blipFill>
        <p:spPr>
          <a:xfrm>
            <a:off x="568081" y="3426449"/>
            <a:ext cx="1600200" cy="139700"/>
          </a:xfrm>
          <a:prstGeom prst="rect">
            <a:avLst/>
          </a:prstGeom>
        </p:spPr>
      </p:pic>
      <p:pic>
        <p:nvPicPr>
          <p:cNvPr id="13" name="Picture 12" descr="W Logo_Purple_2685_HEX.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
        <p:nvSpPr>
          <p:cNvPr id="3" name="Title 2"/>
          <p:cNvSpPr>
            <a:spLocks noGrp="1"/>
          </p:cNvSpPr>
          <p:nvPr>
            <p:ph type="title" hasCustomPrompt="1"/>
          </p:nvPr>
        </p:nvSpPr>
        <p:spPr>
          <a:xfrm>
            <a:off x="460375"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07402826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no-Logo">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68081" y="3426449"/>
            <a:ext cx="1600200" cy="139700"/>
          </a:xfrm>
          <a:prstGeom prst="rect">
            <a:avLst/>
          </a:prstGeom>
        </p:spPr>
      </p:pic>
      <p:pic>
        <p:nvPicPr>
          <p:cNvPr id="6" name="Picture 5"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
        <p:nvSpPr>
          <p:cNvPr id="2" name="Title 1"/>
          <p:cNvSpPr>
            <a:spLocks noGrp="1"/>
          </p:cNvSpPr>
          <p:nvPr>
            <p:ph type="title" hasCustomPrompt="1"/>
          </p:nvPr>
        </p:nvSpPr>
        <p:spPr>
          <a:xfrm>
            <a:off x="460376" y="644993"/>
            <a:ext cx="702354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33971910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Section-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666847-1547-C1C1-DB05-547E8F40FE0E}"/>
              </a:ext>
            </a:extLst>
          </p:cNvPr>
          <p:cNvPicPr>
            <a:picLocks noChangeAspect="1"/>
          </p:cNvPicPr>
          <p:nvPr userDrawn="1"/>
        </p:nvPicPr>
        <p:blipFill>
          <a:blip r:embed="rId2"/>
          <a:stretch>
            <a:fillRect/>
          </a:stretch>
        </p:blipFill>
        <p:spPr>
          <a:xfrm>
            <a:off x="549031" y="2738954"/>
            <a:ext cx="1417385" cy="123740"/>
          </a:xfrm>
          <a:prstGeom prst="rect">
            <a:avLst/>
          </a:prstGeom>
        </p:spPr>
      </p:pic>
      <p:sp>
        <p:nvSpPr>
          <p:cNvPr id="2" name="Title 1"/>
          <p:cNvSpPr>
            <a:spLocks noGrp="1"/>
          </p:cNvSpPr>
          <p:nvPr>
            <p:ph type="title" hasCustomPrompt="1"/>
          </p:nvPr>
        </p:nvSpPr>
        <p:spPr>
          <a:xfrm>
            <a:off x="460374" y="644993"/>
            <a:ext cx="8039569" cy="2026645"/>
          </a:xfrm>
          <a:prstGeom prst="rect">
            <a:avLst/>
          </a:prstGeom>
        </p:spPr>
        <p:txBody>
          <a:bodyPr anchor="b"/>
          <a:lstStyle>
            <a:lvl1pPr algn="l">
              <a:defRPr sz="3600" b="1" i="0" baseline="0">
                <a:solidFill>
                  <a:schemeClr val="tx2"/>
                </a:solidFill>
                <a:latin typeface="Encode Sans Normal Black" charset="0"/>
                <a:ea typeface="Encode Sans Normal Black" charset="0"/>
                <a:cs typeface="Encode Sans Normal Black" charset="0"/>
              </a:defRPr>
            </a:lvl1pPr>
          </a:lstStyle>
          <a:p>
            <a:r>
              <a:rPr lang="en-US" dirty="0"/>
              <a:t>TITLE HERE </a:t>
            </a:r>
            <a:br>
              <a:rPr lang="en-US" dirty="0"/>
            </a:br>
            <a:r>
              <a:rPr lang="en-US" dirty="0"/>
              <a:t>ENCODE NORMAL BLACK, 36 PT.</a:t>
            </a:r>
          </a:p>
        </p:txBody>
      </p:sp>
    </p:spTree>
    <p:extLst>
      <p:ext uri="{BB962C8B-B14F-4D97-AF65-F5344CB8AC3E}">
        <p14:creationId xmlns:p14="http://schemas.microsoft.com/office/powerpoint/2010/main" val="38143732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555381" y="1364403"/>
            <a:ext cx="1103781" cy="96361"/>
          </a:xfrm>
          <a:prstGeom prst="rect">
            <a:avLst/>
          </a:prstGeom>
        </p:spPr>
      </p:pic>
      <p:pic>
        <p:nvPicPr>
          <p:cNvPr id="12" name="Picture 11"/>
          <p:cNvPicPr>
            <a:picLocks noChangeAspect="1"/>
          </p:cNvPicPr>
          <p:nvPr userDrawn="1"/>
        </p:nvPicPr>
        <p:blipFill>
          <a:blip r:embed="rId3"/>
          <a:stretch>
            <a:fillRect/>
          </a:stretch>
        </p:blipFill>
        <p:spPr>
          <a:xfrm>
            <a:off x="549031" y="1363508"/>
            <a:ext cx="1103781" cy="96362"/>
          </a:xfrm>
          <a:prstGeom prst="rect">
            <a:avLst/>
          </a:prstGeom>
        </p:spPr>
      </p:pic>
      <p:sp>
        <p:nvSpPr>
          <p:cNvPr id="24"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25"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sp>
        <p:nvSpPr>
          <p:cNvPr id="2" name="Title 1"/>
          <p:cNvSpPr>
            <a:spLocks noGrp="1"/>
          </p:cNvSpPr>
          <p:nvPr>
            <p:ph type="title" hasCustomPrompt="1"/>
          </p:nvPr>
        </p:nvSpPr>
        <p:spPr>
          <a:xfrm>
            <a:off x="447922" y="369285"/>
            <a:ext cx="8197109"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0728726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stretch>
            <a:fillRect/>
          </a:stretch>
        </p:blipFill>
        <p:spPr>
          <a:xfrm>
            <a:off x="549031" y="1363508"/>
            <a:ext cx="1103781" cy="96362"/>
          </a:xfrm>
          <a:prstGeom prst="rect">
            <a:avLst/>
          </a:prstGeom>
        </p:spPr>
      </p:pic>
      <p:pic>
        <p:nvPicPr>
          <p:cNvPr id="6" name="Picture 5"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83915" y="4219956"/>
            <a:ext cx="1371600" cy="923544"/>
          </a:xfrm>
          <a:prstGeom prst="rect">
            <a:avLst/>
          </a:prstGeom>
        </p:spPr>
      </p:pic>
      <p:sp>
        <p:nvSpPr>
          <p:cNvPr id="8"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450220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549031" y="1363508"/>
            <a:ext cx="1103781" cy="96362"/>
          </a:xfrm>
          <a:prstGeom prst="rect">
            <a:avLst/>
          </a:prstGeom>
        </p:spPr>
      </p:pic>
      <p:sp>
        <p:nvSpPr>
          <p:cNvPr id="10"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sp>
        <p:nvSpPr>
          <p:cNvPr id="2" name="Title 1"/>
          <p:cNvSpPr>
            <a:spLocks noGrp="1"/>
          </p:cNvSpPr>
          <p:nvPr>
            <p:ph type="title" hasCustomPrompt="1"/>
          </p:nvPr>
        </p:nvSpPr>
        <p:spPr>
          <a:xfrm>
            <a:off x="460375" y="369733"/>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48955248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66" r:id="rId1"/>
    <p:sldLayoutId id="2147483658" r:id="rId2"/>
    <p:sldLayoutId id="2147483680" r:id="rId3"/>
    <p:sldLayoutId id="2147483659" r:id="rId4"/>
    <p:sldLayoutId id="2147483660" r:id="rId5"/>
    <p:sldLayoutId id="2147483661"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2CA9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665410"/>
      </p:ext>
    </p:extLst>
  </p:cSld>
  <p:clrMap bg1="lt1" tx1="dk1" bg2="lt2" tx2="dk2" accent1="accent1" accent2="accent2" accent3="accent3" accent4="accent4" accent5="accent5" accent6="accent6" hlink="hlink" folHlink="folHlink"/>
  <p:sldLayoutIdLst>
    <p:sldLayoutId id="2147483678" r:id="rId1"/>
    <p:sldLayoutId id="2147483673" r:id="rId2"/>
    <p:sldLayoutId id="2147483681" r:id="rId3"/>
    <p:sldLayoutId id="2147483674" r:id="rId4"/>
    <p:sldLayoutId id="2147483675" r:id="rId5"/>
    <p:sldLayoutId id="2147483677"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79" r:id="rId1"/>
    <p:sldLayoutId id="2147483653" r:id="rId2"/>
    <p:sldLayoutId id="2147483683" r:id="rId3"/>
    <p:sldLayoutId id="2147483663" r:id="rId4"/>
    <p:sldLayoutId id="2147483664" r:id="rId5"/>
    <p:sldLayoutId id="214748366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uscis.gov/i-539" TargetMode="Externa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hyperlink" Target="https://www.uscis.gov/i-539" TargetMode="Externa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hyperlink" Target="https://www.uscis.gov/i-539" TargetMode="External"/><Relationship Id="rId2" Type="http://schemas.openxmlformats.org/officeDocument/2006/relationships/hyperlink" Target="https://ap.washington.edu/ahr/visas/scholar-resources/j1/changes-to-duration-of-status/i-539-application-to-extend-status/" TargetMode="Externa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hyperlink" Target="https://ap.washington.edu/ahr/visas/scholar-resources/j1/j1-travel/"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s://i94.cbp.dhs.gov/I94/"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hyperlink" Target="mailto:acadvisa@uw.edu" TargetMode="Externa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8" Type="http://schemas.openxmlformats.org/officeDocument/2006/relationships/hyperlink" Target="https://ap.washington.edu/ahr/visas/scholar-resources/faq/current-visa-travel-faqs-for-international-scholars/" TargetMode="External"/><Relationship Id="rId3" Type="http://schemas.openxmlformats.org/officeDocument/2006/relationships/hyperlink" Target="https://ap.washington.edu/ahr/visas/scholar-resources/j1/changes-to-duration-of-status/" TargetMode="External"/><Relationship Id="rId7" Type="http://schemas.openxmlformats.org/officeDocument/2006/relationships/hyperlink" Target="https://ap.washington.edu/ahr/visas/scholar-resources/j1/"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hyperlink" Target="https://ap.washington.edu/ahr/visas/scholar-resources/j1/changes-to-duration-of-status/scholar-faq-on-end-of-duration-of-status/" TargetMode="External"/><Relationship Id="rId11" Type="http://schemas.openxmlformats.org/officeDocument/2006/relationships/hyperlink" Target="https://hr.uw.edu/policies/staff-visa-sponsorship/" TargetMode="External"/><Relationship Id="rId5" Type="http://schemas.openxmlformats.org/officeDocument/2006/relationships/hyperlink" Target="https://ap.washington.edu/ahr/visas/scholar-resources/j1/changes-to-duration-of-status/i-539-application-to-extend-status/" TargetMode="External"/><Relationship Id="rId10" Type="http://schemas.openxmlformats.org/officeDocument/2006/relationships/hyperlink" Target="https://groups.uw.edu/group/76c5ae3f0af94587a9e8c9e25ce0c084/" TargetMode="External"/><Relationship Id="rId4" Type="http://schemas.openxmlformats.org/officeDocument/2006/relationships/hyperlink" Target="https://ap.washington.edu/ahr/visas/scholar-resources/" TargetMode="External"/><Relationship Id="rId9" Type="http://schemas.openxmlformats.org/officeDocument/2006/relationships/hyperlink" Target="https://ap.washington.edu/about-us/conta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2" name="Title 1">
            <a:extLst>
              <a:ext uri="{FF2B5EF4-FFF2-40B4-BE49-F238E27FC236}">
                <a16:creationId xmlns:a16="http://schemas.microsoft.com/office/drawing/2014/main" id="{718CD95F-8EE2-5372-31A4-47D67DDDF23F}"/>
              </a:ext>
            </a:extLst>
          </p:cNvPr>
          <p:cNvSpPr>
            <a:spLocks noGrp="1"/>
          </p:cNvSpPr>
          <p:nvPr>
            <p:ph type="title"/>
          </p:nvPr>
        </p:nvSpPr>
        <p:spPr>
          <a:xfrm>
            <a:off x="460375" y="644993"/>
            <a:ext cx="7969250" cy="2641756"/>
          </a:xfrm>
        </p:spPr>
        <p:txBody>
          <a:bodyPr/>
          <a:lstStyle/>
          <a:p>
            <a:pPr>
              <a:lnSpc>
                <a:spcPct val="100000"/>
              </a:lnSpc>
              <a:spcBef>
                <a:spcPts val="0"/>
              </a:spcBef>
            </a:pPr>
            <a:r>
              <a:rPr lang="en-US" dirty="0"/>
              <a:t>Duration of Status Information Session</a:t>
            </a:r>
          </a:p>
        </p:txBody>
      </p:sp>
      <p:sp>
        <p:nvSpPr>
          <p:cNvPr id="90" name="Google Shape;90;p12"/>
          <p:cNvSpPr txBox="1"/>
          <p:nvPr/>
        </p:nvSpPr>
        <p:spPr>
          <a:xfrm>
            <a:off x="460375" y="3680487"/>
            <a:ext cx="5502600" cy="453364"/>
          </a:xfrm>
          <a:prstGeom prst="rect">
            <a:avLst/>
          </a:prstGeom>
          <a:noFill/>
          <a:ln>
            <a:noFill/>
          </a:ln>
        </p:spPr>
        <p:txBody>
          <a:bodyPr spcFirstLastPara="1" wrap="square" lIns="68569" tIns="68569" rIns="68569" bIns="68569" anchor="t" anchorCtr="0">
            <a:noAutofit/>
          </a:bodyPr>
          <a:lstStyle/>
          <a:p>
            <a:pPr defTabSz="342900"/>
            <a:r>
              <a:rPr lang="en-US" b="1" dirty="0">
                <a:solidFill>
                  <a:schemeClr val="tx2"/>
                </a:solidFill>
                <a:latin typeface="Open Sans"/>
                <a:ea typeface="Open Sans"/>
                <a:cs typeface="Open Sans"/>
                <a:sym typeface="Open Sans"/>
              </a:rPr>
              <a:t>International Scholars Operations</a:t>
            </a:r>
          </a:p>
          <a:p>
            <a:pPr defTabSz="342900"/>
            <a:r>
              <a:rPr lang="en-US" b="1" dirty="0">
                <a:solidFill>
                  <a:schemeClr val="tx2"/>
                </a:solidFill>
                <a:latin typeface="Open Sans"/>
                <a:ea typeface="Open Sans"/>
                <a:cs typeface="Open Sans"/>
                <a:sym typeface="Open Sans"/>
              </a:rPr>
              <a:t>09/15/2026</a:t>
            </a:r>
            <a:endParaRPr b="1" dirty="0">
              <a:solidFill>
                <a:schemeClr val="tx2"/>
              </a:solidFill>
              <a:latin typeface="Open Sans"/>
              <a:ea typeface="Open Sans"/>
              <a:cs typeface="Open Sans"/>
              <a:sym typeface="Open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2" name="Title 1">
            <a:extLst>
              <a:ext uri="{FF2B5EF4-FFF2-40B4-BE49-F238E27FC236}">
                <a16:creationId xmlns:a16="http://schemas.microsoft.com/office/drawing/2014/main" id="{F1C7D29C-2AA6-EA88-E958-ED48AEEEFACE}"/>
              </a:ext>
            </a:extLst>
          </p:cNvPr>
          <p:cNvSpPr>
            <a:spLocks noGrp="1"/>
          </p:cNvSpPr>
          <p:nvPr>
            <p:ph type="title"/>
          </p:nvPr>
        </p:nvSpPr>
        <p:spPr/>
        <p:txBody>
          <a:bodyPr/>
          <a:lstStyle/>
          <a:p>
            <a:r>
              <a:rPr lang="en-US" sz="3200" dirty="0"/>
              <a:t>Agenda</a:t>
            </a:r>
            <a:endParaRPr lang="en-US" dirty="0"/>
          </a:p>
        </p:txBody>
      </p:sp>
      <p:sp>
        <p:nvSpPr>
          <p:cNvPr id="4" name="Text Placeholder 3">
            <a:extLst>
              <a:ext uri="{FF2B5EF4-FFF2-40B4-BE49-F238E27FC236}">
                <a16:creationId xmlns:a16="http://schemas.microsoft.com/office/drawing/2014/main" id="{C7B40CB0-4ABF-512B-6D41-B918D684CB92}"/>
              </a:ext>
            </a:extLst>
          </p:cNvPr>
          <p:cNvSpPr>
            <a:spLocks noGrp="1"/>
          </p:cNvSpPr>
          <p:nvPr>
            <p:ph type="body" sz="quarter" idx="11"/>
          </p:nvPr>
        </p:nvSpPr>
        <p:spPr>
          <a:xfrm>
            <a:off x="432025" y="1579593"/>
            <a:ext cx="8197114" cy="2730014"/>
          </a:xfrm>
        </p:spPr>
        <p:txBody>
          <a:bodyPr/>
          <a:lstStyle/>
          <a:p>
            <a:pPr>
              <a:lnSpc>
                <a:spcPts val="2800"/>
              </a:lnSpc>
              <a:spcBef>
                <a:spcPts val="0"/>
              </a:spcBef>
            </a:pPr>
            <a:r>
              <a:rPr lang="en-US" sz="1800" dirty="0"/>
              <a:t>Introduction</a:t>
            </a:r>
          </a:p>
          <a:p>
            <a:pPr>
              <a:lnSpc>
                <a:spcPts val="2800"/>
              </a:lnSpc>
              <a:spcBef>
                <a:spcPts val="0"/>
              </a:spcBef>
            </a:pPr>
            <a:r>
              <a:rPr lang="en-US" sz="1800" dirty="0"/>
              <a:t>What was “Duration of Status”?</a:t>
            </a:r>
          </a:p>
          <a:p>
            <a:pPr>
              <a:lnSpc>
                <a:spcPts val="2800"/>
              </a:lnSpc>
              <a:spcBef>
                <a:spcPts val="0"/>
              </a:spcBef>
            </a:pPr>
            <a:r>
              <a:rPr lang="en-US" sz="1800" dirty="0"/>
              <a:t>What Would The New Rule Change?</a:t>
            </a:r>
          </a:p>
          <a:p>
            <a:pPr>
              <a:lnSpc>
                <a:spcPts val="2800"/>
              </a:lnSpc>
              <a:spcBef>
                <a:spcPts val="0"/>
              </a:spcBef>
            </a:pPr>
            <a:r>
              <a:rPr lang="en-US" sz="1800" dirty="0"/>
              <a:t>What’s an I-539 Application?</a:t>
            </a:r>
          </a:p>
          <a:p>
            <a:pPr>
              <a:lnSpc>
                <a:spcPts val="2800"/>
              </a:lnSpc>
              <a:spcBef>
                <a:spcPts val="0"/>
              </a:spcBef>
            </a:pPr>
            <a:r>
              <a:rPr lang="en-US" sz="1800" dirty="0"/>
              <a:t>What About Travel?</a:t>
            </a:r>
            <a:endParaRPr lang="en-US" sz="1400" dirty="0"/>
          </a:p>
          <a:p>
            <a:pPr>
              <a:lnSpc>
                <a:spcPts val="2800"/>
              </a:lnSpc>
              <a:spcBef>
                <a:spcPts val="0"/>
              </a:spcBef>
            </a:pPr>
            <a:r>
              <a:rPr lang="en-US" sz="1800" dirty="0"/>
              <a:t>Tricky Transitions</a:t>
            </a:r>
          </a:p>
          <a:p>
            <a:pPr>
              <a:lnSpc>
                <a:spcPts val="2800"/>
              </a:lnSpc>
              <a:spcBef>
                <a:spcPts val="0"/>
              </a:spcBef>
            </a:pPr>
            <a:r>
              <a:rPr lang="en-US" sz="1800" dirty="0"/>
              <a:t>Other Useful Information and Takeaways</a:t>
            </a:r>
          </a:p>
          <a:p>
            <a:pPr>
              <a:lnSpc>
                <a:spcPts val="2800"/>
              </a:lnSpc>
              <a:spcBef>
                <a:spcPts val="0"/>
              </a:spcBef>
            </a:pPr>
            <a:r>
              <a:rPr lang="en-US" sz="1800" dirty="0"/>
              <a:t>Q&amp;A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2" name="Title 1">
            <a:extLst>
              <a:ext uri="{FF2B5EF4-FFF2-40B4-BE49-F238E27FC236}">
                <a16:creationId xmlns:a16="http://schemas.microsoft.com/office/drawing/2014/main" id="{732CCF99-EE65-C135-7882-F497ABC43076}"/>
              </a:ext>
            </a:extLst>
          </p:cNvPr>
          <p:cNvSpPr>
            <a:spLocks noGrp="1"/>
          </p:cNvSpPr>
          <p:nvPr>
            <p:ph type="title"/>
          </p:nvPr>
        </p:nvSpPr>
        <p:spPr/>
        <p:txBody>
          <a:bodyPr/>
          <a:lstStyle/>
          <a:p>
            <a:r>
              <a:rPr lang="en-US" dirty="0"/>
              <a:t>Introduction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2" name="Title 1">
            <a:extLst>
              <a:ext uri="{FF2B5EF4-FFF2-40B4-BE49-F238E27FC236}">
                <a16:creationId xmlns:a16="http://schemas.microsoft.com/office/drawing/2014/main" id="{B88640C2-488E-9B10-1EB4-889DA1BAFE92}"/>
              </a:ext>
            </a:extLst>
          </p:cNvPr>
          <p:cNvSpPr>
            <a:spLocks noGrp="1"/>
          </p:cNvSpPr>
          <p:nvPr>
            <p:ph type="title"/>
          </p:nvPr>
        </p:nvSpPr>
        <p:spPr/>
        <p:txBody>
          <a:bodyPr/>
          <a:lstStyle/>
          <a:p>
            <a:r>
              <a:rPr lang="en-US" dirty="0"/>
              <a:t>WHAT IS ISO?</a:t>
            </a:r>
          </a:p>
        </p:txBody>
      </p:sp>
      <p:sp>
        <p:nvSpPr>
          <p:cNvPr id="5" name="TextBox 4">
            <a:extLst>
              <a:ext uri="{FF2B5EF4-FFF2-40B4-BE49-F238E27FC236}">
                <a16:creationId xmlns:a16="http://schemas.microsoft.com/office/drawing/2014/main" id="{EEF0BD9A-0F0E-3566-DFFF-EB29A22B785D}"/>
              </a:ext>
            </a:extLst>
          </p:cNvPr>
          <p:cNvSpPr txBox="1"/>
          <p:nvPr/>
        </p:nvSpPr>
        <p:spPr>
          <a:xfrm>
            <a:off x="4750431" y="3175819"/>
            <a:ext cx="3894600" cy="1450912"/>
          </a:xfrm>
          <a:prstGeom prst="rect">
            <a:avLst/>
          </a:prstGeom>
          <a:solidFill>
            <a:schemeClr val="bg2"/>
          </a:solidFill>
          <a:ln w="50800">
            <a:solidFill>
              <a:schemeClr val="accent2"/>
            </a:solidFill>
          </a:ln>
        </p:spPr>
        <p:txBody>
          <a:bodyPr wrap="square" lIns="182880" tIns="182880" rIns="274320" bIns="182880">
            <a:noAutofit/>
          </a:bodyPr>
          <a:lstStyle/>
          <a:p>
            <a:pPr defTabSz="342900"/>
            <a:r>
              <a:rPr lang="en-US" b="1" dirty="0">
                <a:solidFill>
                  <a:srgbClr val="000000">
                    <a:lumMod val="85000"/>
                    <a:lumOff val="15000"/>
                  </a:srgbClr>
                </a:solidFill>
                <a:latin typeface="Open Sans"/>
              </a:rPr>
              <a:t>ISO is the only office </a:t>
            </a:r>
            <a:r>
              <a:rPr lang="en-US" dirty="0">
                <a:solidFill>
                  <a:srgbClr val="000000">
                    <a:lumMod val="85000"/>
                    <a:lumOff val="15000"/>
                  </a:srgbClr>
                </a:solidFill>
                <a:latin typeface="Open Sans"/>
              </a:rPr>
              <a:t>that can process J-1 Exchange Visitor visas for academic personnel at the University of Washington.</a:t>
            </a:r>
          </a:p>
        </p:txBody>
      </p:sp>
      <p:sp>
        <p:nvSpPr>
          <p:cNvPr id="4" name="Text Placeholder 3">
            <a:extLst>
              <a:ext uri="{FF2B5EF4-FFF2-40B4-BE49-F238E27FC236}">
                <a16:creationId xmlns:a16="http://schemas.microsoft.com/office/drawing/2014/main" id="{02686E34-7DEA-D8F8-CC5F-F932AC09DEC0}"/>
              </a:ext>
            </a:extLst>
          </p:cNvPr>
          <p:cNvSpPr>
            <a:spLocks noGrp="1"/>
          </p:cNvSpPr>
          <p:nvPr>
            <p:ph type="body" sz="quarter" idx="11"/>
          </p:nvPr>
        </p:nvSpPr>
        <p:spPr>
          <a:xfrm>
            <a:off x="473443" y="1601693"/>
            <a:ext cx="6999073" cy="1121842"/>
          </a:xfrm>
        </p:spPr>
        <p:txBody>
          <a:bodyPr/>
          <a:lstStyle/>
          <a:p>
            <a:pPr marL="0" indent="0">
              <a:lnSpc>
                <a:spcPts val="2800"/>
              </a:lnSpc>
              <a:spcBef>
                <a:spcPts val="0"/>
              </a:spcBef>
              <a:buNone/>
            </a:pPr>
            <a:r>
              <a:rPr lang="en-US" sz="2000" dirty="0"/>
              <a:t>ISO is the office that processes employment- and exchange-based visas for faculty, employees, and visitors at the University of Washington.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FA333E-7F06-96D2-3BF9-76BA1C9A08DE}"/>
              </a:ext>
            </a:extLst>
          </p:cNvPr>
          <p:cNvSpPr>
            <a:spLocks noGrp="1"/>
          </p:cNvSpPr>
          <p:nvPr>
            <p:ph type="title"/>
          </p:nvPr>
        </p:nvSpPr>
        <p:spPr/>
        <p:txBody>
          <a:bodyPr/>
          <a:lstStyle/>
          <a:p>
            <a:r>
              <a:rPr lang="en-US" dirty="0"/>
              <a:t>WHO IS THIS SESSION FOR?</a:t>
            </a:r>
          </a:p>
        </p:txBody>
      </p:sp>
      <p:sp>
        <p:nvSpPr>
          <p:cNvPr id="2" name="Text Placeholder 1">
            <a:extLst>
              <a:ext uri="{FF2B5EF4-FFF2-40B4-BE49-F238E27FC236}">
                <a16:creationId xmlns:a16="http://schemas.microsoft.com/office/drawing/2014/main" id="{C3A8DB48-0708-3F2F-F0E1-9CEF1525F1CB}"/>
              </a:ext>
            </a:extLst>
          </p:cNvPr>
          <p:cNvSpPr>
            <a:spLocks noGrp="1"/>
          </p:cNvSpPr>
          <p:nvPr>
            <p:ph type="body" sz="quarter" idx="11"/>
          </p:nvPr>
        </p:nvSpPr>
        <p:spPr>
          <a:xfrm>
            <a:off x="473443" y="1913839"/>
            <a:ext cx="8197114" cy="2251761"/>
          </a:xfrm>
        </p:spPr>
        <p:txBody>
          <a:bodyPr/>
          <a:lstStyle/>
          <a:p>
            <a:r>
              <a:rPr lang="en-US" dirty="0"/>
              <a:t>This information session is for J-1 exchange visitors sponsored through ISO</a:t>
            </a:r>
          </a:p>
          <a:p>
            <a:r>
              <a:rPr lang="en-US" dirty="0"/>
              <a:t>If you are a UW student or UW employee on F-1 OPT or J-1 AT, your best source of information will be your international students office</a:t>
            </a:r>
          </a:p>
        </p:txBody>
      </p:sp>
    </p:spTree>
    <p:extLst>
      <p:ext uri="{BB962C8B-B14F-4D97-AF65-F5344CB8AC3E}">
        <p14:creationId xmlns:p14="http://schemas.microsoft.com/office/powerpoint/2010/main" val="301299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000801-456A-AA6F-AE96-056F0B732423}"/>
              </a:ext>
            </a:extLst>
          </p:cNvPr>
          <p:cNvSpPr>
            <a:spLocks noGrp="1"/>
          </p:cNvSpPr>
          <p:nvPr>
            <p:ph type="title"/>
          </p:nvPr>
        </p:nvSpPr>
        <p:spPr/>
        <p:txBody>
          <a:bodyPr/>
          <a:lstStyle/>
          <a:p>
            <a:r>
              <a:rPr lang="en-US" dirty="0"/>
              <a:t>SOME REASSURANCES</a:t>
            </a:r>
          </a:p>
        </p:txBody>
      </p:sp>
      <p:sp>
        <p:nvSpPr>
          <p:cNvPr id="4" name="Text Placeholder 3">
            <a:extLst>
              <a:ext uri="{FF2B5EF4-FFF2-40B4-BE49-F238E27FC236}">
                <a16:creationId xmlns:a16="http://schemas.microsoft.com/office/drawing/2014/main" id="{80FEA36C-A6D5-183E-0576-08F4217E8537}"/>
              </a:ext>
            </a:extLst>
          </p:cNvPr>
          <p:cNvSpPr>
            <a:spLocks noGrp="1"/>
          </p:cNvSpPr>
          <p:nvPr>
            <p:ph type="body" sz="quarter" idx="11"/>
          </p:nvPr>
        </p:nvSpPr>
        <p:spPr/>
        <p:txBody>
          <a:bodyPr/>
          <a:lstStyle/>
          <a:p>
            <a:r>
              <a:rPr lang="en-US" dirty="0"/>
              <a:t>There’s nothing you need to do right now</a:t>
            </a:r>
          </a:p>
          <a:p>
            <a:r>
              <a:rPr lang="en-US" dirty="0"/>
              <a:t>Your J-1 documents are still valid</a:t>
            </a:r>
          </a:p>
          <a:p>
            <a:r>
              <a:rPr lang="en-US" dirty="0"/>
              <a:t>This session will have easy takeaways for travel and extension of your J-1 going forward</a:t>
            </a:r>
          </a:p>
        </p:txBody>
      </p:sp>
    </p:spTree>
    <p:extLst>
      <p:ext uri="{BB962C8B-B14F-4D97-AF65-F5344CB8AC3E}">
        <p14:creationId xmlns:p14="http://schemas.microsoft.com/office/powerpoint/2010/main" val="561899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675E36-E352-22EC-0FCA-E5607D81F5C0}"/>
              </a:ext>
            </a:extLst>
          </p:cNvPr>
          <p:cNvSpPr>
            <a:spLocks noGrp="1"/>
          </p:cNvSpPr>
          <p:nvPr>
            <p:ph type="title"/>
          </p:nvPr>
        </p:nvSpPr>
        <p:spPr/>
        <p:txBody>
          <a:bodyPr/>
          <a:lstStyle/>
          <a:p>
            <a:r>
              <a:rPr lang="en-US" dirty="0"/>
              <a:t>INJUNCTION ENTERED</a:t>
            </a:r>
          </a:p>
        </p:txBody>
      </p:sp>
      <p:sp>
        <p:nvSpPr>
          <p:cNvPr id="2" name="Text Placeholder 1">
            <a:extLst>
              <a:ext uri="{FF2B5EF4-FFF2-40B4-BE49-F238E27FC236}">
                <a16:creationId xmlns:a16="http://schemas.microsoft.com/office/drawing/2014/main" id="{9188F402-DD7F-094C-6266-E4A0D7B53C52}"/>
              </a:ext>
            </a:extLst>
          </p:cNvPr>
          <p:cNvSpPr>
            <a:spLocks noGrp="1"/>
          </p:cNvSpPr>
          <p:nvPr>
            <p:ph type="body" sz="quarter" idx="11"/>
          </p:nvPr>
        </p:nvSpPr>
        <p:spPr/>
        <p:txBody>
          <a:bodyPr/>
          <a:lstStyle/>
          <a:p>
            <a:r>
              <a:rPr lang="en-US" dirty="0"/>
              <a:t>On September 14</a:t>
            </a:r>
            <a:r>
              <a:rPr lang="en-US" baseline="30000" dirty="0"/>
              <a:t>th</a:t>
            </a:r>
            <a:r>
              <a:rPr lang="en-US" dirty="0"/>
              <a:t>, a federal court ordered that the effective date of this new rule be postponed and implementation delayed</a:t>
            </a:r>
          </a:p>
          <a:p>
            <a:r>
              <a:rPr lang="en-US" dirty="0"/>
              <a:t>We don’t know if/when the rule will go into effect</a:t>
            </a:r>
          </a:p>
          <a:p>
            <a:r>
              <a:rPr lang="en-US" dirty="0"/>
              <a:t>Treat this session as a summary of what </a:t>
            </a:r>
            <a:r>
              <a:rPr lang="en-US" u="sng" dirty="0"/>
              <a:t>could</a:t>
            </a:r>
            <a:r>
              <a:rPr lang="en-US" dirty="0"/>
              <a:t> happen if it does</a:t>
            </a:r>
          </a:p>
        </p:txBody>
      </p:sp>
    </p:spTree>
    <p:extLst>
      <p:ext uri="{BB962C8B-B14F-4D97-AF65-F5344CB8AC3E}">
        <p14:creationId xmlns:p14="http://schemas.microsoft.com/office/powerpoint/2010/main" val="124161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89F7F0-0A60-41B6-C087-7F71D69831A7}"/>
              </a:ext>
            </a:extLst>
          </p:cNvPr>
          <p:cNvSpPr>
            <a:spLocks noGrp="1"/>
          </p:cNvSpPr>
          <p:nvPr>
            <p:ph type="title"/>
          </p:nvPr>
        </p:nvSpPr>
        <p:spPr/>
        <p:txBody>
          <a:bodyPr/>
          <a:lstStyle/>
          <a:p>
            <a:r>
              <a:rPr lang="en-US" sz="3600" dirty="0"/>
              <a:t>WHAT IS </a:t>
            </a:r>
            <a:br>
              <a:rPr lang="en-US" sz="3600" dirty="0"/>
            </a:br>
            <a:r>
              <a:rPr lang="en-US" sz="3600" dirty="0"/>
              <a:t>“DURATION OF STATUS”?</a:t>
            </a:r>
          </a:p>
        </p:txBody>
      </p:sp>
    </p:spTree>
    <p:extLst>
      <p:ext uri="{BB962C8B-B14F-4D97-AF65-F5344CB8AC3E}">
        <p14:creationId xmlns:p14="http://schemas.microsoft.com/office/powerpoint/2010/main" val="218848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D3B2B2-0CC7-A2E1-CB36-F098F5D3C356}"/>
              </a:ext>
            </a:extLst>
          </p:cNvPr>
          <p:cNvSpPr>
            <a:spLocks noGrp="1"/>
          </p:cNvSpPr>
          <p:nvPr>
            <p:ph type="title"/>
          </p:nvPr>
        </p:nvSpPr>
        <p:spPr/>
        <p:txBody>
          <a:bodyPr/>
          <a:lstStyle/>
          <a:p>
            <a:r>
              <a:rPr lang="en-US" dirty="0"/>
              <a:t>DURATION OF STATUS – “D/S”</a:t>
            </a:r>
          </a:p>
        </p:txBody>
      </p:sp>
      <p:sp>
        <p:nvSpPr>
          <p:cNvPr id="2" name="Text Placeholder 1">
            <a:extLst>
              <a:ext uri="{FF2B5EF4-FFF2-40B4-BE49-F238E27FC236}">
                <a16:creationId xmlns:a16="http://schemas.microsoft.com/office/drawing/2014/main" id="{C01375E8-9C6E-5742-18F2-6DD85DB0D091}"/>
              </a:ext>
            </a:extLst>
          </p:cNvPr>
          <p:cNvSpPr>
            <a:spLocks noGrp="1"/>
          </p:cNvSpPr>
          <p:nvPr>
            <p:ph type="body" sz="quarter" idx="11"/>
          </p:nvPr>
        </p:nvSpPr>
        <p:spPr/>
        <p:txBody>
          <a:bodyPr/>
          <a:lstStyle/>
          <a:p>
            <a:r>
              <a:rPr lang="en-US" b="0" dirty="0"/>
              <a:t>For decades, U.S. law has allowed F-1 students and J-1 exchange visitors to remain in the U.S. for as long as they were maintaining their program of study or exchange activity</a:t>
            </a:r>
          </a:p>
          <a:p>
            <a:r>
              <a:rPr lang="en-US" b="0" dirty="0"/>
              <a:t>This allowance is reflected in admission for “D/S” – “Duration of Status” – on the I-94 Arrival/Departure Record</a:t>
            </a:r>
          </a:p>
        </p:txBody>
      </p:sp>
    </p:spTree>
    <p:extLst>
      <p:ext uri="{BB962C8B-B14F-4D97-AF65-F5344CB8AC3E}">
        <p14:creationId xmlns:p14="http://schemas.microsoft.com/office/powerpoint/2010/main" val="399625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3C004C-22D5-8A7C-A557-764CD079043F}"/>
              </a:ext>
            </a:extLst>
          </p:cNvPr>
          <p:cNvSpPr>
            <a:spLocks noGrp="1"/>
          </p:cNvSpPr>
          <p:nvPr>
            <p:ph type="title"/>
          </p:nvPr>
        </p:nvSpPr>
        <p:spPr/>
        <p:txBody>
          <a:bodyPr/>
          <a:lstStyle/>
          <a:p>
            <a:r>
              <a:rPr lang="en-US" dirty="0"/>
              <a:t>FLEXIBILITY FOR F-1 STUDENTS AND </a:t>
            </a:r>
            <a:br>
              <a:rPr lang="en-US" dirty="0"/>
            </a:br>
            <a:r>
              <a:rPr lang="en-US" dirty="0"/>
              <a:t>J-1 EXCHANGE VISITORS </a:t>
            </a:r>
          </a:p>
        </p:txBody>
      </p:sp>
      <p:sp>
        <p:nvSpPr>
          <p:cNvPr id="4" name="Text Placeholder 3">
            <a:extLst>
              <a:ext uri="{FF2B5EF4-FFF2-40B4-BE49-F238E27FC236}">
                <a16:creationId xmlns:a16="http://schemas.microsoft.com/office/drawing/2014/main" id="{E7436F36-229C-A088-4755-4C3B57CF0CDF}"/>
              </a:ext>
            </a:extLst>
          </p:cNvPr>
          <p:cNvSpPr>
            <a:spLocks noGrp="1"/>
          </p:cNvSpPr>
          <p:nvPr>
            <p:ph type="body" sz="quarter" idx="11"/>
          </p:nvPr>
        </p:nvSpPr>
        <p:spPr/>
        <p:txBody>
          <a:bodyPr/>
          <a:lstStyle/>
          <a:p>
            <a:r>
              <a:rPr lang="en-US" b="0" dirty="0"/>
              <a:t>“Duration of Status”</a:t>
            </a:r>
          </a:p>
          <a:p>
            <a:pPr lvl="1"/>
            <a:r>
              <a:rPr lang="en-US" b="0" dirty="0"/>
              <a:t>Allows F-1 students and J-1 exchange visitors to modify, extend, and transfer their status without having to go through USCIS or other agencies</a:t>
            </a:r>
          </a:p>
          <a:p>
            <a:pPr lvl="1"/>
            <a:r>
              <a:rPr lang="en-US" b="0" dirty="0"/>
              <a:t>Allows Designated School Officials and Responsible Officers to take certain actions on F-1/J-1 records without going through USCIS or other agencies</a:t>
            </a:r>
          </a:p>
        </p:txBody>
      </p:sp>
    </p:spTree>
    <p:extLst>
      <p:ext uri="{BB962C8B-B14F-4D97-AF65-F5344CB8AC3E}">
        <p14:creationId xmlns:p14="http://schemas.microsoft.com/office/powerpoint/2010/main" val="1098586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ACBA-BA66-F67F-FB6A-A3E93959F7EC}"/>
              </a:ext>
            </a:extLst>
          </p:cNvPr>
          <p:cNvSpPr>
            <a:spLocks noGrp="1"/>
          </p:cNvSpPr>
          <p:nvPr>
            <p:ph type="title"/>
          </p:nvPr>
        </p:nvSpPr>
        <p:spPr/>
        <p:txBody>
          <a:bodyPr/>
          <a:lstStyle/>
          <a:p>
            <a:r>
              <a:rPr lang="en-US" dirty="0"/>
              <a:t>FOR EXAMPLE:</a:t>
            </a:r>
          </a:p>
        </p:txBody>
      </p:sp>
      <p:sp>
        <p:nvSpPr>
          <p:cNvPr id="2" name="Text Placeholder 1">
            <a:extLst>
              <a:ext uri="{FF2B5EF4-FFF2-40B4-BE49-F238E27FC236}">
                <a16:creationId xmlns:a16="http://schemas.microsoft.com/office/drawing/2014/main" id="{EBE1E41C-F130-3F4F-C05B-7110F79090C5}"/>
              </a:ext>
            </a:extLst>
          </p:cNvPr>
          <p:cNvSpPr>
            <a:spLocks noGrp="1"/>
          </p:cNvSpPr>
          <p:nvPr>
            <p:ph type="body" sz="quarter" idx="11"/>
          </p:nvPr>
        </p:nvSpPr>
        <p:spPr/>
        <p:txBody>
          <a:bodyPr/>
          <a:lstStyle/>
          <a:p>
            <a:r>
              <a:rPr lang="en-US" b="0" dirty="0"/>
              <a:t>A J-1 exchange visitor arrives on a DS-2019 valid for one year, and is admitted for “D/S”</a:t>
            </a:r>
          </a:p>
          <a:p>
            <a:r>
              <a:rPr lang="en-US" b="0" dirty="0"/>
              <a:t>The following year, his exchange program is extended, and he’s issued a new DS-2019 with a new end date</a:t>
            </a:r>
          </a:p>
          <a:p>
            <a:r>
              <a:rPr lang="en-US" b="0" dirty="0"/>
              <a:t>This automatically extends his “D/S” with no additional action necessary</a:t>
            </a:r>
          </a:p>
          <a:p>
            <a:endParaRPr lang="en-US" dirty="0"/>
          </a:p>
        </p:txBody>
      </p:sp>
    </p:spTree>
    <p:extLst>
      <p:ext uri="{BB962C8B-B14F-4D97-AF65-F5344CB8AC3E}">
        <p14:creationId xmlns:p14="http://schemas.microsoft.com/office/powerpoint/2010/main" val="3889988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FA1AB-39A6-F1EF-C12B-FD1B26B1E760}"/>
              </a:ext>
            </a:extLst>
          </p:cNvPr>
          <p:cNvSpPr>
            <a:spLocks noGrp="1"/>
          </p:cNvSpPr>
          <p:nvPr>
            <p:ph type="title"/>
          </p:nvPr>
        </p:nvSpPr>
        <p:spPr/>
        <p:txBody>
          <a:bodyPr/>
          <a:lstStyle/>
          <a:p>
            <a:r>
              <a:rPr lang="en-US" sz="2800" dirty="0"/>
              <a:t>“DURATION OF STATUS” WILL CONTINUE UNTIL THE NEW RULE GOES INTO EFFECT</a:t>
            </a:r>
          </a:p>
        </p:txBody>
      </p:sp>
      <p:sp>
        <p:nvSpPr>
          <p:cNvPr id="2" name="Text Placeholder 1">
            <a:extLst>
              <a:ext uri="{FF2B5EF4-FFF2-40B4-BE49-F238E27FC236}">
                <a16:creationId xmlns:a16="http://schemas.microsoft.com/office/drawing/2014/main" id="{D66D9F8D-6FCA-B784-6096-2FA368694A3E}"/>
              </a:ext>
            </a:extLst>
          </p:cNvPr>
          <p:cNvSpPr>
            <a:spLocks noGrp="1"/>
          </p:cNvSpPr>
          <p:nvPr>
            <p:ph type="body" sz="quarter" idx="11"/>
          </p:nvPr>
        </p:nvSpPr>
        <p:spPr/>
        <p:txBody>
          <a:bodyPr/>
          <a:lstStyle/>
          <a:p>
            <a:r>
              <a:rPr lang="en-US" sz="2000" dirty="0"/>
              <a:t>This means that any extensions completed </a:t>
            </a:r>
            <a:r>
              <a:rPr lang="en-US" sz="2000" u="sng" dirty="0"/>
              <a:t>before the rule goes into effect</a:t>
            </a:r>
            <a:r>
              <a:rPr lang="en-US" sz="2000" dirty="0"/>
              <a:t> do not require additional action</a:t>
            </a:r>
          </a:p>
          <a:p>
            <a:r>
              <a:rPr lang="en-US" sz="2000" dirty="0"/>
              <a:t>ISO continues to work with units to complete as many extensions as possible prior to the rule going into effect</a:t>
            </a:r>
          </a:p>
          <a:p>
            <a:r>
              <a:rPr lang="en-US" sz="2000" dirty="0"/>
              <a:t>Any extended DS-2019 issued after 08/19 has a cover sheet telling you whether you need to take additional action or not</a:t>
            </a:r>
          </a:p>
        </p:txBody>
      </p:sp>
    </p:spTree>
    <p:extLst>
      <p:ext uri="{BB962C8B-B14F-4D97-AF65-F5344CB8AC3E}">
        <p14:creationId xmlns:p14="http://schemas.microsoft.com/office/powerpoint/2010/main" val="1797186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7DCE6-D92A-28E6-9BC9-263E55441FB2}"/>
              </a:ext>
            </a:extLst>
          </p:cNvPr>
          <p:cNvSpPr>
            <a:spLocks noGrp="1"/>
          </p:cNvSpPr>
          <p:nvPr>
            <p:ph type="title"/>
          </p:nvPr>
        </p:nvSpPr>
        <p:spPr/>
        <p:txBody>
          <a:bodyPr/>
          <a:lstStyle/>
          <a:p>
            <a:r>
              <a:rPr lang="en-US" dirty="0"/>
              <a:t>SO WHAT WOULD THE NEW RULE CHANGE?</a:t>
            </a:r>
          </a:p>
        </p:txBody>
      </p:sp>
    </p:spTree>
    <p:extLst>
      <p:ext uri="{BB962C8B-B14F-4D97-AF65-F5344CB8AC3E}">
        <p14:creationId xmlns:p14="http://schemas.microsoft.com/office/powerpoint/2010/main" val="3533699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131656-3DBE-A786-6C66-F2F78C3D8D67}"/>
              </a:ext>
            </a:extLst>
          </p:cNvPr>
          <p:cNvSpPr>
            <a:spLocks noGrp="1"/>
          </p:cNvSpPr>
          <p:nvPr>
            <p:ph type="title"/>
          </p:nvPr>
        </p:nvSpPr>
        <p:spPr/>
        <p:txBody>
          <a:bodyPr/>
          <a:lstStyle/>
          <a:p>
            <a:r>
              <a:rPr lang="en-US" dirty="0"/>
              <a:t>“DURATION OF STATUS” WOULD END</a:t>
            </a:r>
          </a:p>
        </p:txBody>
      </p:sp>
      <p:sp>
        <p:nvSpPr>
          <p:cNvPr id="4" name="Text Placeholder 3">
            <a:extLst>
              <a:ext uri="{FF2B5EF4-FFF2-40B4-BE49-F238E27FC236}">
                <a16:creationId xmlns:a16="http://schemas.microsoft.com/office/drawing/2014/main" id="{06976367-8FA4-3A4D-6379-0AA94267674D}"/>
              </a:ext>
            </a:extLst>
          </p:cNvPr>
          <p:cNvSpPr>
            <a:spLocks noGrp="1"/>
          </p:cNvSpPr>
          <p:nvPr>
            <p:ph type="body" sz="quarter" idx="11"/>
          </p:nvPr>
        </p:nvSpPr>
        <p:spPr/>
        <p:txBody>
          <a:bodyPr/>
          <a:lstStyle/>
          <a:p>
            <a:r>
              <a:rPr lang="en-US" b="0" dirty="0"/>
              <a:t>On 07/17, the Department of Homeland Security published a new rule that would replace “duration of status” with a fixed period of admission (also called an “admit until date” or AUD)</a:t>
            </a:r>
          </a:p>
          <a:p>
            <a:r>
              <a:rPr lang="en-US" b="0" dirty="0"/>
              <a:t>The rule was scheduled to go into effect on September 15, 2026</a:t>
            </a:r>
          </a:p>
          <a:p>
            <a:r>
              <a:rPr lang="en-US" b="0" dirty="0"/>
              <a:t>A court order has postponed that effective </a:t>
            </a:r>
            <a:br>
              <a:rPr lang="en-US" b="0" dirty="0"/>
            </a:br>
            <a:r>
              <a:rPr lang="en-US" b="0" dirty="0"/>
              <a:t>date indefinitely</a:t>
            </a:r>
          </a:p>
        </p:txBody>
      </p:sp>
    </p:spTree>
    <p:extLst>
      <p:ext uri="{BB962C8B-B14F-4D97-AF65-F5344CB8AC3E}">
        <p14:creationId xmlns:p14="http://schemas.microsoft.com/office/powerpoint/2010/main" val="1636064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22897D-E17B-ECB1-196A-B8CCAC5C54F6}"/>
              </a:ext>
            </a:extLst>
          </p:cNvPr>
          <p:cNvSpPr>
            <a:spLocks noGrp="1"/>
          </p:cNvSpPr>
          <p:nvPr>
            <p:ph type="title"/>
          </p:nvPr>
        </p:nvSpPr>
        <p:spPr/>
        <p:txBody>
          <a:bodyPr/>
          <a:lstStyle/>
          <a:p>
            <a:r>
              <a:rPr lang="en-US" dirty="0"/>
              <a:t>WHAT IS REPLACING IT?</a:t>
            </a:r>
          </a:p>
        </p:txBody>
      </p:sp>
      <p:sp>
        <p:nvSpPr>
          <p:cNvPr id="2" name="Text Placeholder 1">
            <a:extLst>
              <a:ext uri="{FF2B5EF4-FFF2-40B4-BE49-F238E27FC236}">
                <a16:creationId xmlns:a16="http://schemas.microsoft.com/office/drawing/2014/main" id="{1F8A1667-B33C-4FC5-4953-411AFD3BBF4B}"/>
              </a:ext>
            </a:extLst>
          </p:cNvPr>
          <p:cNvSpPr>
            <a:spLocks noGrp="1"/>
          </p:cNvSpPr>
          <p:nvPr>
            <p:ph type="body" sz="quarter" idx="11"/>
          </p:nvPr>
        </p:nvSpPr>
        <p:spPr>
          <a:xfrm>
            <a:off x="447923" y="1585524"/>
            <a:ext cx="8197114" cy="2365901"/>
          </a:xfrm>
        </p:spPr>
        <p:txBody>
          <a:bodyPr/>
          <a:lstStyle/>
          <a:p>
            <a:r>
              <a:rPr lang="en-US" sz="2000" b="0" dirty="0"/>
              <a:t>If and when the new rule goes into effect, incoming or returning J-1 exchange visitors will be admitted until a specific date</a:t>
            </a:r>
          </a:p>
          <a:p>
            <a:r>
              <a:rPr lang="en-US" sz="2000" b="0" dirty="0"/>
              <a:t>The date will be: </a:t>
            </a:r>
          </a:p>
          <a:p>
            <a:pPr lvl="1"/>
            <a:r>
              <a:rPr lang="en-US" sz="1800" b="0" dirty="0"/>
              <a:t>the end date on their DS-2019 </a:t>
            </a:r>
            <a:r>
              <a:rPr lang="en-US" sz="1800" dirty="0"/>
              <a:t>or </a:t>
            </a:r>
          </a:p>
          <a:p>
            <a:pPr lvl="1"/>
            <a:r>
              <a:rPr lang="en-US" sz="1800" b="0" dirty="0"/>
              <a:t>four years from their entry date, </a:t>
            </a:r>
            <a:r>
              <a:rPr lang="en-US" sz="1800" dirty="0"/>
              <a:t>whichever is shorter</a:t>
            </a:r>
            <a:r>
              <a:rPr lang="en-US" sz="1800" b="0" dirty="0"/>
              <a:t>, </a:t>
            </a:r>
          </a:p>
          <a:p>
            <a:pPr lvl="1"/>
            <a:r>
              <a:rPr lang="en-US" sz="1800" b="0" dirty="0"/>
              <a:t>plus a 30-day grace period</a:t>
            </a:r>
          </a:p>
          <a:p>
            <a:r>
              <a:rPr lang="en-US" sz="2000" b="0" dirty="0"/>
              <a:t>Additional process will be necessary to extend </a:t>
            </a:r>
            <a:br>
              <a:rPr lang="en-US" sz="2000" b="0" dirty="0"/>
            </a:br>
            <a:r>
              <a:rPr lang="en-US" sz="2000" b="0" dirty="0"/>
              <a:t>that “admit until date”</a:t>
            </a:r>
          </a:p>
          <a:p>
            <a:endParaRPr lang="en-US" b="0" dirty="0"/>
          </a:p>
        </p:txBody>
      </p:sp>
    </p:spTree>
    <p:extLst>
      <p:ext uri="{BB962C8B-B14F-4D97-AF65-F5344CB8AC3E}">
        <p14:creationId xmlns:p14="http://schemas.microsoft.com/office/powerpoint/2010/main" val="2152150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EBD28B-F82F-AEB4-5BB5-95D2BFB9D680}"/>
              </a:ext>
            </a:extLst>
          </p:cNvPr>
          <p:cNvSpPr>
            <a:spLocks noGrp="1"/>
          </p:cNvSpPr>
          <p:nvPr>
            <p:ph type="title"/>
          </p:nvPr>
        </p:nvSpPr>
        <p:spPr/>
        <p:txBody>
          <a:bodyPr/>
          <a:lstStyle/>
          <a:p>
            <a:r>
              <a:rPr lang="en-US" dirty="0"/>
              <a:t>FOR EXAMPLE</a:t>
            </a:r>
          </a:p>
        </p:txBody>
      </p:sp>
      <p:sp>
        <p:nvSpPr>
          <p:cNvPr id="2" name="Text Placeholder 1">
            <a:extLst>
              <a:ext uri="{FF2B5EF4-FFF2-40B4-BE49-F238E27FC236}">
                <a16:creationId xmlns:a16="http://schemas.microsoft.com/office/drawing/2014/main" id="{2F1100C5-A78D-356F-A7F4-85348BE5CE53}"/>
              </a:ext>
            </a:extLst>
          </p:cNvPr>
          <p:cNvSpPr>
            <a:spLocks noGrp="1"/>
          </p:cNvSpPr>
          <p:nvPr>
            <p:ph type="body" sz="quarter" idx="11"/>
          </p:nvPr>
        </p:nvSpPr>
        <p:spPr>
          <a:xfrm>
            <a:off x="447923" y="1651467"/>
            <a:ext cx="8197114" cy="2365901"/>
          </a:xfrm>
        </p:spPr>
        <p:txBody>
          <a:bodyPr/>
          <a:lstStyle/>
          <a:p>
            <a:r>
              <a:rPr lang="en-US" dirty="0"/>
              <a:t>Jen has a DS-2019 that expires on 07/31/2029</a:t>
            </a:r>
          </a:p>
          <a:p>
            <a:r>
              <a:rPr lang="en-US" dirty="0"/>
              <a:t>She travels and reenters the U.S. after the rule goes into effect</a:t>
            </a:r>
          </a:p>
          <a:p>
            <a:r>
              <a:rPr lang="en-US" dirty="0"/>
              <a:t>US Customs and Border Protection updates her I-94 record with an “Admit Until Date” of 08/30/2029:</a:t>
            </a:r>
          </a:p>
          <a:p>
            <a:pPr lvl="1"/>
            <a:r>
              <a:rPr lang="en-US" dirty="0"/>
              <a:t>The program end date on her DS-2019</a:t>
            </a:r>
          </a:p>
          <a:p>
            <a:pPr lvl="1"/>
            <a:r>
              <a:rPr lang="en-US" dirty="0"/>
              <a:t>+ 30 day grace period</a:t>
            </a:r>
          </a:p>
        </p:txBody>
      </p:sp>
    </p:spTree>
    <p:extLst>
      <p:ext uri="{BB962C8B-B14F-4D97-AF65-F5344CB8AC3E}">
        <p14:creationId xmlns:p14="http://schemas.microsoft.com/office/powerpoint/2010/main" val="4041194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56248D-5173-A6D2-494A-E4E7FE67303A}"/>
              </a:ext>
            </a:extLst>
          </p:cNvPr>
          <p:cNvSpPr>
            <a:spLocks noGrp="1"/>
          </p:cNvSpPr>
          <p:nvPr>
            <p:ph type="title"/>
          </p:nvPr>
        </p:nvSpPr>
        <p:spPr/>
        <p:txBody>
          <a:bodyPr/>
          <a:lstStyle/>
          <a:p>
            <a:r>
              <a:rPr lang="en-US" dirty="0"/>
              <a:t>HOW ARE J-1S WHO DON’T TRAVEL AFFECTED?</a:t>
            </a:r>
          </a:p>
        </p:txBody>
      </p:sp>
      <p:sp>
        <p:nvSpPr>
          <p:cNvPr id="2" name="Text Placeholder 1">
            <a:extLst>
              <a:ext uri="{FF2B5EF4-FFF2-40B4-BE49-F238E27FC236}">
                <a16:creationId xmlns:a16="http://schemas.microsoft.com/office/drawing/2014/main" id="{BF5A5E9B-B169-C19E-99F9-57B00F3D8B47}"/>
              </a:ext>
            </a:extLst>
          </p:cNvPr>
          <p:cNvSpPr>
            <a:spLocks noGrp="1"/>
          </p:cNvSpPr>
          <p:nvPr>
            <p:ph type="body" sz="quarter" idx="11"/>
          </p:nvPr>
        </p:nvSpPr>
        <p:spPr>
          <a:xfrm>
            <a:off x="447923" y="1607296"/>
            <a:ext cx="8197114" cy="2365901"/>
          </a:xfrm>
        </p:spPr>
        <p:txBody>
          <a:bodyPr/>
          <a:lstStyle/>
          <a:p>
            <a:r>
              <a:rPr lang="en-US" sz="2000" dirty="0"/>
              <a:t>J-1 exchange visitors already inside the U.S. when the rule goes into effect will also be transitioned to a fixed admission date</a:t>
            </a:r>
          </a:p>
          <a:p>
            <a:r>
              <a:rPr lang="en-US" sz="2000" dirty="0"/>
              <a:t>That date will be</a:t>
            </a:r>
          </a:p>
          <a:p>
            <a:pPr lvl="1"/>
            <a:r>
              <a:rPr lang="en-US" sz="1800" dirty="0"/>
              <a:t>the end date on their DS-2019 or </a:t>
            </a:r>
          </a:p>
          <a:p>
            <a:pPr lvl="1"/>
            <a:r>
              <a:rPr lang="en-US" sz="1800" dirty="0"/>
              <a:t>four years from the date the rule goes into effect, whichever is shorter, </a:t>
            </a:r>
          </a:p>
          <a:p>
            <a:pPr lvl="1"/>
            <a:r>
              <a:rPr lang="en-US" sz="1800" dirty="0"/>
              <a:t>plus a 30-day grace period</a:t>
            </a:r>
          </a:p>
          <a:p>
            <a:r>
              <a:rPr lang="en-US" sz="2000" dirty="0"/>
              <a:t>They will </a:t>
            </a:r>
            <a:r>
              <a:rPr lang="en-US" sz="2000" u="sng" dirty="0"/>
              <a:t>not receive any notification from </a:t>
            </a:r>
            <a:br>
              <a:rPr lang="en-US" sz="2000" u="sng" dirty="0"/>
            </a:br>
            <a:r>
              <a:rPr lang="en-US" sz="2000" u="sng" dirty="0"/>
              <a:t>the government of this change</a:t>
            </a:r>
            <a:endParaRPr lang="en-US" sz="2000" dirty="0"/>
          </a:p>
        </p:txBody>
      </p:sp>
    </p:spTree>
    <p:extLst>
      <p:ext uri="{BB962C8B-B14F-4D97-AF65-F5344CB8AC3E}">
        <p14:creationId xmlns:p14="http://schemas.microsoft.com/office/powerpoint/2010/main" val="19391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3233-9633-056D-3C24-FF172419E6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7E143E-D78E-3B4C-6418-C935541C9F7B}"/>
              </a:ext>
            </a:extLst>
          </p:cNvPr>
          <p:cNvSpPr>
            <a:spLocks noGrp="1"/>
          </p:cNvSpPr>
          <p:nvPr>
            <p:ph type="title"/>
          </p:nvPr>
        </p:nvSpPr>
        <p:spPr/>
        <p:txBody>
          <a:bodyPr/>
          <a:lstStyle/>
          <a:p>
            <a:r>
              <a:rPr lang="en-US" dirty="0"/>
              <a:t>FOR EXAMPLE </a:t>
            </a:r>
            <a:br>
              <a:rPr lang="en-US" dirty="0"/>
            </a:br>
            <a:r>
              <a:rPr lang="en-US" dirty="0"/>
              <a:t>(J-1 expiring </a:t>
            </a:r>
            <a:r>
              <a:rPr lang="en-US" u="sng" dirty="0"/>
              <a:t>before</a:t>
            </a:r>
            <a:r>
              <a:rPr lang="en-US" dirty="0"/>
              <a:t> four-year mark)</a:t>
            </a:r>
          </a:p>
        </p:txBody>
      </p:sp>
      <p:sp>
        <p:nvSpPr>
          <p:cNvPr id="2" name="Text Placeholder 1">
            <a:extLst>
              <a:ext uri="{FF2B5EF4-FFF2-40B4-BE49-F238E27FC236}">
                <a16:creationId xmlns:a16="http://schemas.microsoft.com/office/drawing/2014/main" id="{128FFAB2-47E9-05BF-0032-486B15B70271}"/>
              </a:ext>
            </a:extLst>
          </p:cNvPr>
          <p:cNvSpPr>
            <a:spLocks noGrp="1"/>
          </p:cNvSpPr>
          <p:nvPr>
            <p:ph type="body" sz="quarter" idx="11"/>
          </p:nvPr>
        </p:nvSpPr>
        <p:spPr>
          <a:xfrm>
            <a:off x="447922" y="1572267"/>
            <a:ext cx="8328877" cy="2365901"/>
          </a:xfrm>
        </p:spPr>
        <p:txBody>
          <a:bodyPr/>
          <a:lstStyle/>
          <a:p>
            <a:r>
              <a:rPr lang="en-US" sz="1800" dirty="0"/>
              <a:t>Dan has: </a:t>
            </a:r>
          </a:p>
          <a:p>
            <a:pPr lvl="1"/>
            <a:r>
              <a:rPr lang="en-US" sz="1400" dirty="0"/>
              <a:t>a DS-2019 valid from 07/01/2025 to 06/30/2027 </a:t>
            </a:r>
          </a:p>
          <a:p>
            <a:pPr lvl="1"/>
            <a:r>
              <a:rPr lang="en-US" sz="1400" dirty="0"/>
              <a:t>an I-94 record that gives him “Admit Until Date” as “D/S”</a:t>
            </a:r>
          </a:p>
          <a:p>
            <a:pPr lvl="1"/>
            <a:r>
              <a:rPr lang="en-US" sz="1400" dirty="0"/>
              <a:t>three years of J-1 eligibility remaining</a:t>
            </a:r>
          </a:p>
          <a:p>
            <a:r>
              <a:rPr lang="en-US" sz="1800" dirty="0"/>
              <a:t>Once the rule goes into effect, Dan has a specific “Admit Until Date” (even though he doesn’t have a document listing it!) of 07/30/2027:</a:t>
            </a:r>
          </a:p>
          <a:p>
            <a:pPr lvl="1"/>
            <a:r>
              <a:rPr lang="en-US" sz="1400" dirty="0"/>
              <a:t>The end date on his current DS-2019 +</a:t>
            </a:r>
          </a:p>
          <a:p>
            <a:pPr lvl="1"/>
            <a:r>
              <a:rPr lang="en-US" sz="1400" dirty="0"/>
              <a:t>The 30-day grace period</a:t>
            </a:r>
          </a:p>
          <a:p>
            <a:r>
              <a:rPr lang="en-US" sz="1800" dirty="0"/>
              <a:t>If Dan extends his J-1 or transfers it to a new </a:t>
            </a:r>
            <a:br>
              <a:rPr lang="en-US" sz="1800" dirty="0"/>
            </a:br>
            <a:r>
              <a:rPr lang="en-US" sz="1800" dirty="0"/>
              <a:t>sponsor, he will need to extend his “Admit Until </a:t>
            </a:r>
            <a:br>
              <a:rPr lang="en-US" sz="1800" dirty="0"/>
            </a:br>
            <a:r>
              <a:rPr lang="en-US" sz="1800" dirty="0"/>
              <a:t>Date” as well.</a:t>
            </a:r>
          </a:p>
        </p:txBody>
      </p:sp>
    </p:spTree>
    <p:extLst>
      <p:ext uri="{BB962C8B-B14F-4D97-AF65-F5344CB8AC3E}">
        <p14:creationId xmlns:p14="http://schemas.microsoft.com/office/powerpoint/2010/main" val="1099336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B961-87E9-C2DA-FA3B-435170FCED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1570AA-E439-3106-4677-E61A09407AA8}"/>
              </a:ext>
            </a:extLst>
          </p:cNvPr>
          <p:cNvSpPr>
            <a:spLocks noGrp="1"/>
          </p:cNvSpPr>
          <p:nvPr>
            <p:ph type="title"/>
          </p:nvPr>
        </p:nvSpPr>
        <p:spPr/>
        <p:txBody>
          <a:bodyPr/>
          <a:lstStyle/>
          <a:p>
            <a:r>
              <a:rPr lang="en-US" dirty="0"/>
              <a:t>FOR EXAMPLE </a:t>
            </a:r>
            <a:br>
              <a:rPr lang="en-US" dirty="0"/>
            </a:br>
            <a:r>
              <a:rPr lang="en-US" dirty="0"/>
              <a:t>(J-1 expiring </a:t>
            </a:r>
            <a:r>
              <a:rPr lang="en-US" u="sng" dirty="0"/>
              <a:t>after</a:t>
            </a:r>
            <a:r>
              <a:rPr lang="en-US" dirty="0"/>
              <a:t> four-year mark)</a:t>
            </a:r>
          </a:p>
        </p:txBody>
      </p:sp>
      <p:sp>
        <p:nvSpPr>
          <p:cNvPr id="2" name="Text Placeholder 1">
            <a:extLst>
              <a:ext uri="{FF2B5EF4-FFF2-40B4-BE49-F238E27FC236}">
                <a16:creationId xmlns:a16="http://schemas.microsoft.com/office/drawing/2014/main" id="{8679DE2F-9BA1-9FDB-13DB-20E15086BEB8}"/>
              </a:ext>
            </a:extLst>
          </p:cNvPr>
          <p:cNvSpPr>
            <a:spLocks noGrp="1"/>
          </p:cNvSpPr>
          <p:nvPr>
            <p:ph type="body" sz="quarter" idx="11"/>
          </p:nvPr>
        </p:nvSpPr>
        <p:spPr>
          <a:xfrm>
            <a:off x="407561" y="1572267"/>
            <a:ext cx="8328877" cy="2365901"/>
          </a:xfrm>
        </p:spPr>
        <p:txBody>
          <a:bodyPr/>
          <a:lstStyle/>
          <a:p>
            <a:r>
              <a:rPr lang="en-US" sz="2000" dirty="0"/>
              <a:t>Toshi has: </a:t>
            </a:r>
          </a:p>
          <a:p>
            <a:pPr lvl="1"/>
            <a:r>
              <a:rPr lang="en-US" sz="1600" dirty="0"/>
              <a:t>a DS-2019 valid from 07/01/2026 to 06/30/2031 </a:t>
            </a:r>
          </a:p>
          <a:p>
            <a:pPr lvl="1"/>
            <a:r>
              <a:rPr lang="en-US" sz="1600" dirty="0"/>
              <a:t>an I-94 record that gives his “Admit Until Date” as “D/S”</a:t>
            </a:r>
          </a:p>
          <a:p>
            <a:pPr lvl="1"/>
            <a:r>
              <a:rPr lang="en-US" sz="1600" dirty="0"/>
              <a:t>No additional J-1 eligibility</a:t>
            </a:r>
          </a:p>
          <a:p>
            <a:r>
              <a:rPr lang="en-US" sz="2000" dirty="0"/>
              <a:t>After the rule goes into effect, Toshi has a specific “Admit Until Date” (even though he doesn’t have a document listing it!) of:</a:t>
            </a:r>
          </a:p>
          <a:p>
            <a:pPr lvl="1"/>
            <a:r>
              <a:rPr lang="en-US" sz="1600" dirty="0"/>
              <a:t>4 years from the rule effective date +</a:t>
            </a:r>
          </a:p>
          <a:p>
            <a:pPr lvl="1"/>
            <a:r>
              <a:rPr lang="en-US" sz="1600" dirty="0"/>
              <a:t>The 30-day grace period</a:t>
            </a:r>
          </a:p>
          <a:p>
            <a:r>
              <a:rPr lang="en-US" sz="2000" dirty="0"/>
              <a:t>Toshi will need to extend his “Admit Until </a:t>
            </a:r>
            <a:br>
              <a:rPr lang="en-US" sz="2000" dirty="0"/>
            </a:br>
            <a:r>
              <a:rPr lang="en-US" sz="2000" dirty="0"/>
              <a:t>Date” by this date.</a:t>
            </a:r>
          </a:p>
        </p:txBody>
      </p:sp>
    </p:spTree>
    <p:extLst>
      <p:ext uri="{BB962C8B-B14F-4D97-AF65-F5344CB8AC3E}">
        <p14:creationId xmlns:p14="http://schemas.microsoft.com/office/powerpoint/2010/main" val="1393651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703021-0F9C-9BD8-3A88-F43342A1A54E}"/>
              </a:ext>
            </a:extLst>
          </p:cNvPr>
          <p:cNvSpPr>
            <a:spLocks noGrp="1"/>
          </p:cNvSpPr>
          <p:nvPr>
            <p:ph type="title"/>
          </p:nvPr>
        </p:nvSpPr>
        <p:spPr/>
        <p:txBody>
          <a:bodyPr/>
          <a:lstStyle/>
          <a:p>
            <a:r>
              <a:rPr lang="en-US" dirty="0"/>
              <a:t>HOW WOULD I EXTEND MY ADMIT UNTIL DATE?</a:t>
            </a:r>
          </a:p>
        </p:txBody>
      </p:sp>
      <p:sp>
        <p:nvSpPr>
          <p:cNvPr id="2" name="Text Placeholder 1">
            <a:extLst>
              <a:ext uri="{FF2B5EF4-FFF2-40B4-BE49-F238E27FC236}">
                <a16:creationId xmlns:a16="http://schemas.microsoft.com/office/drawing/2014/main" id="{31A00F77-4E05-0E69-3BE3-0818F7F9C39D}"/>
              </a:ext>
            </a:extLst>
          </p:cNvPr>
          <p:cNvSpPr>
            <a:spLocks noGrp="1"/>
          </p:cNvSpPr>
          <p:nvPr>
            <p:ph type="body" sz="quarter" idx="11"/>
          </p:nvPr>
        </p:nvSpPr>
        <p:spPr/>
        <p:txBody>
          <a:bodyPr/>
          <a:lstStyle/>
          <a:p>
            <a:r>
              <a:rPr lang="en-US" dirty="0"/>
              <a:t>There would be two ways to extend a fixed admission date:</a:t>
            </a:r>
          </a:p>
          <a:p>
            <a:pPr lvl="1"/>
            <a:r>
              <a:rPr lang="en-US" dirty="0"/>
              <a:t>File an I-539 Application to Extend Status with USCIS, or</a:t>
            </a:r>
          </a:p>
          <a:p>
            <a:pPr lvl="1"/>
            <a:r>
              <a:rPr lang="en-US" dirty="0"/>
              <a:t>Leave the U.S. and apply for a new period of admission at a U.S. port of entry</a:t>
            </a:r>
          </a:p>
        </p:txBody>
      </p:sp>
    </p:spTree>
    <p:extLst>
      <p:ext uri="{BB962C8B-B14F-4D97-AF65-F5344CB8AC3E}">
        <p14:creationId xmlns:p14="http://schemas.microsoft.com/office/powerpoint/2010/main" val="517052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4" name="Title 3">
            <a:extLst>
              <a:ext uri="{FF2B5EF4-FFF2-40B4-BE49-F238E27FC236}">
                <a16:creationId xmlns:a16="http://schemas.microsoft.com/office/drawing/2014/main" id="{E02744CA-4A44-DB32-0C2C-8A2D32E479BB}"/>
              </a:ext>
            </a:extLst>
          </p:cNvPr>
          <p:cNvSpPr>
            <a:spLocks noGrp="1"/>
          </p:cNvSpPr>
          <p:nvPr>
            <p:ph type="title"/>
          </p:nvPr>
        </p:nvSpPr>
        <p:spPr/>
        <p:txBody>
          <a:bodyPr/>
          <a:lstStyle/>
          <a:p>
            <a:r>
              <a:rPr lang="en-US" dirty="0"/>
              <a:t>J-1 Extension Process </a:t>
            </a:r>
          </a:p>
        </p:txBody>
      </p:sp>
      <p:graphicFrame>
        <p:nvGraphicFramePr>
          <p:cNvPr id="2" name="Diagram 1" descr="Image showing progression of J visa request:&#10;- UW unit requests extension&#10;- ISO reviews request and issues extended DS-2019&#10;- ISO and/or unit share extended DS-2019 with scholar&#10;NEW - Scholar uses extended DS-2019 to file I-539 Application OR exit/reenter">
            <a:extLst>
              <a:ext uri="{FF2B5EF4-FFF2-40B4-BE49-F238E27FC236}">
                <a16:creationId xmlns:a16="http://schemas.microsoft.com/office/drawing/2014/main" id="{CCE52455-81BD-FF91-2A7F-1C5CF9DB5C64}"/>
              </a:ext>
            </a:extLst>
          </p:cNvPr>
          <p:cNvGraphicFramePr/>
          <p:nvPr>
            <p:extLst>
              <p:ext uri="{D42A27DB-BD31-4B8C-83A1-F6EECF244321}">
                <p14:modId xmlns:p14="http://schemas.microsoft.com/office/powerpoint/2010/main" val="2495434227"/>
              </p:ext>
            </p:extLst>
          </p:nvPr>
        </p:nvGraphicFramePr>
        <p:xfrm>
          <a:off x="750981" y="1661451"/>
          <a:ext cx="7772400" cy="3229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Right 4">
            <a:extLst>
              <a:ext uri="{FF2B5EF4-FFF2-40B4-BE49-F238E27FC236}">
                <a16:creationId xmlns:a16="http://schemas.microsoft.com/office/drawing/2014/main" id="{87B3F799-6E82-67B9-8DD4-F19E0507AF73}"/>
              </a:ext>
            </a:extLst>
          </p:cNvPr>
          <p:cNvSpPr/>
          <p:nvPr/>
        </p:nvSpPr>
        <p:spPr>
          <a:xfrm>
            <a:off x="239486" y="4078514"/>
            <a:ext cx="2024743" cy="9869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t>NEW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F2A3D8-4B3A-0669-C111-3A5BEB43EDAC}"/>
              </a:ext>
            </a:extLst>
          </p:cNvPr>
          <p:cNvSpPr>
            <a:spLocks noGrp="1"/>
          </p:cNvSpPr>
          <p:nvPr>
            <p:ph type="title"/>
          </p:nvPr>
        </p:nvSpPr>
        <p:spPr/>
        <p:txBody>
          <a:bodyPr/>
          <a:lstStyle/>
          <a:p>
            <a:r>
              <a:rPr lang="en-US" sz="3200" dirty="0"/>
              <a:t>WHAT’S AN I-539 APPLICATION?</a:t>
            </a:r>
          </a:p>
        </p:txBody>
      </p:sp>
    </p:spTree>
    <p:extLst>
      <p:ext uri="{BB962C8B-B14F-4D97-AF65-F5344CB8AC3E}">
        <p14:creationId xmlns:p14="http://schemas.microsoft.com/office/powerpoint/2010/main" val="405120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120867-5E2B-F786-E83D-E84EF7B1A50F}"/>
              </a:ext>
            </a:extLst>
          </p:cNvPr>
          <p:cNvSpPr>
            <a:spLocks noGrp="1"/>
          </p:cNvSpPr>
          <p:nvPr>
            <p:ph type="title"/>
          </p:nvPr>
        </p:nvSpPr>
        <p:spPr/>
        <p:txBody>
          <a:bodyPr/>
          <a:lstStyle/>
          <a:p>
            <a:r>
              <a:rPr lang="en-US" dirty="0"/>
              <a:t>I-539 APPLICATION TO CHANGE OR EXTEND STATUS</a:t>
            </a:r>
          </a:p>
        </p:txBody>
      </p:sp>
      <p:sp>
        <p:nvSpPr>
          <p:cNvPr id="4" name="Text Placeholder 3">
            <a:extLst>
              <a:ext uri="{FF2B5EF4-FFF2-40B4-BE49-F238E27FC236}">
                <a16:creationId xmlns:a16="http://schemas.microsoft.com/office/drawing/2014/main" id="{C8531DDC-D27E-AA8C-88E7-45D5D571ED8C}"/>
              </a:ext>
            </a:extLst>
          </p:cNvPr>
          <p:cNvSpPr>
            <a:spLocks noGrp="1"/>
          </p:cNvSpPr>
          <p:nvPr>
            <p:ph type="body" sz="quarter" idx="11"/>
          </p:nvPr>
        </p:nvSpPr>
        <p:spPr/>
        <p:txBody>
          <a:bodyPr/>
          <a:lstStyle/>
          <a:p>
            <a:r>
              <a:rPr lang="en-US" sz="2000" dirty="0"/>
              <a:t>USCIS form used for people who are changing or extending some visa statuses inside the U.S.</a:t>
            </a:r>
          </a:p>
          <a:p>
            <a:r>
              <a:rPr lang="en-US" sz="2000" dirty="0"/>
              <a:t>Can be filed online at </a:t>
            </a:r>
            <a:r>
              <a:rPr lang="en-US" sz="2000" dirty="0">
                <a:solidFill>
                  <a:schemeClr val="accent2">
                    <a:lumMod val="50000"/>
                  </a:schemeClr>
                </a:solidFill>
                <a:hlinkClick r:id="rId2">
                  <a:extLst>
                    <a:ext uri="{A12FA001-AC4F-418D-AE19-62706E023703}">
                      <ahyp:hlinkClr xmlns:ahyp="http://schemas.microsoft.com/office/drawing/2018/hyperlinkcolor" val="tx"/>
                    </a:ext>
                  </a:extLst>
                </a:hlinkClick>
              </a:rPr>
              <a:t>https://www.uscis.gov/i-539</a:t>
            </a:r>
            <a:r>
              <a:rPr lang="en-US" sz="2000" dirty="0">
                <a:solidFill>
                  <a:schemeClr val="accent2">
                    <a:lumMod val="50000"/>
                  </a:schemeClr>
                </a:solidFill>
              </a:rPr>
              <a:t> </a:t>
            </a:r>
          </a:p>
          <a:p>
            <a:r>
              <a:rPr lang="en-US" sz="2000" dirty="0">
                <a:solidFill>
                  <a:schemeClr val="tx1"/>
                </a:solidFill>
              </a:rPr>
              <a:t>Filing fee of </a:t>
            </a:r>
          </a:p>
          <a:p>
            <a:pPr lvl="1"/>
            <a:r>
              <a:rPr lang="en-US" sz="1800" dirty="0">
                <a:solidFill>
                  <a:schemeClr val="tx1"/>
                </a:solidFill>
              </a:rPr>
              <a:t>$420 (if filed online)</a:t>
            </a:r>
          </a:p>
          <a:p>
            <a:pPr lvl="1"/>
            <a:r>
              <a:rPr lang="en-US" sz="1800" dirty="0">
                <a:solidFill>
                  <a:schemeClr val="tx1"/>
                </a:solidFill>
              </a:rPr>
              <a:t>$470 (if filed on paper)</a:t>
            </a:r>
          </a:p>
          <a:p>
            <a:r>
              <a:rPr lang="en-US" sz="2000" dirty="0">
                <a:solidFill>
                  <a:schemeClr val="tx1"/>
                </a:solidFill>
              </a:rPr>
              <a:t>Processing time may be 6 months or more</a:t>
            </a:r>
          </a:p>
        </p:txBody>
      </p:sp>
    </p:spTree>
    <p:extLst>
      <p:ext uri="{BB962C8B-B14F-4D97-AF65-F5344CB8AC3E}">
        <p14:creationId xmlns:p14="http://schemas.microsoft.com/office/powerpoint/2010/main" val="1600551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A526D1-FED5-B39F-0770-F1D98B78CD70}"/>
              </a:ext>
            </a:extLst>
          </p:cNvPr>
          <p:cNvSpPr>
            <a:spLocks noGrp="1"/>
          </p:cNvSpPr>
          <p:nvPr>
            <p:ph type="title"/>
          </p:nvPr>
        </p:nvSpPr>
        <p:spPr/>
        <p:txBody>
          <a:bodyPr/>
          <a:lstStyle/>
          <a:p>
            <a:r>
              <a:rPr lang="en-US" dirty="0"/>
              <a:t>WHO HAS TO FILE FORM I-539</a:t>
            </a:r>
          </a:p>
        </p:txBody>
      </p:sp>
      <p:sp>
        <p:nvSpPr>
          <p:cNvPr id="2" name="Text Placeholder 1">
            <a:extLst>
              <a:ext uri="{FF2B5EF4-FFF2-40B4-BE49-F238E27FC236}">
                <a16:creationId xmlns:a16="http://schemas.microsoft.com/office/drawing/2014/main" id="{2C7EEAEA-FDD0-2058-86F3-4B853057D3EF}"/>
              </a:ext>
            </a:extLst>
          </p:cNvPr>
          <p:cNvSpPr>
            <a:spLocks noGrp="1"/>
          </p:cNvSpPr>
          <p:nvPr>
            <p:ph type="body" sz="quarter" idx="11"/>
          </p:nvPr>
        </p:nvSpPr>
        <p:spPr/>
        <p:txBody>
          <a:bodyPr/>
          <a:lstStyle/>
          <a:p>
            <a:r>
              <a:rPr lang="en-US" sz="2000" dirty="0"/>
              <a:t>If you receive an extended DS-2019 after the rule goes into effect, and you do not want to travel, you will have to file Form I-539</a:t>
            </a:r>
          </a:p>
          <a:p>
            <a:pPr lvl="1">
              <a:buFont typeface="Wingdings" panose="05000000000000000000" pitchFamily="2" charset="2"/>
              <a:buChar char="è"/>
            </a:pPr>
            <a:r>
              <a:rPr lang="en-US" sz="1800" dirty="0"/>
              <a:t>Remember, ISO will provide a cover sheet with your extended DS-2019 telling you whether additional action is necessary</a:t>
            </a:r>
          </a:p>
          <a:p>
            <a:r>
              <a:rPr lang="en-US" sz="2000" dirty="0"/>
              <a:t>Your J-2 dependents who are in the country will also have to be listed on the Form I-539, or file a separate one</a:t>
            </a:r>
          </a:p>
        </p:txBody>
      </p:sp>
    </p:spTree>
    <p:extLst>
      <p:ext uri="{BB962C8B-B14F-4D97-AF65-F5344CB8AC3E}">
        <p14:creationId xmlns:p14="http://schemas.microsoft.com/office/powerpoint/2010/main" val="4257308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7320AA-149C-AF16-BBDB-2227F7B5A1CC}"/>
              </a:ext>
            </a:extLst>
          </p:cNvPr>
          <p:cNvSpPr>
            <a:spLocks noGrp="1"/>
          </p:cNvSpPr>
          <p:nvPr>
            <p:ph type="title"/>
          </p:nvPr>
        </p:nvSpPr>
        <p:spPr/>
        <p:txBody>
          <a:bodyPr/>
          <a:lstStyle/>
          <a:p>
            <a:r>
              <a:rPr lang="en-US" dirty="0"/>
              <a:t>REQUIRED DOCUMENTS FOR I-539</a:t>
            </a:r>
          </a:p>
        </p:txBody>
      </p:sp>
      <p:sp>
        <p:nvSpPr>
          <p:cNvPr id="2" name="Text Placeholder 1">
            <a:extLst>
              <a:ext uri="{FF2B5EF4-FFF2-40B4-BE49-F238E27FC236}">
                <a16:creationId xmlns:a16="http://schemas.microsoft.com/office/drawing/2014/main" id="{50DD3002-B259-DB88-422E-5E2A1F081215}"/>
              </a:ext>
            </a:extLst>
          </p:cNvPr>
          <p:cNvSpPr>
            <a:spLocks noGrp="1"/>
          </p:cNvSpPr>
          <p:nvPr>
            <p:ph type="body" sz="quarter" idx="11"/>
          </p:nvPr>
        </p:nvSpPr>
        <p:spPr/>
        <p:txBody>
          <a:bodyPr/>
          <a:lstStyle/>
          <a:p>
            <a:pPr marL="0" indent="0">
              <a:buNone/>
            </a:pPr>
            <a:r>
              <a:rPr lang="en-US" sz="2000" dirty="0">
                <a:solidFill>
                  <a:schemeClr val="accent2">
                    <a:lumMod val="50000"/>
                  </a:schemeClr>
                </a:solidFill>
                <a:hlinkClick r:id="rId2">
                  <a:extLst>
                    <a:ext uri="{A12FA001-AC4F-418D-AE19-62706E023703}">
                      <ahyp:hlinkClr xmlns:ahyp="http://schemas.microsoft.com/office/drawing/2018/hyperlinkcolor" val="tx"/>
                    </a:ext>
                  </a:extLst>
                </a:hlinkClick>
              </a:rPr>
              <a:t>According to USCIS</a:t>
            </a:r>
            <a:r>
              <a:rPr lang="en-US" sz="2000" dirty="0"/>
              <a:t>, you should include:</a:t>
            </a:r>
          </a:p>
          <a:p>
            <a:pPr marL="457200" indent="-457200">
              <a:buFont typeface="+mj-lt"/>
              <a:buAutoNum type="arabicPeriod"/>
            </a:pPr>
            <a:r>
              <a:rPr lang="en-US" sz="2000" dirty="0"/>
              <a:t>Your current Form I-94</a:t>
            </a:r>
          </a:p>
          <a:p>
            <a:pPr marL="457200" indent="-457200">
              <a:buFont typeface="+mj-lt"/>
              <a:buAutoNum type="arabicPeriod"/>
            </a:pPr>
            <a:r>
              <a:rPr lang="en-US" sz="2000" dirty="0"/>
              <a:t>A copy of your valid Form DS-2019</a:t>
            </a:r>
          </a:p>
          <a:p>
            <a:pPr marL="457200" indent="-457200">
              <a:buFont typeface="+mj-lt"/>
              <a:buAutoNum type="arabicPeriod"/>
            </a:pPr>
            <a:r>
              <a:rPr lang="en-US" sz="2000" dirty="0"/>
              <a:t>All previously used Student and Exchange Visitor Information System (SEVIS) numbers</a:t>
            </a:r>
          </a:p>
          <a:p>
            <a:pPr marL="457200" indent="-457200">
              <a:buFont typeface="+mj-lt"/>
              <a:buAutoNum type="arabicPeriod"/>
            </a:pPr>
            <a:r>
              <a:rPr lang="en-US" sz="2000" dirty="0"/>
              <a:t>Evidence that you have continuously maintained lawful status, such as previous Forms I-94, paystubs, or other proof that you engaged in your exchange activity</a:t>
            </a:r>
          </a:p>
        </p:txBody>
      </p:sp>
    </p:spTree>
    <p:extLst>
      <p:ext uri="{BB962C8B-B14F-4D97-AF65-F5344CB8AC3E}">
        <p14:creationId xmlns:p14="http://schemas.microsoft.com/office/powerpoint/2010/main" val="3337610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51AE1D-C9B6-644F-084D-5E4933CCFE7E}"/>
              </a:ext>
            </a:extLst>
          </p:cNvPr>
          <p:cNvSpPr>
            <a:spLocks noGrp="1"/>
          </p:cNvSpPr>
          <p:nvPr>
            <p:ph type="title"/>
          </p:nvPr>
        </p:nvSpPr>
        <p:spPr/>
        <p:txBody>
          <a:bodyPr/>
          <a:lstStyle/>
          <a:p>
            <a:r>
              <a:rPr lang="en-US" dirty="0"/>
              <a:t>I-539 ONLINE VS. PAPER FILING </a:t>
            </a:r>
          </a:p>
        </p:txBody>
      </p:sp>
      <p:graphicFrame>
        <p:nvGraphicFramePr>
          <p:cNvPr id="4" name="Diagram 3">
            <a:extLst>
              <a:ext uri="{FF2B5EF4-FFF2-40B4-BE49-F238E27FC236}">
                <a16:creationId xmlns:a16="http://schemas.microsoft.com/office/drawing/2014/main" id="{6CB8DDA2-B429-BF36-AA6E-741763493068}"/>
              </a:ext>
            </a:extLst>
          </p:cNvPr>
          <p:cNvGraphicFramePr/>
          <p:nvPr>
            <p:extLst>
              <p:ext uri="{D42A27DB-BD31-4B8C-83A1-F6EECF244321}">
                <p14:modId xmlns:p14="http://schemas.microsoft.com/office/powerpoint/2010/main" val="3562188013"/>
              </p:ext>
            </p:extLst>
          </p:nvPr>
        </p:nvGraphicFramePr>
        <p:xfrm>
          <a:off x="820800" y="1418400"/>
          <a:ext cx="7754400" cy="3354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0101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FD6239-4E04-E2A3-4401-EDF89CBF94D3}"/>
              </a:ext>
            </a:extLst>
          </p:cNvPr>
          <p:cNvSpPr>
            <a:spLocks noGrp="1"/>
          </p:cNvSpPr>
          <p:nvPr>
            <p:ph type="title"/>
          </p:nvPr>
        </p:nvSpPr>
        <p:spPr/>
        <p:txBody>
          <a:bodyPr/>
          <a:lstStyle/>
          <a:p>
            <a:r>
              <a:rPr lang="en-US" dirty="0"/>
              <a:t>LIMITS ON ISO ADVISING</a:t>
            </a:r>
          </a:p>
        </p:txBody>
      </p:sp>
      <p:sp>
        <p:nvSpPr>
          <p:cNvPr id="2" name="Text Placeholder 1">
            <a:extLst>
              <a:ext uri="{FF2B5EF4-FFF2-40B4-BE49-F238E27FC236}">
                <a16:creationId xmlns:a16="http://schemas.microsoft.com/office/drawing/2014/main" id="{5F5538F7-5DCD-B943-407F-35D7F84C26D0}"/>
              </a:ext>
            </a:extLst>
          </p:cNvPr>
          <p:cNvSpPr>
            <a:spLocks noGrp="1"/>
          </p:cNvSpPr>
          <p:nvPr>
            <p:ph type="body" sz="quarter" idx="11"/>
          </p:nvPr>
        </p:nvSpPr>
        <p:spPr/>
        <p:txBody>
          <a:bodyPr/>
          <a:lstStyle/>
          <a:p>
            <a:r>
              <a:rPr lang="en-US" sz="2000" dirty="0"/>
              <a:t>Because the I-539 application is a </a:t>
            </a:r>
            <a:r>
              <a:rPr lang="en-US" sz="2000" u="sng" dirty="0"/>
              <a:t>personal application</a:t>
            </a:r>
            <a:r>
              <a:rPr lang="en-US" sz="2000" dirty="0"/>
              <a:t>, ISO can only provide </a:t>
            </a:r>
            <a:r>
              <a:rPr lang="en-US" sz="2000" dirty="0">
                <a:solidFill>
                  <a:schemeClr val="accent2">
                    <a:lumMod val="50000"/>
                  </a:schemeClr>
                </a:solidFill>
                <a:hlinkClick r:id="rId2">
                  <a:extLst>
                    <a:ext uri="{A12FA001-AC4F-418D-AE19-62706E023703}">
                      <ahyp:hlinkClr xmlns:ahyp="http://schemas.microsoft.com/office/drawing/2018/hyperlinkcolor" val="tx"/>
                    </a:ext>
                  </a:extLst>
                </a:hlinkClick>
              </a:rPr>
              <a:t>the general guidance on our website</a:t>
            </a:r>
            <a:endParaRPr lang="en-US" sz="2000" dirty="0">
              <a:solidFill>
                <a:schemeClr val="accent2">
                  <a:lumMod val="50000"/>
                </a:schemeClr>
              </a:solidFill>
            </a:endParaRPr>
          </a:p>
          <a:p>
            <a:r>
              <a:rPr lang="en-US" sz="2000" dirty="0"/>
              <a:t>J-1 exchange visitors are responsible for completing and filing the I-539 application themselves</a:t>
            </a:r>
          </a:p>
          <a:p>
            <a:r>
              <a:rPr lang="en-US" sz="2000" dirty="0"/>
              <a:t>Additional resources include:</a:t>
            </a:r>
          </a:p>
          <a:p>
            <a:pPr lvl="1"/>
            <a:r>
              <a:rPr lang="en-US" sz="1800" dirty="0">
                <a:solidFill>
                  <a:schemeClr val="accent2">
                    <a:lumMod val="50000"/>
                  </a:schemeClr>
                </a:solidFill>
                <a:hlinkClick r:id="rId3">
                  <a:extLst>
                    <a:ext uri="{A12FA001-AC4F-418D-AE19-62706E023703}">
                      <ahyp:hlinkClr xmlns:ahyp="http://schemas.microsoft.com/office/drawing/2018/hyperlinkcolor" val="tx"/>
                    </a:ext>
                  </a:extLst>
                </a:hlinkClick>
              </a:rPr>
              <a:t>USCIS I-539 Form Instructions</a:t>
            </a:r>
            <a:endParaRPr lang="en-US" sz="1800" dirty="0">
              <a:solidFill>
                <a:schemeClr val="accent2">
                  <a:lumMod val="50000"/>
                </a:schemeClr>
              </a:solidFill>
            </a:endParaRPr>
          </a:p>
        </p:txBody>
      </p:sp>
    </p:spTree>
    <p:extLst>
      <p:ext uri="{BB962C8B-B14F-4D97-AF65-F5344CB8AC3E}">
        <p14:creationId xmlns:p14="http://schemas.microsoft.com/office/powerpoint/2010/main" val="657711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7A6289-1169-ED3C-D22C-4D47B5F163AD}"/>
              </a:ext>
            </a:extLst>
          </p:cNvPr>
          <p:cNvSpPr>
            <a:spLocks noGrp="1"/>
          </p:cNvSpPr>
          <p:nvPr>
            <p:ph type="title"/>
          </p:nvPr>
        </p:nvSpPr>
        <p:spPr/>
        <p:txBody>
          <a:bodyPr/>
          <a:lstStyle/>
          <a:p>
            <a:r>
              <a:rPr lang="en-US" dirty="0"/>
              <a:t>WHAT ABOUT TRAVEL?</a:t>
            </a:r>
          </a:p>
        </p:txBody>
      </p:sp>
    </p:spTree>
    <p:extLst>
      <p:ext uri="{BB962C8B-B14F-4D97-AF65-F5344CB8AC3E}">
        <p14:creationId xmlns:p14="http://schemas.microsoft.com/office/powerpoint/2010/main" val="1023730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2C312A-933E-AF6C-DC4B-604F1CDC5C70}"/>
              </a:ext>
            </a:extLst>
          </p:cNvPr>
          <p:cNvSpPr>
            <a:spLocks noGrp="1"/>
          </p:cNvSpPr>
          <p:nvPr>
            <p:ph type="title"/>
          </p:nvPr>
        </p:nvSpPr>
        <p:spPr/>
        <p:txBody>
          <a:bodyPr/>
          <a:lstStyle/>
          <a:p>
            <a:r>
              <a:rPr lang="en-US" dirty="0"/>
              <a:t>WHAT IF I WANT TO TRAVEL INSTEAD?</a:t>
            </a:r>
          </a:p>
        </p:txBody>
      </p:sp>
      <p:sp>
        <p:nvSpPr>
          <p:cNvPr id="2" name="Text Placeholder 1">
            <a:extLst>
              <a:ext uri="{FF2B5EF4-FFF2-40B4-BE49-F238E27FC236}">
                <a16:creationId xmlns:a16="http://schemas.microsoft.com/office/drawing/2014/main" id="{EAF8D5ED-1949-ABAA-3865-90A9BD3AC000}"/>
              </a:ext>
            </a:extLst>
          </p:cNvPr>
          <p:cNvSpPr>
            <a:spLocks noGrp="1"/>
          </p:cNvSpPr>
          <p:nvPr>
            <p:ph type="body" sz="quarter" idx="11"/>
          </p:nvPr>
        </p:nvSpPr>
        <p:spPr/>
        <p:txBody>
          <a:bodyPr/>
          <a:lstStyle/>
          <a:p>
            <a:r>
              <a:rPr lang="en-US" dirty="0"/>
              <a:t>The new rule says that J-1s can exit the U.S. and apply for a new period of admission at reentry instead of filing Form I-539</a:t>
            </a:r>
          </a:p>
          <a:p>
            <a:r>
              <a:rPr lang="en-US" dirty="0"/>
              <a:t>BUT – travel always has risk, and we don’t know how U.S. Customs &amp; Border Protection will handle these applications</a:t>
            </a:r>
          </a:p>
        </p:txBody>
      </p:sp>
    </p:spTree>
    <p:extLst>
      <p:ext uri="{BB962C8B-B14F-4D97-AF65-F5344CB8AC3E}">
        <p14:creationId xmlns:p14="http://schemas.microsoft.com/office/powerpoint/2010/main" val="3796308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6C5CC-0795-E7C4-7551-5753007CB9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E4264C-62FE-C4CB-27D0-EE0525F3F389}"/>
              </a:ext>
            </a:extLst>
          </p:cNvPr>
          <p:cNvSpPr>
            <a:spLocks noGrp="1"/>
          </p:cNvSpPr>
          <p:nvPr>
            <p:ph type="title"/>
          </p:nvPr>
        </p:nvSpPr>
        <p:spPr>
          <a:xfrm>
            <a:off x="460375" y="369733"/>
            <a:ext cx="8154236" cy="993775"/>
          </a:xfrm>
        </p:spPr>
        <p:txBody>
          <a:bodyPr/>
          <a:lstStyle/>
          <a:p>
            <a:r>
              <a:rPr lang="en-US" dirty="0"/>
              <a:t>USING EXIT AND REENTRY TO EXTEND YOUR J-1 STATUS</a:t>
            </a:r>
          </a:p>
        </p:txBody>
      </p:sp>
      <p:sp>
        <p:nvSpPr>
          <p:cNvPr id="6" name="Content Placeholder 2">
            <a:extLst>
              <a:ext uri="{FF2B5EF4-FFF2-40B4-BE49-F238E27FC236}">
                <a16:creationId xmlns:a16="http://schemas.microsoft.com/office/drawing/2014/main" id="{7FB4571C-E140-C2FB-60E3-4AFA73BF4080}"/>
              </a:ext>
            </a:extLst>
          </p:cNvPr>
          <p:cNvSpPr txBox="1">
            <a:spLocks/>
          </p:cNvSpPr>
          <p:nvPr/>
        </p:nvSpPr>
        <p:spPr>
          <a:xfrm>
            <a:off x="469175" y="1608065"/>
            <a:ext cx="7832614" cy="3165702"/>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Open Sans" panose="020B0606030504020204" pitchFamily="34" charset="0"/>
              <a:buChar char="−"/>
            </a:pPr>
            <a:r>
              <a:rPr lang="en-US" sz="2400" b="1" dirty="0">
                <a:latin typeface="Open Sans" panose="020B0606030504020204" pitchFamily="34" charset="0"/>
                <a:ea typeface="Open Sans" panose="020B0606030504020204" pitchFamily="34" charset="0"/>
                <a:cs typeface="Open Sans" panose="020B0606030504020204" pitchFamily="34" charset="0"/>
              </a:rPr>
              <a:t>See our </a:t>
            </a:r>
            <a:r>
              <a:rPr lang="en-US" sz="2400" b="1"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J-1 Travel </a:t>
            </a:r>
            <a:r>
              <a:rPr lang="en-US" sz="2400" b="1" dirty="0">
                <a:latin typeface="Open Sans" panose="020B0606030504020204" pitchFamily="34" charset="0"/>
                <a:ea typeface="Open Sans" panose="020B0606030504020204" pitchFamily="34" charset="0"/>
                <a:cs typeface="Open Sans" panose="020B0606030504020204" pitchFamily="34" charset="0"/>
              </a:rPr>
              <a:t>page and take all listed documents with you</a:t>
            </a:r>
          </a:p>
          <a:p>
            <a:pPr>
              <a:buFont typeface="Open Sans" panose="020B0606030504020204" pitchFamily="34" charset="0"/>
              <a:buChar char="−"/>
            </a:pPr>
            <a:r>
              <a:rPr lang="en-US" sz="2400" b="1" dirty="0">
                <a:latin typeface="Open Sans" panose="020B0606030504020204" pitchFamily="34" charset="0"/>
                <a:ea typeface="Open Sans" panose="020B0606030504020204" pitchFamily="34" charset="0"/>
                <a:cs typeface="Open Sans" panose="020B0606030504020204" pitchFamily="34" charset="0"/>
              </a:rPr>
              <a:t>If your visa stamp will expire before your return, plan to apply for a new visa stamp at a U.S. consulate abroad</a:t>
            </a:r>
          </a:p>
          <a:p>
            <a:pPr>
              <a:buFont typeface="Open Sans" panose="020B0606030504020204" pitchFamily="34" charset="0"/>
              <a:buChar char="−"/>
            </a:pPr>
            <a:r>
              <a:rPr lang="en-US" sz="2400" b="1" dirty="0">
                <a:latin typeface="Open Sans" panose="020B0606030504020204" pitchFamily="34" charset="0"/>
                <a:ea typeface="Open Sans" panose="020B0606030504020204" pitchFamily="34" charset="0"/>
                <a:cs typeface="Open Sans" panose="020B0606030504020204" pitchFamily="34" charset="0"/>
              </a:rPr>
              <a:t>Tell the Customs &amp; Border Protection officer that you want to apply for a new period of admission on your J-1</a:t>
            </a:r>
          </a:p>
          <a:p>
            <a:pPr>
              <a:buFont typeface="Open Sans" panose="020B0606030504020204" pitchFamily="34" charset="0"/>
              <a:buChar char="−"/>
            </a:pPr>
            <a:r>
              <a:rPr lang="en-US" sz="2400" b="1" dirty="0">
                <a:latin typeface="Open Sans" panose="020B0606030504020204" pitchFamily="34" charset="0"/>
                <a:ea typeface="Open Sans" panose="020B0606030504020204" pitchFamily="34" charset="0"/>
                <a:cs typeface="Open Sans" panose="020B0606030504020204" pitchFamily="34" charset="0"/>
              </a:rPr>
              <a:t>Check your I-94 every time you return to the U.S.</a:t>
            </a:r>
          </a:p>
        </p:txBody>
      </p:sp>
    </p:spTree>
    <p:extLst>
      <p:ext uri="{BB962C8B-B14F-4D97-AF65-F5344CB8AC3E}">
        <p14:creationId xmlns:p14="http://schemas.microsoft.com/office/powerpoint/2010/main" val="177263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883C3-37F1-FAA1-6798-069B6BEAD0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3DE0B1-536F-3910-42C6-2D3FCB162254}"/>
              </a:ext>
            </a:extLst>
          </p:cNvPr>
          <p:cNvSpPr>
            <a:spLocks noGrp="1"/>
          </p:cNvSpPr>
          <p:nvPr>
            <p:ph type="title"/>
          </p:nvPr>
        </p:nvSpPr>
        <p:spPr>
          <a:xfrm>
            <a:off x="460375" y="369733"/>
            <a:ext cx="7468436" cy="993775"/>
          </a:xfrm>
        </p:spPr>
        <p:txBody>
          <a:bodyPr/>
          <a:lstStyle/>
          <a:p>
            <a:r>
              <a:rPr lang="en-US" dirty="0"/>
              <a:t>I-94 ARRIVAL/DEPARTURE RECORD</a:t>
            </a:r>
          </a:p>
        </p:txBody>
      </p:sp>
      <p:sp>
        <p:nvSpPr>
          <p:cNvPr id="6" name="Content Placeholder 2">
            <a:extLst>
              <a:ext uri="{FF2B5EF4-FFF2-40B4-BE49-F238E27FC236}">
                <a16:creationId xmlns:a16="http://schemas.microsoft.com/office/drawing/2014/main" id="{DD29C6B3-57DA-1DFD-4E2D-01409D673D24}"/>
              </a:ext>
            </a:extLst>
          </p:cNvPr>
          <p:cNvSpPr txBox="1">
            <a:spLocks/>
          </p:cNvSpPr>
          <p:nvPr/>
        </p:nvSpPr>
        <p:spPr>
          <a:xfrm>
            <a:off x="469175" y="1608065"/>
            <a:ext cx="7351351" cy="3165702"/>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Available at </a:t>
            </a:r>
            <a:r>
              <a:rPr lang="en-US" sz="1800" b="1" dirty="0">
                <a:solidFill>
                  <a:srgbClr val="0070C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https://i94.cbp.dhs.gov/I94/</a:t>
            </a:r>
            <a:endParaRPr lang="en-US" sz="18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a:buFont typeface="Open Sans" panose="020B0606030504020204" pitchFamily="34" charset="0"/>
              <a:buChar char="−"/>
            </a:pPr>
            <a:r>
              <a:rPr lang="en-US" sz="1800" b="1" u="sng" dirty="0">
                <a:latin typeface="Open Sans" panose="020B0606030504020204" pitchFamily="34" charset="0"/>
                <a:ea typeface="Open Sans" panose="020B0606030504020204" pitchFamily="34" charset="0"/>
                <a:cs typeface="Open Sans" panose="020B0606030504020204" pitchFamily="34" charset="0"/>
              </a:rPr>
              <a:t>Check this every time you reenter the U.S.</a:t>
            </a:r>
          </a:p>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In particular, check your Admit Until Date: </a:t>
            </a:r>
          </a:p>
          <a:p>
            <a:pPr lvl="1">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If admitted before the rule goes into effect, should say “D/S”</a:t>
            </a:r>
          </a:p>
          <a:p>
            <a:pPr lvl="1">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If admitted after the rule goes into effect, </a:t>
            </a:r>
          </a:p>
          <a:p>
            <a:pPr lvl="2">
              <a:buFont typeface="Open Sans" panose="020B0606030504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will list an end date that is your program end date or 4 years from your admission date, whichever is shorter, plus 30-day grace period</a:t>
            </a:r>
          </a:p>
          <a:p>
            <a:pPr lvl="2">
              <a:buFont typeface="Open Sans" panose="020B0606030504020204" pitchFamily="34" charset="0"/>
              <a:buChar char="−"/>
            </a:pPr>
            <a:r>
              <a:rPr lang="en-US" sz="1400" b="1" u="sng" dirty="0">
                <a:latin typeface="Open Sans" panose="020B0606030504020204" pitchFamily="34" charset="0"/>
                <a:ea typeface="Open Sans" panose="020B0606030504020204" pitchFamily="34" charset="0"/>
                <a:cs typeface="Open Sans" panose="020B0606030504020204" pitchFamily="34" charset="0"/>
              </a:rPr>
              <a:t>May list an end date shorter than the above if your passport is expiring before then – let us know if this happens to you!</a:t>
            </a:r>
            <a:endParaRPr lang="en-US" sz="1000" b="1" u="sng" dirty="0">
              <a:latin typeface="Open Sans" panose="020B0606030504020204" pitchFamily="34" charset="0"/>
              <a:ea typeface="Open Sans" panose="020B0606030504020204" pitchFamily="34" charset="0"/>
              <a:cs typeface="Open Sans" panose="020B0606030504020204" pitchFamily="34" charset="0"/>
            </a:endParaRPr>
          </a:p>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If anything is incorrect, contact ISO</a:t>
            </a:r>
          </a:p>
        </p:txBody>
      </p:sp>
    </p:spTree>
    <p:extLst>
      <p:ext uri="{BB962C8B-B14F-4D97-AF65-F5344CB8AC3E}">
        <p14:creationId xmlns:p14="http://schemas.microsoft.com/office/powerpoint/2010/main" val="180879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7D76-7AC5-7533-A5AB-F20ECEC5BB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44D2A6-7F60-CBA4-905D-F49AF3086966}"/>
              </a:ext>
            </a:extLst>
          </p:cNvPr>
          <p:cNvSpPr>
            <a:spLocks noGrp="1"/>
          </p:cNvSpPr>
          <p:nvPr>
            <p:ph type="title"/>
          </p:nvPr>
        </p:nvSpPr>
        <p:spPr>
          <a:xfrm>
            <a:off x="460375" y="369733"/>
            <a:ext cx="8154236" cy="993775"/>
          </a:xfrm>
        </p:spPr>
        <p:txBody>
          <a:bodyPr/>
          <a:lstStyle/>
          <a:p>
            <a:r>
              <a:rPr lang="en-US" sz="2400" dirty="0"/>
              <a:t>WHY IS THE I-94 RECORD SO IMPORTANT?</a:t>
            </a:r>
          </a:p>
        </p:txBody>
      </p:sp>
      <p:sp>
        <p:nvSpPr>
          <p:cNvPr id="6" name="Content Placeholder 2">
            <a:extLst>
              <a:ext uri="{FF2B5EF4-FFF2-40B4-BE49-F238E27FC236}">
                <a16:creationId xmlns:a16="http://schemas.microsoft.com/office/drawing/2014/main" id="{DBD65D01-D9F5-7FA1-E783-9B074BB3F217}"/>
              </a:ext>
            </a:extLst>
          </p:cNvPr>
          <p:cNvSpPr txBox="1">
            <a:spLocks/>
          </p:cNvSpPr>
          <p:nvPr/>
        </p:nvSpPr>
        <p:spPr>
          <a:xfrm>
            <a:off x="469175" y="1608065"/>
            <a:ext cx="7832614" cy="3165702"/>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Your I-94 record sets the end date for your status in the U.S.</a:t>
            </a:r>
          </a:p>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If you stay in the U.S. after the “Admit Until Date”, you may accrue “unlawful presence”</a:t>
            </a:r>
          </a:p>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“Unlawful presence” can make you </a:t>
            </a:r>
          </a:p>
          <a:p>
            <a:pPr lvl="1">
              <a:buFont typeface="Open Sans" panose="020B0606030504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Ineligible for reentry, visa extensions, or permanent residence</a:t>
            </a:r>
          </a:p>
          <a:p>
            <a:pPr lvl="1">
              <a:buFont typeface="Open Sans" panose="020B0606030504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Subject to detention and/or removal</a:t>
            </a:r>
          </a:p>
          <a:p>
            <a:pPr>
              <a:buFont typeface="Open Sans" panose="020B0606030504020204" pitchFamily="34" charset="0"/>
              <a:buChar char="−"/>
            </a:pPr>
            <a:r>
              <a:rPr lang="en-US" sz="1800" b="1" dirty="0">
                <a:latin typeface="Open Sans" panose="020B0606030504020204" pitchFamily="34" charset="0"/>
                <a:ea typeface="Open Sans" panose="020B0606030504020204" pitchFamily="34" charset="0"/>
                <a:cs typeface="Open Sans" panose="020B0606030504020204" pitchFamily="34" charset="0"/>
              </a:rPr>
              <a:t>This is why it’s important to </a:t>
            </a:r>
          </a:p>
          <a:p>
            <a:pPr lvl="1">
              <a:buFont typeface="Open Sans" panose="020B0606030504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Check your I-94 record EVERY time you reenter the U.S., and</a:t>
            </a:r>
          </a:p>
          <a:p>
            <a:pPr lvl="1">
              <a:buFont typeface="Open Sans" panose="020B0606030504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Once the rule is in effect, extend your J-1 status timely by filing an I-539 Application, or exiting/reentering</a:t>
            </a:r>
          </a:p>
        </p:txBody>
      </p:sp>
    </p:spTree>
    <p:extLst>
      <p:ext uri="{BB962C8B-B14F-4D97-AF65-F5344CB8AC3E}">
        <p14:creationId xmlns:p14="http://schemas.microsoft.com/office/powerpoint/2010/main" val="43448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9EC7F-7FF7-EDA4-8FD9-A0E8EE12D450}"/>
              </a:ext>
            </a:extLst>
          </p:cNvPr>
          <p:cNvSpPr>
            <a:spLocks noGrp="1"/>
          </p:cNvSpPr>
          <p:nvPr>
            <p:ph type="title"/>
          </p:nvPr>
        </p:nvSpPr>
        <p:spPr/>
        <p:txBody>
          <a:bodyPr/>
          <a:lstStyle/>
          <a:p>
            <a:r>
              <a:rPr lang="en-US" dirty="0"/>
              <a:t>TRICKY TRANSITIONS</a:t>
            </a:r>
          </a:p>
        </p:txBody>
      </p:sp>
    </p:spTree>
    <p:extLst>
      <p:ext uri="{BB962C8B-B14F-4D97-AF65-F5344CB8AC3E}">
        <p14:creationId xmlns:p14="http://schemas.microsoft.com/office/powerpoint/2010/main" val="3008524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CA4753-1009-6725-80DE-D315822FB12B}"/>
              </a:ext>
            </a:extLst>
          </p:cNvPr>
          <p:cNvSpPr>
            <a:spLocks noGrp="1"/>
          </p:cNvSpPr>
          <p:nvPr>
            <p:ph type="title"/>
          </p:nvPr>
        </p:nvSpPr>
        <p:spPr/>
        <p:txBody>
          <a:bodyPr/>
          <a:lstStyle/>
          <a:p>
            <a:r>
              <a:rPr lang="en-US" dirty="0"/>
              <a:t>WHAT IS THE TRANSITION PERIOD?</a:t>
            </a:r>
          </a:p>
        </p:txBody>
      </p:sp>
      <p:sp>
        <p:nvSpPr>
          <p:cNvPr id="4" name="Text Placeholder 3">
            <a:extLst>
              <a:ext uri="{FF2B5EF4-FFF2-40B4-BE49-F238E27FC236}">
                <a16:creationId xmlns:a16="http://schemas.microsoft.com/office/drawing/2014/main" id="{5D0C9878-438D-48FF-44A0-2F4B4B5A5A7B}"/>
              </a:ext>
            </a:extLst>
          </p:cNvPr>
          <p:cNvSpPr>
            <a:spLocks noGrp="1"/>
          </p:cNvSpPr>
          <p:nvPr>
            <p:ph type="body" sz="quarter" idx="11"/>
          </p:nvPr>
        </p:nvSpPr>
        <p:spPr>
          <a:xfrm>
            <a:off x="447923" y="1615467"/>
            <a:ext cx="8197114" cy="2365901"/>
          </a:xfrm>
        </p:spPr>
        <p:txBody>
          <a:bodyPr/>
          <a:lstStyle/>
          <a:p>
            <a:pPr>
              <a:lnSpc>
                <a:spcPct val="114000"/>
              </a:lnSpc>
            </a:pPr>
            <a:r>
              <a:rPr lang="en-US" sz="1800" dirty="0"/>
              <a:t>The new rule created a “transition period” from 09/15/2026 to 03/18/2027</a:t>
            </a:r>
          </a:p>
          <a:p>
            <a:pPr lvl="1">
              <a:lnSpc>
                <a:spcPct val="114000"/>
              </a:lnSpc>
              <a:buFont typeface="Wingdings" panose="05000000000000000000" pitchFamily="2" charset="2"/>
              <a:buChar char="è"/>
            </a:pPr>
            <a:r>
              <a:rPr lang="en-US" sz="1400" dirty="0"/>
              <a:t>These dates may change now that the effective date of the rule has been postponed</a:t>
            </a:r>
          </a:p>
          <a:p>
            <a:pPr>
              <a:lnSpc>
                <a:spcPct val="114000"/>
              </a:lnSpc>
            </a:pPr>
            <a:r>
              <a:rPr lang="en-US" sz="1800" dirty="0"/>
              <a:t>People who file their I-539 applications during this period can continue their exchange activity </a:t>
            </a:r>
            <a:r>
              <a:rPr lang="en-US" sz="1800" u="sng" dirty="0"/>
              <a:t>through the end date on their new DS-2019</a:t>
            </a:r>
            <a:r>
              <a:rPr lang="en-US" sz="1800" dirty="0"/>
              <a:t> while they wait for the I-539 application to be approved</a:t>
            </a:r>
          </a:p>
          <a:p>
            <a:pPr lvl="1">
              <a:lnSpc>
                <a:spcPct val="114000"/>
              </a:lnSpc>
            </a:pPr>
            <a:r>
              <a:rPr lang="en-US" sz="1600" dirty="0"/>
              <a:t>I-539 application must be filed before expiration </a:t>
            </a:r>
            <a:br>
              <a:rPr lang="en-US" sz="1600" dirty="0"/>
            </a:br>
            <a:r>
              <a:rPr lang="en-US" sz="1600" dirty="0"/>
              <a:t>of existing J-1 grace period and/or I-94 record</a:t>
            </a:r>
          </a:p>
        </p:txBody>
      </p:sp>
    </p:spTree>
    <p:extLst>
      <p:ext uri="{BB962C8B-B14F-4D97-AF65-F5344CB8AC3E}">
        <p14:creationId xmlns:p14="http://schemas.microsoft.com/office/powerpoint/2010/main" val="30072807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6F5D1D-A622-9E82-5A7E-9150B3E0F40A}"/>
              </a:ext>
            </a:extLst>
          </p:cNvPr>
          <p:cNvSpPr>
            <a:spLocks noGrp="1"/>
          </p:cNvSpPr>
          <p:nvPr>
            <p:ph type="title"/>
          </p:nvPr>
        </p:nvSpPr>
        <p:spPr/>
        <p:txBody>
          <a:bodyPr/>
          <a:lstStyle/>
          <a:p>
            <a:r>
              <a:rPr lang="en-US" dirty="0"/>
              <a:t>TRANSITION TIMELINE</a:t>
            </a:r>
          </a:p>
        </p:txBody>
      </p:sp>
      <p:graphicFrame>
        <p:nvGraphicFramePr>
          <p:cNvPr id="4" name="Diagram 3" descr="NOW (UNTIL 09/15/2026): Completed J-1 extensions don’t require any additional action by J-1 exchange visitor&#10;No I-539 or exit/reentry required &#10;&#10;TRANSITION PERIOD (09/15/2026-03/18/2027): &#10;Completed J-1 extensions require additional action&#10;J-1 exchange visitors with timely filed I-539 can continue exchange activity through end date on new DS-2019&#10;&#10;RULE IN FULL EFFECT (AFTER 03/18/2027)&#10;Completed J-1 extensions require additional action&#10;J-1 exchange visitors with timely filed I-539 can continue exchange activity for 240 days&#10;">
            <a:extLst>
              <a:ext uri="{FF2B5EF4-FFF2-40B4-BE49-F238E27FC236}">
                <a16:creationId xmlns:a16="http://schemas.microsoft.com/office/drawing/2014/main" id="{59D6794D-C71F-784A-8119-81F0959BF10F}"/>
              </a:ext>
            </a:extLst>
          </p:cNvPr>
          <p:cNvGraphicFramePr/>
          <p:nvPr>
            <p:extLst>
              <p:ext uri="{D42A27DB-BD31-4B8C-83A1-F6EECF244321}">
                <p14:modId xmlns:p14="http://schemas.microsoft.com/office/powerpoint/2010/main" val="4244604522"/>
              </p:ext>
            </p:extLst>
          </p:nvPr>
        </p:nvGraphicFramePr>
        <p:xfrm>
          <a:off x="581187" y="1364396"/>
          <a:ext cx="7896386" cy="3676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7994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695276-467E-AF52-4A8E-BD1F64727AFB}"/>
              </a:ext>
            </a:extLst>
          </p:cNvPr>
          <p:cNvSpPr>
            <a:spLocks noGrp="1"/>
          </p:cNvSpPr>
          <p:nvPr>
            <p:ph type="title"/>
          </p:nvPr>
        </p:nvSpPr>
        <p:spPr/>
        <p:txBody>
          <a:bodyPr/>
          <a:lstStyle/>
          <a:p>
            <a:r>
              <a:rPr lang="en-US" dirty="0"/>
              <a:t>FOR EXAMPLE </a:t>
            </a:r>
            <a:br>
              <a:rPr lang="en-US" dirty="0"/>
            </a:br>
            <a:r>
              <a:rPr lang="en-US" dirty="0"/>
              <a:t>(during transition period)</a:t>
            </a:r>
          </a:p>
        </p:txBody>
      </p:sp>
      <p:sp>
        <p:nvSpPr>
          <p:cNvPr id="2" name="Text Placeholder 1">
            <a:extLst>
              <a:ext uri="{FF2B5EF4-FFF2-40B4-BE49-F238E27FC236}">
                <a16:creationId xmlns:a16="http://schemas.microsoft.com/office/drawing/2014/main" id="{4C55CE77-A052-900D-B809-2D56DBBC420D}"/>
              </a:ext>
            </a:extLst>
          </p:cNvPr>
          <p:cNvSpPr>
            <a:spLocks noGrp="1"/>
          </p:cNvSpPr>
          <p:nvPr>
            <p:ph type="body" sz="quarter" idx="11"/>
          </p:nvPr>
        </p:nvSpPr>
        <p:spPr/>
        <p:txBody>
          <a:bodyPr/>
          <a:lstStyle/>
          <a:p>
            <a:r>
              <a:rPr lang="en-US" dirty="0"/>
              <a:t>Sarah’s current DS-2019 will expire on 10/31/2026</a:t>
            </a:r>
          </a:p>
          <a:p>
            <a:r>
              <a:rPr lang="en-US" dirty="0"/>
              <a:t>On 10/01/2026, her unit and ISO issue an extended DS-2019 that will expire on 10/31/2028</a:t>
            </a:r>
          </a:p>
          <a:p>
            <a:r>
              <a:rPr lang="en-US" dirty="0"/>
              <a:t>On 10/15/2026, Sarah files her I-539 Application to Extend Status</a:t>
            </a:r>
          </a:p>
          <a:p>
            <a:r>
              <a:rPr lang="en-US" dirty="0"/>
              <a:t>Sarah is eligible to continue her exchange program through 10/31/2028</a:t>
            </a:r>
          </a:p>
        </p:txBody>
      </p:sp>
    </p:spTree>
    <p:extLst>
      <p:ext uri="{BB962C8B-B14F-4D97-AF65-F5344CB8AC3E}">
        <p14:creationId xmlns:p14="http://schemas.microsoft.com/office/powerpoint/2010/main" val="335279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9664F-0FFA-5D3F-F096-5829D9441AB4}"/>
              </a:ext>
            </a:extLst>
          </p:cNvPr>
          <p:cNvSpPr>
            <a:spLocks noGrp="1"/>
          </p:cNvSpPr>
          <p:nvPr>
            <p:ph type="title"/>
          </p:nvPr>
        </p:nvSpPr>
        <p:spPr/>
        <p:txBody>
          <a:bodyPr/>
          <a:lstStyle/>
          <a:p>
            <a:r>
              <a:rPr lang="en-US" dirty="0"/>
              <a:t>AFTER THE TRANSITION PERIOD</a:t>
            </a:r>
          </a:p>
        </p:txBody>
      </p:sp>
      <p:sp>
        <p:nvSpPr>
          <p:cNvPr id="2" name="Text Placeholder 1">
            <a:extLst>
              <a:ext uri="{FF2B5EF4-FFF2-40B4-BE49-F238E27FC236}">
                <a16:creationId xmlns:a16="http://schemas.microsoft.com/office/drawing/2014/main" id="{EDE3AB07-B6A9-ABD1-67DA-FC96CD1D4DC0}"/>
              </a:ext>
            </a:extLst>
          </p:cNvPr>
          <p:cNvSpPr>
            <a:spLocks noGrp="1"/>
          </p:cNvSpPr>
          <p:nvPr>
            <p:ph type="body" sz="quarter" idx="11"/>
          </p:nvPr>
        </p:nvSpPr>
        <p:spPr/>
        <p:txBody>
          <a:bodyPr/>
          <a:lstStyle/>
          <a:p>
            <a:r>
              <a:rPr lang="en-US" dirty="0"/>
              <a:t>J-1 exchange visitors who file their I-539 applications after 03/18/2027 can continue their exchange activity for </a:t>
            </a:r>
            <a:r>
              <a:rPr lang="en-US" u="sng" dirty="0"/>
              <a:t>up to 240 days</a:t>
            </a:r>
            <a:r>
              <a:rPr lang="en-US" dirty="0"/>
              <a:t> while they wait for the I-539 application to be approved</a:t>
            </a:r>
          </a:p>
        </p:txBody>
      </p:sp>
    </p:spTree>
    <p:extLst>
      <p:ext uri="{BB962C8B-B14F-4D97-AF65-F5344CB8AC3E}">
        <p14:creationId xmlns:p14="http://schemas.microsoft.com/office/powerpoint/2010/main" val="614650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F7C9CF-E0BD-8C5B-ACF5-0E6088372A77}"/>
              </a:ext>
            </a:extLst>
          </p:cNvPr>
          <p:cNvSpPr>
            <a:spLocks noGrp="1"/>
          </p:cNvSpPr>
          <p:nvPr>
            <p:ph type="title"/>
          </p:nvPr>
        </p:nvSpPr>
        <p:spPr/>
        <p:txBody>
          <a:bodyPr/>
          <a:lstStyle/>
          <a:p>
            <a:r>
              <a:rPr lang="en-US" dirty="0"/>
              <a:t>FOR EXAMPLE</a:t>
            </a:r>
            <a:br>
              <a:rPr lang="en-US" dirty="0"/>
            </a:br>
            <a:r>
              <a:rPr lang="en-US" dirty="0"/>
              <a:t>(after transition period)</a:t>
            </a:r>
          </a:p>
        </p:txBody>
      </p:sp>
      <p:sp>
        <p:nvSpPr>
          <p:cNvPr id="2" name="Text Placeholder 1">
            <a:extLst>
              <a:ext uri="{FF2B5EF4-FFF2-40B4-BE49-F238E27FC236}">
                <a16:creationId xmlns:a16="http://schemas.microsoft.com/office/drawing/2014/main" id="{7A654ADF-9F48-A737-824D-E797C252A24D}"/>
              </a:ext>
            </a:extLst>
          </p:cNvPr>
          <p:cNvSpPr>
            <a:spLocks noGrp="1"/>
          </p:cNvSpPr>
          <p:nvPr>
            <p:ph type="body" sz="quarter" idx="11"/>
          </p:nvPr>
        </p:nvSpPr>
        <p:spPr/>
        <p:txBody>
          <a:bodyPr/>
          <a:lstStyle/>
          <a:p>
            <a:r>
              <a:rPr lang="en-US" sz="2000" dirty="0"/>
              <a:t>Piotr’s DS-2019 will expire on 05/31/2027</a:t>
            </a:r>
          </a:p>
          <a:p>
            <a:r>
              <a:rPr lang="en-US" sz="2000" dirty="0"/>
              <a:t>On 05/01/2027, his unit and ISO issue an extended DS-2019 that will expire on 05/31/2028</a:t>
            </a:r>
          </a:p>
          <a:p>
            <a:r>
              <a:rPr lang="en-US" sz="2000" dirty="0"/>
              <a:t>On 05/15/2027, Piotr files his I-539 Application to Extend Status </a:t>
            </a:r>
          </a:p>
          <a:p>
            <a:r>
              <a:rPr lang="en-US" sz="2000" dirty="0"/>
              <a:t>Piotr is eligible to continue his exchange program through up to 01/26/2028 (240 days beyond the end date on his previous DS-2019) while he waits for the I-539        application to be approved</a:t>
            </a:r>
          </a:p>
        </p:txBody>
      </p:sp>
    </p:spTree>
    <p:extLst>
      <p:ext uri="{BB962C8B-B14F-4D97-AF65-F5344CB8AC3E}">
        <p14:creationId xmlns:p14="http://schemas.microsoft.com/office/powerpoint/2010/main" val="1708878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8136D2-114F-94D1-DF1B-C63DD126D01D}"/>
              </a:ext>
            </a:extLst>
          </p:cNvPr>
          <p:cNvSpPr>
            <a:spLocks noGrp="1"/>
          </p:cNvSpPr>
          <p:nvPr>
            <p:ph type="title"/>
          </p:nvPr>
        </p:nvSpPr>
        <p:spPr/>
        <p:txBody>
          <a:bodyPr/>
          <a:lstStyle/>
          <a:p>
            <a:r>
              <a:rPr lang="en-US" dirty="0"/>
              <a:t>WATCH THE GAP!</a:t>
            </a:r>
          </a:p>
        </p:txBody>
      </p:sp>
      <p:sp>
        <p:nvSpPr>
          <p:cNvPr id="2" name="Text Placeholder 1">
            <a:extLst>
              <a:ext uri="{FF2B5EF4-FFF2-40B4-BE49-F238E27FC236}">
                <a16:creationId xmlns:a16="http://schemas.microsoft.com/office/drawing/2014/main" id="{4939D2CB-DEEA-F6B0-7825-D8E52779F0D7}"/>
              </a:ext>
            </a:extLst>
          </p:cNvPr>
          <p:cNvSpPr>
            <a:spLocks noGrp="1"/>
          </p:cNvSpPr>
          <p:nvPr>
            <p:ph type="body" sz="quarter" idx="11"/>
          </p:nvPr>
        </p:nvSpPr>
        <p:spPr/>
        <p:txBody>
          <a:bodyPr/>
          <a:lstStyle/>
          <a:p>
            <a:r>
              <a:rPr lang="en-US" dirty="0"/>
              <a:t>If your old DS-2019 has expired, you need a receipt notice (or other proof of timely filing) for your I-539 to continue your exchange activity/employment.</a:t>
            </a:r>
          </a:p>
          <a:p>
            <a:r>
              <a:rPr lang="en-US" dirty="0"/>
              <a:t>It’s important to file your I-539 soon after getting your extended DS-2019 to avoid a gap in employment authorization</a:t>
            </a:r>
          </a:p>
        </p:txBody>
      </p:sp>
    </p:spTree>
    <p:extLst>
      <p:ext uri="{BB962C8B-B14F-4D97-AF65-F5344CB8AC3E}">
        <p14:creationId xmlns:p14="http://schemas.microsoft.com/office/powerpoint/2010/main" val="387099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025D5F-62A0-3987-2326-122623C11B93}"/>
              </a:ext>
            </a:extLst>
          </p:cNvPr>
          <p:cNvSpPr>
            <a:spLocks noGrp="1"/>
          </p:cNvSpPr>
          <p:nvPr>
            <p:ph type="title"/>
          </p:nvPr>
        </p:nvSpPr>
        <p:spPr/>
        <p:txBody>
          <a:bodyPr/>
          <a:lstStyle/>
          <a:p>
            <a:r>
              <a:rPr lang="en-US" dirty="0"/>
              <a:t>FOR EXAMPLE (no gap)</a:t>
            </a:r>
          </a:p>
        </p:txBody>
      </p:sp>
      <p:graphicFrame>
        <p:nvGraphicFramePr>
          <p:cNvPr id="4" name="Diagram 3">
            <a:extLst>
              <a:ext uri="{FF2B5EF4-FFF2-40B4-BE49-F238E27FC236}">
                <a16:creationId xmlns:a16="http://schemas.microsoft.com/office/drawing/2014/main" id="{407BA70A-4991-A691-5600-BBC03B9923C2}"/>
              </a:ext>
            </a:extLst>
          </p:cNvPr>
          <p:cNvGraphicFramePr/>
          <p:nvPr>
            <p:extLst>
              <p:ext uri="{D42A27DB-BD31-4B8C-83A1-F6EECF244321}">
                <p14:modId xmlns:p14="http://schemas.microsoft.com/office/powerpoint/2010/main" val="90152572"/>
              </p:ext>
            </p:extLst>
          </p:nvPr>
        </p:nvGraphicFramePr>
        <p:xfrm>
          <a:off x="662399" y="1605600"/>
          <a:ext cx="7982637" cy="252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C6E25EC-7107-0A35-2B07-6559E07E012B}"/>
              </a:ext>
            </a:extLst>
          </p:cNvPr>
          <p:cNvSpPr txBox="1"/>
          <p:nvPr/>
        </p:nvSpPr>
        <p:spPr>
          <a:xfrm>
            <a:off x="856800" y="4127436"/>
            <a:ext cx="5061599" cy="646331"/>
          </a:xfrm>
          <a:prstGeom prst="rect">
            <a:avLst/>
          </a:prstGeom>
          <a:noFill/>
        </p:spPr>
        <p:txBody>
          <a:bodyPr wrap="square" rtlCol="0">
            <a:spAutoFit/>
          </a:bodyPr>
          <a:lstStyle/>
          <a:p>
            <a:r>
              <a:rPr lang="en-US" dirty="0"/>
              <a:t>Olu is eligible to continue her exchange activity, and has </a:t>
            </a:r>
            <a:r>
              <a:rPr lang="en-US" b="1" dirty="0"/>
              <a:t>no gap in her employment authorization.</a:t>
            </a:r>
            <a:endParaRPr lang="en-US" dirty="0"/>
          </a:p>
        </p:txBody>
      </p:sp>
    </p:spTree>
    <p:extLst>
      <p:ext uri="{BB962C8B-B14F-4D97-AF65-F5344CB8AC3E}">
        <p14:creationId xmlns:p14="http://schemas.microsoft.com/office/powerpoint/2010/main" val="4029331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F6AAD-5092-A43D-0080-475D101FDB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92D30A-0CBF-2BC6-A248-DEBBF0E3E643}"/>
              </a:ext>
            </a:extLst>
          </p:cNvPr>
          <p:cNvSpPr>
            <a:spLocks noGrp="1"/>
          </p:cNvSpPr>
          <p:nvPr>
            <p:ph type="title"/>
          </p:nvPr>
        </p:nvSpPr>
        <p:spPr/>
        <p:txBody>
          <a:bodyPr/>
          <a:lstStyle/>
          <a:p>
            <a:r>
              <a:rPr lang="en-US" dirty="0"/>
              <a:t>FOR EXAMPLE (gap)</a:t>
            </a:r>
          </a:p>
        </p:txBody>
      </p:sp>
      <p:graphicFrame>
        <p:nvGraphicFramePr>
          <p:cNvPr id="4" name="Diagram 3">
            <a:extLst>
              <a:ext uri="{FF2B5EF4-FFF2-40B4-BE49-F238E27FC236}">
                <a16:creationId xmlns:a16="http://schemas.microsoft.com/office/drawing/2014/main" id="{88C34154-9C98-88E7-7969-7014C0DB4767}"/>
              </a:ext>
            </a:extLst>
          </p:cNvPr>
          <p:cNvGraphicFramePr/>
          <p:nvPr>
            <p:extLst>
              <p:ext uri="{D42A27DB-BD31-4B8C-83A1-F6EECF244321}">
                <p14:modId xmlns:p14="http://schemas.microsoft.com/office/powerpoint/2010/main" val="447138491"/>
              </p:ext>
            </p:extLst>
          </p:nvPr>
        </p:nvGraphicFramePr>
        <p:xfrm>
          <a:off x="662399" y="1605600"/>
          <a:ext cx="7982637" cy="252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5C25F40-44CF-B541-5E61-959711BEE072}"/>
              </a:ext>
            </a:extLst>
          </p:cNvPr>
          <p:cNvSpPr txBox="1"/>
          <p:nvPr/>
        </p:nvSpPr>
        <p:spPr>
          <a:xfrm>
            <a:off x="856800" y="4019436"/>
            <a:ext cx="5061599" cy="923330"/>
          </a:xfrm>
          <a:prstGeom prst="rect">
            <a:avLst/>
          </a:prstGeom>
          <a:noFill/>
        </p:spPr>
        <p:txBody>
          <a:bodyPr wrap="square" rtlCol="0">
            <a:spAutoFit/>
          </a:bodyPr>
          <a:lstStyle/>
          <a:p>
            <a:r>
              <a:rPr lang="en-US" dirty="0"/>
              <a:t>Olu has </a:t>
            </a:r>
            <a:r>
              <a:rPr lang="en-US" b="1" dirty="0"/>
              <a:t>a gap in her employment authorization</a:t>
            </a:r>
            <a:r>
              <a:rPr lang="en-US" dirty="0"/>
              <a:t>; </a:t>
            </a:r>
            <a:br>
              <a:rPr lang="en-US" dirty="0"/>
            </a:br>
            <a:r>
              <a:rPr lang="en-US" dirty="0"/>
              <a:t>she will probably have to go on leave without pay from 01/01/2027-01/15/2027</a:t>
            </a:r>
          </a:p>
        </p:txBody>
      </p:sp>
    </p:spTree>
    <p:extLst>
      <p:ext uri="{BB962C8B-B14F-4D97-AF65-F5344CB8AC3E}">
        <p14:creationId xmlns:p14="http://schemas.microsoft.com/office/powerpoint/2010/main" val="2092848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E467A6-022A-50AA-D796-3693A02CBE22}"/>
              </a:ext>
            </a:extLst>
          </p:cNvPr>
          <p:cNvSpPr>
            <a:spLocks noGrp="1"/>
          </p:cNvSpPr>
          <p:nvPr>
            <p:ph type="title"/>
          </p:nvPr>
        </p:nvSpPr>
        <p:spPr/>
        <p:txBody>
          <a:bodyPr/>
          <a:lstStyle/>
          <a:p>
            <a:r>
              <a:rPr lang="en-US" dirty="0"/>
              <a:t>WHAT’S THE TAKEAWAY?</a:t>
            </a:r>
          </a:p>
        </p:txBody>
      </p:sp>
      <p:sp>
        <p:nvSpPr>
          <p:cNvPr id="4" name="Text Placeholder 3">
            <a:extLst>
              <a:ext uri="{FF2B5EF4-FFF2-40B4-BE49-F238E27FC236}">
                <a16:creationId xmlns:a16="http://schemas.microsoft.com/office/drawing/2014/main" id="{7EDA9DE4-5BA8-1B4D-3A24-30FB32F4ABE2}"/>
              </a:ext>
            </a:extLst>
          </p:cNvPr>
          <p:cNvSpPr>
            <a:spLocks noGrp="1"/>
          </p:cNvSpPr>
          <p:nvPr>
            <p:ph type="body" sz="quarter" idx="11"/>
          </p:nvPr>
        </p:nvSpPr>
        <p:spPr>
          <a:xfrm>
            <a:off x="447923" y="1608267"/>
            <a:ext cx="8197114" cy="2365901"/>
          </a:xfrm>
        </p:spPr>
        <p:txBody>
          <a:bodyPr/>
          <a:lstStyle/>
          <a:p>
            <a:pPr marL="0" indent="0">
              <a:buNone/>
            </a:pPr>
            <a:r>
              <a:rPr lang="en-US" sz="2800" dirty="0"/>
              <a:t>If you get an extended DS-2019 after the rule goes into effect, </a:t>
            </a:r>
            <a:r>
              <a:rPr lang="en-US" sz="2800" u="sng" dirty="0"/>
              <a:t>submit your I-539 application as early as possible.</a:t>
            </a:r>
          </a:p>
          <a:p>
            <a:r>
              <a:rPr lang="en-US" sz="2000" b="0" dirty="0"/>
              <a:t>There’s no limit (as far as we know) on how early you can submit.</a:t>
            </a:r>
          </a:p>
          <a:p>
            <a:r>
              <a:rPr lang="en-US" sz="2000" b="0" dirty="0"/>
              <a:t>Submitting early prevents gaps in employment authorization.</a:t>
            </a:r>
          </a:p>
          <a:p>
            <a:r>
              <a:rPr lang="en-US" sz="2000" b="0" dirty="0"/>
              <a:t>The earlier you submit, the more likely you are to get an approval before your 240-day authorization expires.</a:t>
            </a:r>
          </a:p>
        </p:txBody>
      </p:sp>
    </p:spTree>
    <p:extLst>
      <p:ext uri="{BB962C8B-B14F-4D97-AF65-F5344CB8AC3E}">
        <p14:creationId xmlns:p14="http://schemas.microsoft.com/office/powerpoint/2010/main" val="468506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0E8D7E-31B5-ADAF-A6DF-0087E472309D}"/>
              </a:ext>
            </a:extLst>
          </p:cNvPr>
          <p:cNvSpPr>
            <a:spLocks noGrp="1"/>
          </p:cNvSpPr>
          <p:nvPr>
            <p:ph type="title"/>
          </p:nvPr>
        </p:nvSpPr>
        <p:spPr/>
        <p:txBody>
          <a:bodyPr/>
          <a:lstStyle/>
          <a:p>
            <a:r>
              <a:rPr lang="en-US" dirty="0"/>
              <a:t>TRICKY TRANSITIONS - EXPIRATIONS</a:t>
            </a:r>
          </a:p>
        </p:txBody>
      </p:sp>
      <p:sp>
        <p:nvSpPr>
          <p:cNvPr id="4" name="Text Placeholder 3">
            <a:extLst>
              <a:ext uri="{FF2B5EF4-FFF2-40B4-BE49-F238E27FC236}">
                <a16:creationId xmlns:a16="http://schemas.microsoft.com/office/drawing/2014/main" id="{DDADBC02-FA8E-ED15-8593-892F6C73E943}"/>
              </a:ext>
            </a:extLst>
          </p:cNvPr>
          <p:cNvSpPr>
            <a:spLocks noGrp="1"/>
          </p:cNvSpPr>
          <p:nvPr>
            <p:ph type="body" sz="quarter" idx="11"/>
          </p:nvPr>
        </p:nvSpPr>
        <p:spPr>
          <a:xfrm>
            <a:off x="447923" y="1651467"/>
            <a:ext cx="8197114" cy="2365901"/>
          </a:xfrm>
        </p:spPr>
        <p:txBody>
          <a:bodyPr/>
          <a:lstStyle/>
          <a:p>
            <a:r>
              <a:rPr lang="en-US" sz="2000" dirty="0"/>
              <a:t>USCIS may issue shorter I-539 approvals if one or more of the following will happen before your extended DS-2019 expires:</a:t>
            </a:r>
          </a:p>
          <a:p>
            <a:pPr lvl="1"/>
            <a:r>
              <a:rPr lang="en-US" sz="1800" dirty="0"/>
              <a:t>Your passport will expire</a:t>
            </a:r>
          </a:p>
          <a:p>
            <a:pPr lvl="1"/>
            <a:r>
              <a:rPr lang="en-US" sz="1800" dirty="0"/>
              <a:t>One (or more) of your dependents' passports will expire</a:t>
            </a:r>
          </a:p>
          <a:p>
            <a:pPr lvl="1"/>
            <a:r>
              <a:rPr lang="en-US" sz="1800" dirty="0"/>
              <a:t>One (or more) of your dependents will turn 21</a:t>
            </a:r>
          </a:p>
          <a:p>
            <a:r>
              <a:rPr lang="en-US" sz="2000" dirty="0"/>
              <a:t>To avoid this:</a:t>
            </a:r>
          </a:p>
          <a:p>
            <a:pPr lvl="1"/>
            <a:r>
              <a:rPr lang="en-US" sz="1600" dirty="0"/>
              <a:t>Renew your passports (and your dependents’ passports) </a:t>
            </a:r>
            <a:br>
              <a:rPr lang="en-US" sz="1600" dirty="0"/>
            </a:br>
            <a:r>
              <a:rPr lang="en-US" sz="1600" dirty="0"/>
              <a:t>before filing the I-539, if possible</a:t>
            </a:r>
          </a:p>
          <a:p>
            <a:pPr lvl="1"/>
            <a:r>
              <a:rPr lang="en-US" sz="1600" dirty="0"/>
              <a:t>Check your I-539 approval notices for errors</a:t>
            </a:r>
          </a:p>
        </p:txBody>
      </p:sp>
    </p:spTree>
    <p:extLst>
      <p:ext uri="{BB962C8B-B14F-4D97-AF65-F5344CB8AC3E}">
        <p14:creationId xmlns:p14="http://schemas.microsoft.com/office/powerpoint/2010/main" val="3343856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D8AD0F-1CCC-EB65-6B7F-C280AA9F50EB}"/>
              </a:ext>
            </a:extLst>
          </p:cNvPr>
          <p:cNvSpPr>
            <a:spLocks noGrp="1"/>
          </p:cNvSpPr>
          <p:nvPr>
            <p:ph type="title"/>
          </p:nvPr>
        </p:nvSpPr>
        <p:spPr/>
        <p:txBody>
          <a:bodyPr/>
          <a:lstStyle/>
          <a:p>
            <a:r>
              <a:rPr lang="en-US" dirty="0"/>
              <a:t>OTHER USEFUL INFORMATION</a:t>
            </a:r>
          </a:p>
        </p:txBody>
      </p:sp>
    </p:spTree>
    <p:extLst>
      <p:ext uri="{BB962C8B-B14F-4D97-AF65-F5344CB8AC3E}">
        <p14:creationId xmlns:p14="http://schemas.microsoft.com/office/powerpoint/2010/main" val="2086447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83B354-0649-861C-5065-175DDBDB532F}"/>
              </a:ext>
            </a:extLst>
          </p:cNvPr>
          <p:cNvSpPr>
            <a:spLocks noGrp="1"/>
          </p:cNvSpPr>
          <p:nvPr>
            <p:ph type="title"/>
          </p:nvPr>
        </p:nvSpPr>
        <p:spPr/>
        <p:txBody>
          <a:bodyPr/>
          <a:lstStyle/>
          <a:p>
            <a:r>
              <a:rPr lang="en-US" dirty="0"/>
              <a:t>OTHER CHANGES</a:t>
            </a:r>
          </a:p>
        </p:txBody>
      </p:sp>
      <p:sp>
        <p:nvSpPr>
          <p:cNvPr id="2" name="Text Placeholder 1">
            <a:extLst>
              <a:ext uri="{FF2B5EF4-FFF2-40B4-BE49-F238E27FC236}">
                <a16:creationId xmlns:a16="http://schemas.microsoft.com/office/drawing/2014/main" id="{EF494884-8EFC-7B20-236A-3C6B7ED7E50B}"/>
              </a:ext>
            </a:extLst>
          </p:cNvPr>
          <p:cNvSpPr>
            <a:spLocks noGrp="1"/>
          </p:cNvSpPr>
          <p:nvPr>
            <p:ph type="body" sz="quarter" idx="11"/>
          </p:nvPr>
        </p:nvSpPr>
        <p:spPr>
          <a:xfrm>
            <a:off x="447923" y="1572267"/>
            <a:ext cx="8197114" cy="2365901"/>
          </a:xfrm>
        </p:spPr>
        <p:txBody>
          <a:bodyPr/>
          <a:lstStyle/>
          <a:p>
            <a:r>
              <a:rPr lang="en-US" sz="2000" dirty="0"/>
              <a:t>The new rule would also make the following changes:</a:t>
            </a:r>
          </a:p>
          <a:p>
            <a:pPr lvl="1"/>
            <a:r>
              <a:rPr lang="en-US" sz="1800" b="0" dirty="0"/>
              <a:t>J-1 exchange visitors ending their program early must depart the U.S. within 30 days of the program end “or otherwise seek to maintain lawful status within 30 days from the new program end date”</a:t>
            </a:r>
          </a:p>
          <a:p>
            <a:pPr lvl="2"/>
            <a:r>
              <a:rPr lang="en-US" sz="1600" b="0" dirty="0"/>
              <a:t>For example, they may be eligible to apply for a change of status</a:t>
            </a:r>
          </a:p>
          <a:p>
            <a:pPr lvl="1"/>
            <a:r>
              <a:rPr lang="en-US" sz="1800" b="0" dirty="0"/>
              <a:t>J-1 exchange visitors applying for an extension of status may be subject to </a:t>
            </a:r>
            <a:r>
              <a:rPr lang="en-US" sz="1800" dirty="0"/>
              <a:t>biometrics collection and/or interview</a:t>
            </a:r>
          </a:p>
        </p:txBody>
      </p:sp>
    </p:spTree>
    <p:extLst>
      <p:ext uri="{BB962C8B-B14F-4D97-AF65-F5344CB8AC3E}">
        <p14:creationId xmlns:p14="http://schemas.microsoft.com/office/powerpoint/2010/main" val="737151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241BEB-A9B5-DFAB-E259-BCF322913311}"/>
              </a:ext>
            </a:extLst>
          </p:cNvPr>
          <p:cNvSpPr>
            <a:spLocks noGrp="1"/>
          </p:cNvSpPr>
          <p:nvPr>
            <p:ph type="title"/>
          </p:nvPr>
        </p:nvSpPr>
        <p:spPr/>
        <p:txBody>
          <a:bodyPr/>
          <a:lstStyle/>
          <a:p>
            <a:r>
              <a:rPr lang="en-US" dirty="0"/>
              <a:t>TAKEAWAYS</a:t>
            </a:r>
          </a:p>
        </p:txBody>
      </p:sp>
      <p:sp>
        <p:nvSpPr>
          <p:cNvPr id="2" name="Text Placeholder 1">
            <a:extLst>
              <a:ext uri="{FF2B5EF4-FFF2-40B4-BE49-F238E27FC236}">
                <a16:creationId xmlns:a16="http://schemas.microsoft.com/office/drawing/2014/main" id="{64ABAD4C-B5B2-5CA4-A08E-1802B72B6908}"/>
              </a:ext>
            </a:extLst>
          </p:cNvPr>
          <p:cNvSpPr>
            <a:spLocks noGrp="1"/>
          </p:cNvSpPr>
          <p:nvPr>
            <p:ph type="body" sz="quarter" idx="11"/>
          </p:nvPr>
        </p:nvSpPr>
        <p:spPr/>
        <p:txBody>
          <a:bodyPr/>
          <a:lstStyle/>
          <a:p>
            <a:pPr>
              <a:buFont typeface="Wingdings" panose="05000000000000000000" pitchFamily="2" charset="2"/>
              <a:buChar char=""/>
            </a:pPr>
            <a:r>
              <a:rPr lang="en-US" sz="2000" dirty="0"/>
              <a:t>Check your I-94 record every time you return from travel</a:t>
            </a:r>
            <a:r>
              <a:rPr lang="en-US" sz="2000" b="0" dirty="0"/>
              <a:t>, and contact ISO if the “Admit Until Date” seems wrong</a:t>
            </a:r>
          </a:p>
          <a:p>
            <a:pPr>
              <a:buFont typeface="Wingdings" panose="05000000000000000000" pitchFamily="2" charset="2"/>
              <a:buChar char=""/>
            </a:pPr>
            <a:r>
              <a:rPr lang="en-US" sz="2000" b="0" dirty="0"/>
              <a:t>If you get an extended DS-2019 after the rule goes into effect, submit your I-539 Application to Extend Status </a:t>
            </a:r>
            <a:r>
              <a:rPr lang="en-US" sz="2000" dirty="0"/>
              <a:t>as soon as possible before</a:t>
            </a:r>
            <a:r>
              <a:rPr lang="en-US" sz="2000" b="0" dirty="0"/>
              <a:t> your prior DS-2019 expires </a:t>
            </a:r>
          </a:p>
          <a:p>
            <a:pPr>
              <a:buFont typeface="Wingdings" panose="05000000000000000000" pitchFamily="2" charset="2"/>
              <a:buChar char=""/>
            </a:pPr>
            <a:r>
              <a:rPr lang="en-US" sz="2000" b="0" dirty="0"/>
              <a:t>Once your I-539 is approved, </a:t>
            </a:r>
            <a:r>
              <a:rPr lang="en-US" sz="2000" dirty="0"/>
              <a:t>check the approval notice</a:t>
            </a:r>
            <a:r>
              <a:rPr lang="en-US" sz="2000" b="0" dirty="0"/>
              <a:t> to make sure USCIS approved it for the requested period</a:t>
            </a:r>
          </a:p>
          <a:p>
            <a:pPr>
              <a:buFont typeface="Wingdings" panose="05000000000000000000" pitchFamily="2" charset="2"/>
              <a:buChar char=""/>
            </a:pPr>
            <a:r>
              <a:rPr lang="en-US" sz="2000" dirty="0">
                <a:solidFill>
                  <a:schemeClr val="bg1">
                    <a:lumMod val="50000"/>
                  </a:schemeClr>
                </a:solidFill>
                <a:hlinkClick r:id="rId2">
                  <a:extLst>
                    <a:ext uri="{A12FA001-AC4F-418D-AE19-62706E023703}">
                      <ahyp:hlinkClr xmlns:ahyp="http://schemas.microsoft.com/office/drawing/2018/hyperlinkcolor" val="tx"/>
                    </a:ext>
                  </a:extLst>
                </a:hlinkClick>
              </a:rPr>
              <a:t>Contact ISO </a:t>
            </a:r>
            <a:r>
              <a:rPr lang="en-US" sz="2000" dirty="0"/>
              <a:t>with any questions you have! </a:t>
            </a:r>
            <a:endParaRPr lang="en-US" sz="2000" b="0" dirty="0"/>
          </a:p>
        </p:txBody>
      </p:sp>
    </p:spTree>
    <p:extLst>
      <p:ext uri="{BB962C8B-B14F-4D97-AF65-F5344CB8AC3E}">
        <p14:creationId xmlns:p14="http://schemas.microsoft.com/office/powerpoint/2010/main" val="751921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a:extLst>
              <a:ext uri="{FF2B5EF4-FFF2-40B4-BE49-F238E27FC236}">
                <a16:creationId xmlns:a16="http://schemas.microsoft.com/office/drawing/2014/main" id="{72F681E8-957B-33AC-324D-AB93BB9E9F54}"/>
              </a:ext>
            </a:extLst>
          </p:cNvPr>
          <p:cNvSpPr>
            <a:spLocks noGrp="1"/>
          </p:cNvSpPr>
          <p:nvPr>
            <p:ph type="title"/>
          </p:nvPr>
        </p:nvSpPr>
        <p:spPr/>
        <p:txBody>
          <a:bodyPr/>
          <a:lstStyle/>
          <a:p>
            <a:r>
              <a:rPr lang="en-US" dirty="0"/>
              <a:t>Any Questions?</a:t>
            </a:r>
          </a:p>
        </p:txBody>
      </p:sp>
      <p:sp>
        <p:nvSpPr>
          <p:cNvPr id="4" name="TextBox 3">
            <a:extLst>
              <a:ext uri="{FF2B5EF4-FFF2-40B4-BE49-F238E27FC236}">
                <a16:creationId xmlns:a16="http://schemas.microsoft.com/office/drawing/2014/main" id="{AE172BF3-7C07-A424-2307-261F20BD3BF2}"/>
              </a:ext>
            </a:extLst>
          </p:cNvPr>
          <p:cNvSpPr txBox="1"/>
          <p:nvPr/>
        </p:nvSpPr>
        <p:spPr>
          <a:xfrm>
            <a:off x="474714" y="1621254"/>
            <a:ext cx="6271686" cy="3116238"/>
          </a:xfrm>
          <a:prstGeom prst="rect">
            <a:avLst/>
          </a:prstGeom>
          <a:noFill/>
        </p:spPr>
        <p:txBody>
          <a:bodyPr wrap="square">
            <a:spAutoFit/>
          </a:bodyPr>
          <a:lstStyle/>
          <a:p>
            <a:pPr defTabSz="342900">
              <a:spcBef>
                <a:spcPts val="900"/>
              </a:spcBef>
            </a:pPr>
            <a:r>
              <a:rPr lang="en-US" u="sng" dirty="0">
                <a:solidFill>
                  <a:srgbClr val="0070C0"/>
                </a:solidFill>
                <a:latin typeface="Open Sans"/>
                <a:hlinkClick r:id="rId3">
                  <a:extLst>
                    <a:ext uri="{A12FA001-AC4F-418D-AE19-62706E023703}">
                      <ahyp:hlinkClr xmlns:ahyp="http://schemas.microsoft.com/office/drawing/2018/hyperlinkcolor" val="tx"/>
                    </a:ext>
                  </a:extLst>
                </a:hlinkClick>
              </a:rPr>
              <a:t>Changes to Duration of Status</a:t>
            </a:r>
            <a:endParaRPr lang="en-US" u="sng" dirty="0">
              <a:solidFill>
                <a:srgbClr val="0070C0"/>
              </a:solidFill>
              <a:latin typeface="Open Sans"/>
              <a:hlinkClick r:id="rId4">
                <a:extLst>
                  <a:ext uri="{A12FA001-AC4F-418D-AE19-62706E023703}">
                    <ahyp:hlinkClr xmlns:ahyp="http://schemas.microsoft.com/office/drawing/2018/hyperlinkcolor" val="tx"/>
                  </a:ext>
                </a:extLst>
              </a:hlinkClick>
            </a:endParaRPr>
          </a:p>
          <a:p>
            <a:pPr lvl="1" defTabSz="342900">
              <a:spcBef>
                <a:spcPts val="900"/>
              </a:spcBef>
            </a:pPr>
            <a:r>
              <a:rPr lang="en-US" dirty="0">
                <a:solidFill>
                  <a:srgbClr val="0070C0"/>
                </a:solidFill>
                <a:latin typeface="Open Sans"/>
                <a:hlinkClick r:id="rId5">
                  <a:extLst>
                    <a:ext uri="{A12FA001-AC4F-418D-AE19-62706E023703}">
                      <ahyp:hlinkClr xmlns:ahyp="http://schemas.microsoft.com/office/drawing/2018/hyperlinkcolor" val="tx"/>
                    </a:ext>
                  </a:extLst>
                </a:hlinkClick>
              </a:rPr>
              <a:t>I-539 Application to Extend Status</a:t>
            </a:r>
            <a:endParaRPr lang="en-US" dirty="0">
              <a:solidFill>
                <a:srgbClr val="0070C0"/>
              </a:solidFill>
              <a:latin typeface="Open Sans"/>
            </a:endParaRPr>
          </a:p>
          <a:p>
            <a:pPr lvl="1" defTabSz="342900">
              <a:spcBef>
                <a:spcPts val="900"/>
              </a:spcBef>
            </a:pPr>
            <a:r>
              <a:rPr lang="en-US" dirty="0">
                <a:solidFill>
                  <a:srgbClr val="0070C0"/>
                </a:solidFill>
                <a:latin typeface="Open Sans"/>
                <a:hlinkClick r:id="rId6">
                  <a:extLst>
                    <a:ext uri="{A12FA001-AC4F-418D-AE19-62706E023703}">
                      <ahyp:hlinkClr xmlns:ahyp="http://schemas.microsoft.com/office/drawing/2018/hyperlinkcolor" val="tx"/>
                    </a:ext>
                  </a:extLst>
                </a:hlinkClick>
              </a:rPr>
              <a:t>Scholar FAQ on End of Duration of Status</a:t>
            </a:r>
            <a:endParaRPr lang="en-US" dirty="0">
              <a:solidFill>
                <a:srgbClr val="0070C0"/>
              </a:solidFill>
              <a:latin typeface="Open Sans"/>
            </a:endParaRPr>
          </a:p>
          <a:p>
            <a:pPr defTabSz="342900">
              <a:spcBef>
                <a:spcPts val="900"/>
              </a:spcBef>
            </a:pPr>
            <a:r>
              <a:rPr lang="en-US" dirty="0">
                <a:solidFill>
                  <a:srgbClr val="0070C0"/>
                </a:solidFill>
                <a:latin typeface="Open Sans"/>
                <a:hlinkClick r:id="rId7">
                  <a:extLst>
                    <a:ext uri="{A12FA001-AC4F-418D-AE19-62706E023703}">
                      <ahyp:hlinkClr xmlns:ahyp="http://schemas.microsoft.com/office/drawing/2018/hyperlinkcolor" val="tx"/>
                    </a:ext>
                  </a:extLst>
                </a:hlinkClick>
              </a:rPr>
              <a:t>J-1 Scholar Resources </a:t>
            </a:r>
            <a:endParaRPr lang="en-US" dirty="0">
              <a:solidFill>
                <a:srgbClr val="0070C0"/>
              </a:solidFill>
              <a:latin typeface="Open Sans"/>
            </a:endParaRPr>
          </a:p>
          <a:p>
            <a:pPr defTabSz="342900">
              <a:spcBef>
                <a:spcPts val="900"/>
              </a:spcBef>
            </a:pPr>
            <a:r>
              <a:rPr lang="en-US" dirty="0">
                <a:solidFill>
                  <a:srgbClr val="0070C0"/>
                </a:solidFill>
                <a:latin typeface="Open Sans"/>
                <a:hlinkClick r:id="rId8">
                  <a:extLst>
                    <a:ext uri="{A12FA001-AC4F-418D-AE19-62706E023703}">
                      <ahyp:hlinkClr xmlns:ahyp="http://schemas.microsoft.com/office/drawing/2018/hyperlinkcolor" val="tx"/>
                    </a:ext>
                  </a:extLst>
                </a:hlinkClick>
              </a:rPr>
              <a:t>Current Visa &amp; Travel FAQ</a:t>
            </a:r>
            <a:endParaRPr lang="en-US" dirty="0">
              <a:solidFill>
                <a:srgbClr val="0070C0"/>
              </a:solidFill>
              <a:latin typeface="Open Sans"/>
              <a:hlinkClick r:id="rId9">
                <a:extLst>
                  <a:ext uri="{A12FA001-AC4F-418D-AE19-62706E023703}">
                    <ahyp:hlinkClr xmlns:ahyp="http://schemas.microsoft.com/office/drawing/2018/hyperlinkcolor" val="tx"/>
                  </a:ext>
                </a:extLst>
              </a:hlinkClick>
            </a:endParaRPr>
          </a:p>
          <a:p>
            <a:pPr marL="342900" indent="-342900" defTabSz="342900">
              <a:spcBef>
                <a:spcPts val="900"/>
              </a:spcBef>
            </a:pPr>
            <a:r>
              <a:rPr lang="en-US" dirty="0">
                <a:solidFill>
                  <a:srgbClr val="0070C0"/>
                </a:solidFill>
                <a:latin typeface="Open Sans"/>
                <a:hlinkClick r:id="rId9">
                  <a:extLst>
                    <a:ext uri="{A12FA001-AC4F-418D-AE19-62706E023703}">
                      <ahyp:hlinkClr xmlns:ahyp="http://schemas.microsoft.com/office/drawing/2018/hyperlinkcolor" val="tx"/>
                    </a:ext>
                  </a:extLst>
                </a:hlinkClick>
              </a:rPr>
              <a:t>ISO Contact Information &amp; Walk-in Hours</a:t>
            </a:r>
            <a:endParaRPr lang="en-US" dirty="0">
              <a:solidFill>
                <a:srgbClr val="0070C0"/>
              </a:solidFill>
              <a:latin typeface="Open Sans"/>
            </a:endParaRPr>
          </a:p>
          <a:p>
            <a:pPr defTabSz="342900">
              <a:spcBef>
                <a:spcPts val="900"/>
              </a:spcBef>
            </a:pPr>
            <a:r>
              <a:rPr lang="en-US" dirty="0">
                <a:solidFill>
                  <a:srgbClr val="0070C0"/>
                </a:solidFill>
                <a:latin typeface="Open Sans"/>
                <a:hlinkClick r:id="rId10">
                  <a:extLst>
                    <a:ext uri="{A12FA001-AC4F-418D-AE19-62706E023703}">
                      <ahyp:hlinkClr xmlns:ahyp="http://schemas.microsoft.com/office/drawing/2018/hyperlinkcolor" val="tx"/>
                    </a:ext>
                  </a:extLst>
                </a:hlinkClick>
              </a:rPr>
              <a:t>Join the International Scholars Mailing List</a:t>
            </a:r>
            <a:endParaRPr lang="en-US" dirty="0">
              <a:solidFill>
                <a:srgbClr val="0070C0"/>
              </a:solidFill>
              <a:latin typeface="Open Sans"/>
              <a:hlinkClick r:id="rId11">
                <a:extLst>
                  <a:ext uri="{A12FA001-AC4F-418D-AE19-62706E023703}">
                    <ahyp:hlinkClr xmlns:ahyp="http://schemas.microsoft.com/office/drawing/2018/hyperlinkcolor" val="tx"/>
                  </a:ext>
                </a:extLst>
              </a:hlinkClick>
            </a:endParaRPr>
          </a:p>
          <a:p>
            <a:pPr defTabSz="342900">
              <a:spcBef>
                <a:spcPts val="900"/>
              </a:spcBef>
            </a:pPr>
            <a:r>
              <a:rPr lang="en-US" u="sng" dirty="0">
                <a:solidFill>
                  <a:srgbClr val="0070C0"/>
                </a:solidFill>
                <a:latin typeface="Open Sans"/>
              </a:rPr>
              <a:t>acadvisa@uw.edu</a:t>
            </a:r>
            <a:r>
              <a:rPr lang="en-US" dirty="0">
                <a:solidFill>
                  <a:srgbClr val="0070C0"/>
                </a:solidFill>
                <a:latin typeface="Open Sans"/>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Custom 16">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2AD2C9"/>
      </a:hlink>
      <a:folHlink>
        <a:srgbClr val="2AD2C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Custom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40803C16E322488490B9B015E11DB0" ma:contentTypeVersion="13" ma:contentTypeDescription="Create a new document." ma:contentTypeScope="" ma:versionID="da14ac9732af262e64e474a5d252e4d6">
  <xsd:schema xmlns:xsd="http://www.w3.org/2001/XMLSchema" xmlns:xs="http://www.w3.org/2001/XMLSchema" xmlns:p="http://schemas.microsoft.com/office/2006/metadata/properties" xmlns:ns2="0a34d837-7f00-4829-8d55-4c0f8a8551ee" xmlns:ns3="3492085b-aff0-4424-910d-6832d4def727" targetNamespace="http://schemas.microsoft.com/office/2006/metadata/properties" ma:root="true" ma:fieldsID="1b62640884b2802b435047fce2d6a5c2" ns2:_="" ns3:_="">
    <xsd:import namespace="0a34d837-7f00-4829-8d55-4c0f8a8551ee"/>
    <xsd:import namespace="3492085b-aff0-4424-910d-6832d4def72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GenerationTime" minOccurs="0"/>
                <xsd:element ref="ns3:MediaServiceEventHashCode" minOccurs="0"/>
                <xsd:element ref="ns3:MediaLengthInSeconds" minOccurs="0"/>
                <xsd:element ref="ns3:MediaServiceDateTaken"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34d837-7f00-4829-8d55-4c0f8a8551e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92085b-aff0-4424-910d-6832d4def72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92085b-aff0-4424-910d-6832d4def7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9849DC-68B2-4250-A6A0-C6E94218E7B6}">
  <ds:schemaRefs>
    <ds:schemaRef ds:uri="http://schemas.microsoft.com/sharepoint/v3/contenttype/forms"/>
  </ds:schemaRefs>
</ds:datastoreItem>
</file>

<file path=customXml/itemProps2.xml><?xml version="1.0" encoding="utf-8"?>
<ds:datastoreItem xmlns:ds="http://schemas.openxmlformats.org/officeDocument/2006/customXml" ds:itemID="{C842CC04-7060-49F7-A1F8-FD46FE5060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34d837-7f00-4829-8d55-4c0f8a8551ee"/>
    <ds:schemaRef ds:uri="3492085b-aff0-4424-910d-6832d4def7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9A7B58-205B-4BC9-AC1E-48B2F7DC7D4E}">
  <ds:schemaRefs>
    <ds:schemaRef ds:uri="http://www.w3.org/XML/1998/namespace"/>
    <ds:schemaRef ds:uri="3492085b-aff0-4424-910d-6832d4def727"/>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purl.org/dc/dcmitype/"/>
    <ds:schemaRef ds:uri="0a34d837-7f00-4829-8d55-4c0f8a8551ee"/>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3057</TotalTime>
  <Words>2631</Words>
  <Application>Microsoft Office PowerPoint</Application>
  <PresentationFormat>On-screen Show (16:9)</PresentationFormat>
  <Paragraphs>239</Paragraphs>
  <Slides>47</Slides>
  <Notes>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47</vt:i4>
      </vt:variant>
    </vt:vector>
  </HeadingPairs>
  <TitlesOfParts>
    <vt:vector size="58" baseType="lpstr">
      <vt:lpstr>Aptos</vt:lpstr>
      <vt:lpstr>Arial</vt:lpstr>
      <vt:lpstr>Encode Sans Normal Black</vt:lpstr>
      <vt:lpstr>Lucida Grande</vt:lpstr>
      <vt:lpstr>Open Sans</vt:lpstr>
      <vt:lpstr>Open Sans Light</vt:lpstr>
      <vt:lpstr>Uni Sans</vt:lpstr>
      <vt:lpstr>Wingdings</vt:lpstr>
      <vt:lpstr>Custom Design</vt:lpstr>
      <vt:lpstr>2_Custom Design</vt:lpstr>
      <vt:lpstr>1_Custom Design</vt:lpstr>
      <vt:lpstr>Duration of Status Information Session</vt:lpstr>
      <vt:lpstr>Agenda</vt:lpstr>
      <vt:lpstr>Introduction</vt:lpstr>
      <vt:lpstr>WHAT IS ISO?</vt:lpstr>
      <vt:lpstr>WHO IS THIS SESSION FOR?</vt:lpstr>
      <vt:lpstr>SOME REASSURANCES</vt:lpstr>
      <vt:lpstr>INJUNCTION ENTERED</vt:lpstr>
      <vt:lpstr>WHAT IS  “DURATION OF STATUS”?</vt:lpstr>
      <vt:lpstr>DURATION OF STATUS – “D/S”</vt:lpstr>
      <vt:lpstr>FLEXIBILITY FOR F-1 STUDENTS AND  J-1 EXCHANGE VISITORS </vt:lpstr>
      <vt:lpstr>FOR EXAMPLE:</vt:lpstr>
      <vt:lpstr>“DURATION OF STATUS” WILL CONTINUE UNTIL THE NEW RULE GOES INTO EFFECT</vt:lpstr>
      <vt:lpstr>SO WHAT WOULD THE NEW RULE CHANGE?</vt:lpstr>
      <vt:lpstr>“DURATION OF STATUS” WOULD END</vt:lpstr>
      <vt:lpstr>WHAT IS REPLACING IT?</vt:lpstr>
      <vt:lpstr>FOR EXAMPLE</vt:lpstr>
      <vt:lpstr>HOW ARE J-1S WHO DON’T TRAVEL AFFECTED?</vt:lpstr>
      <vt:lpstr>FOR EXAMPLE  (J-1 expiring before four-year mark)</vt:lpstr>
      <vt:lpstr>FOR EXAMPLE  (J-1 expiring after four-year mark)</vt:lpstr>
      <vt:lpstr>HOW WOULD I EXTEND MY ADMIT UNTIL DATE?</vt:lpstr>
      <vt:lpstr>J-1 Extension Process </vt:lpstr>
      <vt:lpstr>WHAT’S AN I-539 APPLICATION?</vt:lpstr>
      <vt:lpstr>I-539 APPLICATION TO CHANGE OR EXTEND STATUS</vt:lpstr>
      <vt:lpstr>WHO HAS TO FILE FORM I-539</vt:lpstr>
      <vt:lpstr>REQUIRED DOCUMENTS FOR I-539</vt:lpstr>
      <vt:lpstr>I-539 ONLINE VS. PAPER FILING </vt:lpstr>
      <vt:lpstr>LIMITS ON ISO ADVISING</vt:lpstr>
      <vt:lpstr>WHAT ABOUT TRAVEL?</vt:lpstr>
      <vt:lpstr>WHAT IF I WANT TO TRAVEL INSTEAD?</vt:lpstr>
      <vt:lpstr>USING EXIT AND REENTRY TO EXTEND YOUR J-1 STATUS</vt:lpstr>
      <vt:lpstr>I-94 ARRIVAL/DEPARTURE RECORD</vt:lpstr>
      <vt:lpstr>WHY IS THE I-94 RECORD SO IMPORTANT?</vt:lpstr>
      <vt:lpstr>TRICKY TRANSITIONS</vt:lpstr>
      <vt:lpstr>WHAT IS THE TRANSITION PERIOD?</vt:lpstr>
      <vt:lpstr>TRANSITION TIMELINE</vt:lpstr>
      <vt:lpstr>FOR EXAMPLE  (during transition period)</vt:lpstr>
      <vt:lpstr>AFTER THE TRANSITION PERIOD</vt:lpstr>
      <vt:lpstr>FOR EXAMPLE (after transition period)</vt:lpstr>
      <vt:lpstr>WATCH THE GAP!</vt:lpstr>
      <vt:lpstr>FOR EXAMPLE (no gap)</vt:lpstr>
      <vt:lpstr>FOR EXAMPLE (gap)</vt:lpstr>
      <vt:lpstr>WHAT’S THE TAKEAWAY?</vt:lpstr>
      <vt:lpstr>TRICKY TRANSITIONS - EXPIRATIONS</vt:lpstr>
      <vt:lpstr>OTHER USEFUL INFORMATION</vt:lpstr>
      <vt:lpstr>OTHER CHANGES</vt:lpstr>
      <vt:lpstr>TAKEAWAYS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Ursula E Owen</cp:lastModifiedBy>
  <cp:revision>74</cp:revision>
  <dcterms:created xsi:type="dcterms:W3CDTF">2014-10-14T00:51:43Z</dcterms:created>
  <dcterms:modified xsi:type="dcterms:W3CDTF">2026-09-23T16:35:47Z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0x0101001640803C16E322488490B9B015E11DB0</vt:lpwstr>
  </property>
  <property fmtid="{D5CDD505-2E9C-101B-9397-08002B2CF9AE}" pid="3" name="MediaServiceImageTags">
    <vt:lpwstr/>
  </property>
</Properties>
</file>