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428" r:id="rId7"/>
    <p:sldId id="272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70" r:id="rId16"/>
    <p:sldId id="267" r:id="rId17"/>
    <p:sldId id="268" r:id="rId18"/>
    <p:sldId id="417" r:id="rId19"/>
    <p:sldId id="426" r:id="rId20"/>
    <p:sldId id="386" r:id="rId21"/>
    <p:sldId id="274" r:id="rId22"/>
    <p:sldId id="275" r:id="rId23"/>
    <p:sldId id="276" r:id="rId24"/>
    <p:sldId id="277" r:id="rId25"/>
    <p:sldId id="429" r:id="rId26"/>
    <p:sldId id="431" r:id="rId27"/>
    <p:sldId id="26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Encode Sans Narrow" panose="020B0604020202020204" charset="0"/>
      <p:regular r:id="rId34"/>
      <p:bold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SemiBold" panose="020B0706030804020204" pitchFamily="34" charset="0"/>
      <p:bold r:id="rId40"/>
      <p:boldItalic r:id="rId41"/>
    </p:embeddedFont>
    <p:embeddedFont>
      <p:font typeface="Open Sans SemiBold" panose="020B0706030804020204" pitchFamily="34" charset="0"/>
      <p:bold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aUJbNOgLpd0oTmRDTUgZDwu3LJ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5866A-982C-8664-A8CC-F8581081BDC4}" name="Tyler Hitt" initials="TH" userId="S::thitt@uw.edu::96a2e80c-359c-429f-9a07-db1bc3c6b359" providerId="AD"/>
  <p188:author id="{6556346B-E98E-4CD9-D2A3-F11E0DDDC582}" name="Margaret Stuart" initials="MS" userId="S::mjstuart@uw.edu::5aa7da9d-6696-4eaf-b0a5-2b169e139b2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 Ballew" initials="" lastIdx="1" clrIdx="0"/>
  <p:cmAuthor id="1" name="Jim Ballew" initials="JB" lastIdx="1" clrIdx="1">
    <p:extLst>
      <p:ext uri="{19B8F6BF-5375-455C-9EA6-DF929625EA0E}">
        <p15:presenceInfo xmlns:p15="http://schemas.microsoft.com/office/powerpoint/2012/main" userId="S::jballew@uw.edu::88583c23-103c-4663-962b-cec45b69a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BEAEC-AAB5-4014-949F-D477818F28F3}" v="18" dt="2023-10-18T19:50:44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99ee2c70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a99ee2c7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99ee2c70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a99ee2c70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99ee2c70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a99ee2c7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97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99ee2c7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a99ee2c7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99ee2c70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a99ee2c70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99ee2c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a99ee2c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99ee2c70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a99ee2c70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ap.washington.edu/" TargetMode="External"/><Relationship Id="rId4" Type="http://schemas.openxmlformats.org/officeDocument/2006/relationships/hyperlink" Target="mailto:acadpers@uw.edu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574" y="758952"/>
            <a:ext cx="9681106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000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574" y="4455620"/>
            <a:ext cx="9242854" cy="96584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none" spc="200" baseline="0">
                <a:solidFill>
                  <a:schemeClr val="tx2"/>
                </a:solidFill>
                <a:latin typeface="Encode Sans Narrow" panose="020000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" y="5260879"/>
            <a:ext cx="1371603" cy="9235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102811" y="5571359"/>
            <a:ext cx="3077791" cy="654256"/>
            <a:chOff x="9140741" y="5648075"/>
            <a:chExt cx="3077791" cy="6542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87"/>
            <a:stretch/>
          </p:blipFill>
          <p:spPr>
            <a:xfrm>
              <a:off x="9460050" y="5648075"/>
              <a:ext cx="2383145" cy="41397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140741" y="6056110"/>
              <a:ext cx="30777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Open sans"/>
                  <a:hlinkClick r:id="rId4"/>
                </a:rPr>
                <a:t>acadpers@uw.edu</a:t>
              </a:r>
              <a:r>
                <a:rPr lang="en-US" sz="1000" dirty="0">
                  <a:latin typeface="Open sans"/>
                </a:rPr>
                <a:t> | </a:t>
              </a:r>
              <a:r>
                <a:rPr lang="en-US" sz="1000" dirty="0">
                  <a:latin typeface="Open sans"/>
                  <a:hlinkClick r:id="rId5"/>
                </a:rPr>
                <a:t>http://ap.washington.edu/</a:t>
              </a:r>
              <a:endParaRPr lang="en-US" sz="1000" dirty="0"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03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>
              <a:defRPr sz="4500" cap="none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1794"/>
            <a:ext cx="10058400" cy="3867299"/>
          </a:xfrm>
        </p:spPr>
        <p:txBody>
          <a:bodyPr/>
          <a:lstStyle>
            <a:lvl1pPr>
              <a:spcAft>
                <a:spcPts val="1200"/>
              </a:spcAft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Aft>
                <a:spcPts val="1200"/>
              </a:spcAft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Aft>
                <a:spcPts val="1200"/>
              </a:spcAft>
              <a:defRPr sz="2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spcAft>
                <a:spcPts val="1200"/>
              </a:spcAft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"/>
            <a:ext cx="12188825" cy="679399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2939837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cap="none" spc="-5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183312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8675" y="1390650"/>
            <a:ext cx="1114425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56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lnSpc>
                <a:spcPct val="114000"/>
              </a:lnSpc>
              <a:spcAft>
                <a:spcPts val="1200"/>
              </a:spcAft>
              <a:defRPr sz="2600"/>
            </a:lvl1pPr>
            <a:lvl2pPr>
              <a:lnSpc>
                <a:spcPct val="114000"/>
              </a:lnSpc>
              <a:spcAft>
                <a:spcPts val="1200"/>
              </a:spcAft>
              <a:defRPr sz="2400"/>
            </a:lvl2pPr>
            <a:lvl3pPr>
              <a:lnSpc>
                <a:spcPct val="114000"/>
              </a:lnSpc>
              <a:spcAft>
                <a:spcPts val="1200"/>
              </a:spcAft>
              <a:defRPr sz="2000"/>
            </a:lvl3pPr>
            <a:lvl4pPr>
              <a:lnSpc>
                <a:spcPct val="114000"/>
              </a:lnSpc>
              <a:spcAft>
                <a:spcPts val="1200"/>
              </a:spcAft>
              <a:defRPr sz="1800"/>
            </a:lvl4pPr>
            <a:lvl5pPr>
              <a:lnSpc>
                <a:spcPct val="114000"/>
              </a:lnSpc>
              <a:spcAft>
                <a:spcPts val="1200"/>
              </a:spcAft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lnSpc>
                <a:spcPct val="114000"/>
              </a:lnSpc>
              <a:spcAft>
                <a:spcPts val="1200"/>
              </a:spcAft>
              <a:defRPr sz="2600"/>
            </a:lvl1pPr>
            <a:lvl2pPr>
              <a:lnSpc>
                <a:spcPct val="114000"/>
              </a:lnSpc>
              <a:spcAft>
                <a:spcPts val="1200"/>
              </a:spcAft>
              <a:defRPr sz="2400"/>
            </a:lvl2pPr>
            <a:lvl3pPr>
              <a:lnSpc>
                <a:spcPct val="114000"/>
              </a:lnSpc>
              <a:spcAft>
                <a:spcPts val="1200"/>
              </a:spcAft>
              <a:defRPr sz="2000"/>
            </a:lvl3pPr>
            <a:lvl4pPr>
              <a:lnSpc>
                <a:spcPct val="114000"/>
              </a:lnSpc>
              <a:spcAft>
                <a:spcPts val="1200"/>
              </a:spcAft>
              <a:defRPr sz="1800"/>
            </a:lvl4pPr>
            <a:lvl5pPr>
              <a:lnSpc>
                <a:spcPct val="114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lnSpc>
                <a:spcPct val="114000"/>
              </a:lnSpc>
              <a:spcAft>
                <a:spcPts val="1200"/>
              </a:spcAft>
              <a:defRPr sz="2800"/>
            </a:lvl1pPr>
            <a:lvl2pPr>
              <a:lnSpc>
                <a:spcPct val="114000"/>
              </a:lnSpc>
              <a:spcAft>
                <a:spcPts val="1200"/>
              </a:spcAft>
              <a:defRPr sz="2600"/>
            </a:lvl2pPr>
            <a:lvl3pPr>
              <a:lnSpc>
                <a:spcPct val="114000"/>
              </a:lnSpc>
              <a:spcAft>
                <a:spcPts val="1200"/>
              </a:spcAft>
              <a:defRPr sz="2300"/>
            </a:lvl3pPr>
            <a:lvl4pPr>
              <a:lnSpc>
                <a:spcPct val="114000"/>
              </a:lnSpc>
              <a:spcAft>
                <a:spcPts val="1200"/>
              </a:spcAft>
              <a:defRPr sz="2100"/>
            </a:lvl4pPr>
            <a:lvl5pPr>
              <a:lnSpc>
                <a:spcPct val="114000"/>
              </a:lnSpc>
              <a:spcAft>
                <a:spcPts val="12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7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175" y="5074920"/>
            <a:ext cx="11087099" cy="822960"/>
          </a:xfrm>
        </p:spPr>
        <p:txBody>
          <a:bodyPr lIns="91440" tIns="0" rIns="91440" bIns="0" anchor="b">
            <a:noAutofit/>
          </a:bodyPr>
          <a:lstStyle>
            <a:lvl1pPr>
              <a:defRPr sz="45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8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59784"/>
            <a:ext cx="12192000" cy="3982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4698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177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4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500" kern="1200" cap="none" spc="-50" baseline="0">
          <a:solidFill>
            <a:schemeClr val="tx1">
              <a:lumMod val="75000"/>
              <a:lumOff val="25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1pPr>
      <a:lvl2pPr marL="658368" indent="-457200" algn="l" defTabSz="914400" rtl="0" eaLnBrk="1" latinLnBrk="0" hangingPunct="1">
        <a:lnSpc>
          <a:spcPct val="114000"/>
        </a:lnSpc>
        <a:spcBef>
          <a:spcPts val="2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600" kern="1200" baseline="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2pPr>
      <a:lvl3pPr marL="726948" indent="-342900" algn="l" defTabSz="914400" rtl="0" eaLnBrk="1" latinLnBrk="0" hangingPunct="1">
        <a:lnSpc>
          <a:spcPct val="114000"/>
        </a:lnSpc>
        <a:spcBef>
          <a:spcPts val="2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3pPr>
      <a:lvl4pPr marL="909828" indent="-342900" algn="l" defTabSz="914400" rtl="0" eaLnBrk="1" latinLnBrk="0" hangingPunct="1">
        <a:lnSpc>
          <a:spcPct val="114000"/>
        </a:lnSpc>
        <a:spcBef>
          <a:spcPts val="2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 baseline="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wp-content/uploads/Faculty-Application-for-2024-25-Sabbatical-Leav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ap.washington.edu/ahr/policies/sabbatical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wp-content/uploads/2024-25-Sabbatical-Request-Template-final.xl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wnetid.sharepoint.com/sites/oap_sc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adpers@uw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c.uw.edu/user-guides/loa_sabbatica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PLeaves@uw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.washington.edu/ahr/policies/sabbatical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.edu/research/compliance/outside-professional-work-for-compensation-form-146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PLeaves@uw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APLeaves@uw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.washington.edu/ahr/policies/paid-professional-leav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c.uw.edu/user-guides/loa_sabbatical/" TargetMode="External"/><Relationship Id="rId5" Type="http://schemas.openxmlformats.org/officeDocument/2006/relationships/hyperlink" Target="https://ap.washington.edu/wp-content/uploads/Librarian-Application-for-2024-25-Sabbatical-Leave.pdf" TargetMode="External"/><Relationship Id="rId4" Type="http://schemas.openxmlformats.org/officeDocument/2006/relationships/hyperlink" Target="https://ap.washington.edu/wp-content/uploads/Faculty-Application-for-2024-25-Sabbatical-Leav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admin/rules/policies/PO/EO33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washington.edu/about/employment/hr/libpersonnelcode/vie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.washington.edu/wp-content/uploads/FINAL-Sabbatical-Eligibility-for-Teaching-Professor-Track-Ranks-UPDATED-0817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 descr="Raindrops glittering on a green leaf">
            <a:extLst>
              <a:ext uri="{FF2B5EF4-FFF2-40B4-BE49-F238E27FC236}">
                <a16:creationId xmlns:a16="http://schemas.microsoft.com/office/drawing/2014/main" id="{997367EA-2954-0E44-50F2-22A44CCF2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20602" b="43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Open Sans SemiBold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SABBATICAL LEAVE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Open Sans SemiBold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2024-25 </a:t>
            </a:r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October 19, 2023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6D58-1A00-5C92-B32A-77DF832A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DCAD-4B32-C4FF-6F76-8DCA011B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47558"/>
            <a:ext cx="10229849" cy="4310871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34000"/>
              </a:lnSpc>
              <a:spcAft>
                <a:spcPts val="0"/>
              </a:spcAft>
              <a:buSzPts val="2400"/>
              <a:buNone/>
            </a:pPr>
            <a:r>
              <a:rPr lang="en-US" sz="2000" b="1" dirty="0">
                <a:solidFill>
                  <a:srgbClr val="33006F"/>
                </a:solidFill>
              </a:rPr>
              <a:t>Standard levels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sabbatical salary support:</a:t>
            </a:r>
          </a:p>
          <a:p>
            <a:pPr lvl="1">
              <a:lnSpc>
                <a:spcPct val="134000"/>
              </a:lnSpc>
              <a:spcAft>
                <a:spcPts val="0"/>
              </a:spcAft>
              <a:buSzPts val="22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100% salary for a leave of 1 quarter</a:t>
            </a:r>
          </a:p>
          <a:p>
            <a:pPr lvl="1">
              <a:lnSpc>
                <a:spcPct val="134000"/>
              </a:lnSpc>
              <a:spcAft>
                <a:spcPts val="0"/>
              </a:spcAft>
              <a:buSzPts val="22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75% salary for a leave of 2 quarters</a:t>
            </a:r>
          </a:p>
          <a:p>
            <a:pPr lvl="1">
              <a:lnSpc>
                <a:spcPct val="134000"/>
              </a:lnSpc>
              <a:spcAft>
                <a:spcPts val="0"/>
              </a:spcAft>
              <a:buSzPts val="22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67% salary for a leave of a full academic year (i.e., 3 quarters for a 9-month service period, 4 quarters for a 12-month service period)</a:t>
            </a:r>
          </a:p>
          <a:p>
            <a:pPr marL="0" indent="0">
              <a:lnSpc>
                <a:spcPct val="134000"/>
              </a:lnSpc>
              <a:spcAft>
                <a:spcPts val="0"/>
              </a:spcAft>
              <a:buSzPts val="22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Faculty </a:t>
            </a:r>
            <a:r>
              <a:rPr lang="en-US" sz="2000" b="1" dirty="0">
                <a:solidFill>
                  <a:srgbClr val="33006F"/>
                </a:solidFill>
                <a:effectLst/>
              </a:rPr>
              <a:t>may supplement sabbatical salary support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, up to their full base salary, with grants, endowment support, or other allowable funding designated for salary purposes.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34000"/>
              </a:lnSpc>
              <a:spcAft>
                <a:spcPts val="0"/>
              </a:spcAft>
              <a:buSzPts val="22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who are expected to fund all/part of their appointment shall have no expectation of salary support from the unit. </a:t>
            </a:r>
          </a:p>
        </p:txBody>
      </p:sp>
    </p:spTree>
    <p:extLst>
      <p:ext uri="{BB962C8B-B14F-4D97-AF65-F5344CB8AC3E}">
        <p14:creationId xmlns:p14="http://schemas.microsoft.com/office/powerpoint/2010/main" val="14498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Salary support</a:t>
            </a:r>
            <a:endParaRPr dirty="0"/>
          </a:p>
        </p:txBody>
      </p:sp>
      <p:sp>
        <p:nvSpPr>
          <p:cNvPr id="157" name="Google Shape;157;p10"/>
          <p:cNvSpPr txBox="1">
            <a:spLocks noGrp="1"/>
          </p:cNvSpPr>
          <p:nvPr>
            <p:ph idx="1"/>
          </p:nvPr>
        </p:nvSpPr>
        <p:spPr>
          <a:xfrm>
            <a:off x="1185333" y="1737360"/>
            <a:ext cx="9970342" cy="4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indent="0">
              <a:lnSpc>
                <a:spcPct val="113000"/>
              </a:lnSpc>
              <a:spcAft>
                <a:spcPts val="0"/>
              </a:spcAft>
              <a:buSzPts val="2400"/>
              <a:buNone/>
            </a:pPr>
            <a:r>
              <a:rPr lang="en-US" sz="2000" b="1" dirty="0">
                <a:solidFill>
                  <a:srgbClr val="33006F"/>
                </a:solidFill>
                <a:sym typeface="Open Sans"/>
              </a:rPr>
              <a:t>Statutory limit: </a:t>
            </a:r>
          </a:p>
          <a:p>
            <a:pPr lvl="1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sym typeface="Open Sans"/>
              </a:rPr>
              <a:t>State law limits the actual dollar amount of general state and local funds the UW may pay to faculty while on sabbatical. </a:t>
            </a:r>
          </a:p>
          <a:p>
            <a:pPr marL="688975" lvl="0" indent="0" algn="l" rtl="0">
              <a:lnSpc>
                <a:spcPct val="113000"/>
              </a:lnSpc>
              <a:spcAft>
                <a:spcPts val="0"/>
              </a:spcAft>
              <a:buSzPts val="2400"/>
              <a:buNone/>
            </a:pPr>
            <a:r>
              <a:rPr lang="en-US" sz="2000" b="1" dirty="0">
                <a:solidFill>
                  <a:srgbClr val="33006F"/>
                </a:solidFill>
                <a:sym typeface="Open Sans"/>
              </a:rPr>
              <a:t>2024-25 statutory limit: </a:t>
            </a:r>
            <a:r>
              <a:rPr lang="en-US" sz="2000" b="1" dirty="0">
                <a:solidFill>
                  <a:srgbClr val="33006F"/>
                </a:solidFill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$</a:t>
            </a:r>
            <a:r>
              <a:rPr lang="en-US" sz="2000" b="1" dirty="0">
                <a:solidFill>
                  <a:srgbClr val="33006F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21,378</a:t>
            </a:r>
          </a:p>
          <a:p>
            <a:pPr marL="0" indent="0">
              <a:lnSpc>
                <a:spcPct val="113000"/>
              </a:lnSpc>
              <a:spcAft>
                <a:spcPts val="0"/>
              </a:spcAft>
              <a:buSzPts val="2400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13000"/>
              </a:lnSpc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faculty member may use external sources of support to fund the portion of their salary that is subject to the statutory limitation.</a:t>
            </a:r>
          </a:p>
          <a:p>
            <a:pPr marL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b="1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99ee2c70f_0_31"/>
          <p:cNvSpPr txBox="1">
            <a:spLocks noGrp="1"/>
          </p:cNvSpPr>
          <p:nvPr>
            <p:ph type="title"/>
          </p:nvPr>
        </p:nvSpPr>
        <p:spPr>
          <a:xfrm>
            <a:off x="4288500" y="286600"/>
            <a:ext cx="79035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Applying for sabbatical</a:t>
            </a:r>
            <a:endParaRPr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2" name="Google Shape;162;ga99ee2c70f_0_31"/>
          <p:cNvSpPr txBox="1">
            <a:spLocks noGrp="1"/>
          </p:cNvSpPr>
          <p:nvPr>
            <p:ph type="body" sz="half" idx="2"/>
          </p:nvPr>
        </p:nvSpPr>
        <p:spPr>
          <a:xfrm>
            <a:off x="4397100" y="1491448"/>
            <a:ext cx="7435016" cy="51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44068" lvl="1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Applicant</a:t>
            </a:r>
            <a:r>
              <a:rPr lang="en-US" sz="20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submits</a:t>
            </a:r>
            <a:r>
              <a:rPr lang="en-US" sz="2000" dirty="0">
                <a:solidFill>
                  <a:srgbClr val="000000"/>
                </a:solidFill>
              </a:rPr>
              <a:t> completed </a:t>
            </a:r>
            <a:r>
              <a:rPr lang="en-US" sz="200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2024-25 application form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sabbatical plan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updated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CV (and any other unit-required materials) for internal review and routing in accordance with unit-level sabbatical processes.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44068" lvl="1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there is support for the application, a </a:t>
            </a:r>
            <a:r>
              <a:rPr lang="en-US" sz="2000" b="1" dirty="0">
                <a:solidFill>
                  <a:srgbClr val="33006F"/>
                </a:solidFill>
              </a:rPr>
              <a:t>letter of support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added to the application packet before it is routed to the dean/chancellor.</a:t>
            </a:r>
          </a:p>
          <a:p>
            <a:pPr marL="544068" lvl="1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 packet </a:t>
            </a:r>
            <a:r>
              <a:rPr lang="en-US" sz="2000" b="1" dirty="0">
                <a:solidFill>
                  <a:srgbClr val="33006F"/>
                </a:solidFill>
              </a:rPr>
              <a:t>content varies between faculty and librarians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be sure to read through requirements at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https://ap.washington.edu/ahr/policies/sabbaticals/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sz="2000" b="1" dirty="0"/>
          </a:p>
          <a:p>
            <a:pPr marL="0" lvl="0" indent="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84048" lvl="1" indent="-43179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cxnSp>
        <p:nvCxnSpPr>
          <p:cNvPr id="164" name="Google Shape;164;ga99ee2c70f_0_31"/>
          <p:cNvCxnSpPr/>
          <p:nvPr/>
        </p:nvCxnSpPr>
        <p:spPr>
          <a:xfrm>
            <a:off x="4397100" y="1303450"/>
            <a:ext cx="76647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4E2B0D-4FA9-7B37-3711-D9BF9B54D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98623"/>
            <a:ext cx="4039340" cy="519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99ee2c70f_0_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Submitting applications</a:t>
            </a:r>
            <a:endParaRPr dirty="0"/>
          </a:p>
        </p:txBody>
      </p:sp>
      <p:sp>
        <p:nvSpPr>
          <p:cNvPr id="172" name="Google Shape;172;ga99ee2c70f_0_48"/>
          <p:cNvSpPr txBox="1">
            <a:spLocks noGrp="1"/>
          </p:cNvSpPr>
          <p:nvPr>
            <p:ph idx="1"/>
          </p:nvPr>
        </p:nvSpPr>
        <p:spPr>
          <a:xfrm>
            <a:off x="1196622" y="1737360"/>
            <a:ext cx="9898098" cy="456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1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 materials should be combined into a single PDF in the following order: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72338" lvl="1"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2024-25 Application for Sabbatical Leave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72338" lvl="1"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Memorandum/letter of support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72338" lvl="1"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Detailed sabbatical plan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72338" lvl="1"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CV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72338" lvl="1"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materials as appropriate</a:t>
            </a: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endParaRPr lang="en-US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lvl="1" indent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Please use this file naming convention when submitting sabbatical application PDFs: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35178" lvl="4" indent="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-US" sz="1600" b="0" i="0" dirty="0">
                <a:solidFill>
                  <a:srgbClr val="FF0000"/>
                </a:solidFill>
                <a:effectLst/>
              </a:rPr>
              <a:t>&lt;&lt;Employee ID&gt;&gt; &lt;&lt;</a:t>
            </a:r>
            <a:r>
              <a:rPr lang="en-US" sz="1600" b="0" i="0" dirty="0" err="1">
                <a:solidFill>
                  <a:srgbClr val="FF0000"/>
                </a:solidFill>
                <a:effectLst/>
              </a:rPr>
              <a:t>Lastname</a:t>
            </a:r>
            <a:r>
              <a:rPr lang="en-US" sz="1600" b="0" i="0" dirty="0">
                <a:solidFill>
                  <a:srgbClr val="FF0000"/>
                </a:solidFill>
                <a:effectLst/>
              </a:rPr>
              <a:t>&gt;&gt;, &lt;&lt;</a:t>
            </a:r>
            <a:r>
              <a:rPr lang="en-US" sz="1600" b="0" i="0" dirty="0" err="1">
                <a:solidFill>
                  <a:srgbClr val="FF0000"/>
                </a:solidFill>
                <a:effectLst/>
              </a:rPr>
              <a:t>Firstname</a:t>
            </a:r>
            <a:r>
              <a:rPr lang="en-US" sz="1600" b="0" i="0" dirty="0">
                <a:solidFill>
                  <a:srgbClr val="FF0000"/>
                </a:solidFill>
                <a:effectLst/>
              </a:rPr>
              <a:t>&gt;&gt;.pdf</a:t>
            </a:r>
          </a:p>
          <a:p>
            <a:pPr marL="535178" lvl="4" indent="0" algn="ctr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r>
              <a:rPr lang="en-US" sz="1600" dirty="0"/>
              <a:t>Example: “</a:t>
            </a:r>
            <a:r>
              <a:rPr lang="en-US" sz="1600" dirty="0">
                <a:solidFill>
                  <a:srgbClr val="FF0000"/>
                </a:solidFill>
              </a:rPr>
              <a:t>123456789 Picard, Jean Luc.pdf</a:t>
            </a:r>
            <a:r>
              <a:rPr lang="en-US" sz="1600" dirty="0"/>
              <a:t>”</a:t>
            </a:r>
            <a:endParaRPr lang="en-US" sz="1600" dirty="0">
              <a:solidFill>
                <a:srgbClr val="FF0000"/>
              </a:solidFill>
            </a:endParaRPr>
          </a:p>
          <a:p>
            <a:pPr marL="932688" lvl="4" indent="-21463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◦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384048" lvl="1" indent="-43179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Submitting applications</a:t>
            </a:r>
            <a:endParaRPr dirty="0"/>
          </a:p>
        </p:txBody>
      </p:sp>
      <p:sp>
        <p:nvSpPr>
          <p:cNvPr id="178" name="Google Shape;178;p8"/>
          <p:cNvSpPr txBox="1">
            <a:spLocks noGrp="1"/>
          </p:cNvSpPr>
          <p:nvPr>
            <p:ph idx="1"/>
          </p:nvPr>
        </p:nvSpPr>
        <p:spPr>
          <a:xfrm>
            <a:off x="1185333" y="1737332"/>
            <a:ext cx="9970341" cy="314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Dean’s/Chancellor’s offices should download the AY2024-25 </a:t>
            </a:r>
            <a:r>
              <a:rPr lang="en-US" sz="2000" u="sng" dirty="0">
                <a:solidFill>
                  <a:srgbClr val="0074BB"/>
                </a:solidFill>
                <a:hlinkClick r:id="rId3"/>
              </a:rPr>
              <a:t>spreadsheet template</a:t>
            </a:r>
            <a:r>
              <a:rPr lang="en-US" sz="2000" b="0" i="0" dirty="0">
                <a:solidFill>
                  <a:srgbClr val="3D3D3D"/>
                </a:solidFill>
                <a:effectLst/>
                <a:hlinkClick r:id="rId3"/>
              </a:rPr>
              <a:t> </a:t>
            </a:r>
            <a:r>
              <a:rPr lang="en-US" sz="2000" dirty="0">
                <a:solidFill>
                  <a:srgbClr val="000000"/>
                </a:solidFill>
              </a:rPr>
              <a:t>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catalogue all sabbatical requests in each school/college/campus.</a:t>
            </a: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completed copy of the template should be submitted for each S/C/C</a:t>
            </a:r>
          </a:p>
          <a:p>
            <a:pPr marL="0" lvl="0" indent="0" algn="ctr" rtl="0">
              <a:spcAft>
                <a:spcPts val="0"/>
              </a:spcAft>
              <a:buNone/>
            </a:pPr>
            <a:endParaRPr lang="en-US" sz="2000" b="1" dirty="0">
              <a:solidFill>
                <a:srgbClr val="33006F"/>
              </a:solidFill>
            </a:endParaRPr>
          </a:p>
          <a:p>
            <a:pPr marL="0" lvl="0" indent="0" algn="ctr" rtl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006F"/>
                </a:solidFill>
              </a:rPr>
              <a:t>Submission Deadline: January 12, 2024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84048" lvl="1" indent="-43179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A48E6-DD5F-8634-5D8E-31A1126D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634946"/>
            <a:ext cx="6660443" cy="1450757"/>
          </a:xfrm>
        </p:spPr>
        <p:txBody>
          <a:bodyPr>
            <a:normAutofit/>
          </a:bodyPr>
          <a:lstStyle/>
          <a:p>
            <a:r>
              <a:rPr lang="en-US" dirty="0"/>
              <a:t>Submitting applications</a:t>
            </a:r>
          </a:p>
        </p:txBody>
      </p:sp>
      <p:pic>
        <p:nvPicPr>
          <p:cNvPr id="14" name="Picture 13" descr="Angled shot of pen on a graph">
            <a:extLst>
              <a:ext uri="{FF2B5EF4-FFF2-40B4-BE49-F238E27FC236}">
                <a16:creationId xmlns:a16="http://schemas.microsoft.com/office/drawing/2014/main" id="{01B22337-34CE-8947-FA19-599677D19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6" r="46123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8F99-B334-A814-73D8-06B317C8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materials should be submitted to AHR through </a:t>
            </a:r>
            <a:r>
              <a:rPr lang="en-US" sz="2000" dirty="0">
                <a:hlinkClick r:id="rId3"/>
              </a:rPr>
              <a:t>SharePoint</a:t>
            </a: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Requests to add or remove access to SharePoint should be sent to </a:t>
            </a:r>
            <a:r>
              <a:rPr lang="en-US" sz="2000" dirty="0">
                <a:hlinkClick r:id="rId4"/>
              </a:rPr>
              <a:t>acadpers@uw.edu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a dean’s/chancellor’s office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68005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99ee2c70f_0_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Notifications &amp; processing</a:t>
            </a:r>
            <a:endParaRPr dirty="0"/>
          </a:p>
        </p:txBody>
      </p:sp>
      <p:sp>
        <p:nvSpPr>
          <p:cNvPr id="185" name="Google Shape;185;ga99ee2c70f_0_17"/>
          <p:cNvSpPr txBox="1">
            <a:spLocks noGrp="1"/>
          </p:cNvSpPr>
          <p:nvPr>
            <p:ph idx="1"/>
          </p:nvPr>
        </p:nvSpPr>
        <p:spPr>
          <a:xfrm>
            <a:off x="1185332" y="1916660"/>
            <a:ext cx="9970347" cy="3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AHR will notify dean’s/chancellor’s offices of sabbatical decisions </a:t>
            </a:r>
            <a:r>
              <a:rPr lang="en-US" sz="2000" b="1" dirty="0">
                <a:solidFill>
                  <a:srgbClr val="33006F"/>
                </a:solidFill>
              </a:rPr>
              <a:t>once institutional review is complete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quarter, AHR sends S/C/C administrators a list of all academic personnel scheduled to go or return from a sabbatical that quarter.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Unit admins enter sabbatical leaves and FTE changes into Workday - there are </a:t>
            </a:r>
            <a:r>
              <a:rPr lang="en-US" sz="2000" b="1" dirty="0">
                <a:solidFill>
                  <a:srgbClr val="33006F"/>
                </a:solidFill>
              </a:rPr>
              <a:t>no mass uploads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this process. See the </a:t>
            </a:r>
            <a:r>
              <a:rPr lang="en-US" sz="2000" dirty="0">
                <a:hlinkClick r:id="rId3"/>
              </a:rPr>
              <a:t>Leave of Absence - Sabbatical - Academic Personnel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ISC user guide for related Workday processes. 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84048" lvl="1" indent="-43179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99ee2c70f_0_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Completion of sabbatical leave</a:t>
            </a:r>
            <a:endParaRPr dirty="0"/>
          </a:p>
        </p:txBody>
      </p:sp>
      <p:sp>
        <p:nvSpPr>
          <p:cNvPr id="191" name="Google Shape;191;ga99ee2c70f_0_38"/>
          <p:cNvSpPr txBox="1">
            <a:spLocks noGrp="1"/>
          </p:cNvSpPr>
          <p:nvPr>
            <p:ph idx="1"/>
          </p:nvPr>
        </p:nvSpPr>
        <p:spPr>
          <a:xfrm>
            <a:off x="1219199" y="1838202"/>
            <a:ext cx="9936475" cy="43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indent="0">
              <a:spcAft>
                <a:spcPts val="0"/>
              </a:spcAft>
              <a:buSzPts val="22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and librarians returning from sabbatical </a:t>
            </a:r>
            <a:r>
              <a:rPr lang="en-US" sz="2000" b="1" dirty="0">
                <a:solidFill>
                  <a:srgbClr val="33006F"/>
                </a:solidFill>
              </a:rPr>
              <a:t>must submit a brief report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outlining: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 the leave was spent</a:t>
            </a:r>
            <a:endParaRPr lang="en-US" sz="2000" strike="sngStrik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Principal accomplishments, including their application to teaching or research effectiveness (for faculty) and improvement of library services at the UW Libraries (for librarians).</a:t>
            </a:r>
          </a:p>
          <a:p>
            <a:pPr marL="0" indent="0"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Reports should be sent to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APLeaves@uw.edu</a:t>
            </a:r>
            <a:r>
              <a:rPr lang="en-US" sz="2000" dirty="0">
                <a:solidFill>
                  <a:schemeClr val="dk1"/>
                </a:solidFill>
              </a:rPr>
              <a:t>.</a:t>
            </a:r>
          </a:p>
          <a:p>
            <a:pPr marL="201168" lvl="1" indent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3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84048" lvl="1" indent="-43179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8F17-AA4E-E5FB-71A4-4EEEB90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215581"/>
            <a:ext cx="10351770" cy="1450757"/>
          </a:xfrm>
        </p:spPr>
        <p:txBody>
          <a:bodyPr/>
          <a:lstStyle/>
          <a:p>
            <a:r>
              <a:rPr lang="en-US" dirty="0"/>
              <a:t>Return to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2ED9-B9E5-08DC-23DD-D87349E9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4" y="1992916"/>
            <a:ext cx="9984105" cy="421738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Following the sabbatical, the individual must </a:t>
            </a:r>
            <a:r>
              <a:rPr lang="en-US" sz="2000" b="1" dirty="0">
                <a:solidFill>
                  <a:srgbClr val="33006F"/>
                </a:solidFill>
              </a:rPr>
              <a:t>return to service </a:t>
            </a:r>
            <a:r>
              <a:rPr lang="en-US" sz="2000" dirty="0">
                <a:solidFill>
                  <a:schemeClr val="tx1"/>
                </a:solidFill>
              </a:rPr>
              <a:t>at the appointment percent held prior to sabbatical.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The return-to-service obligation starts in the academic year </a:t>
            </a:r>
            <a:r>
              <a:rPr lang="en-US" sz="2000" b="1" dirty="0">
                <a:solidFill>
                  <a:srgbClr val="33006F"/>
                </a:solidFill>
              </a:rPr>
              <a:t>following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the year in which the sabbatical occurred.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Failure to return for the requisite period creates an obligation on the faculty member’s part to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33006F"/>
                </a:solidFill>
              </a:rPr>
              <a:t>repay the University </a:t>
            </a:r>
            <a:r>
              <a:rPr lang="en-US" sz="2000" dirty="0">
                <a:solidFill>
                  <a:schemeClr val="tx1"/>
                </a:solidFill>
              </a:rPr>
              <a:t>any state and locally funded remuneration received during the sabbatical leave.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This return to service obligation is noted on the application and on OAP’s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Sabbatical Leave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webpage. </a:t>
            </a:r>
          </a:p>
        </p:txBody>
      </p:sp>
    </p:spTree>
    <p:extLst>
      <p:ext uri="{BB962C8B-B14F-4D97-AF65-F5344CB8AC3E}">
        <p14:creationId xmlns:p14="http://schemas.microsoft.com/office/powerpoint/2010/main" val="1575346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8F17-AA4E-E5FB-71A4-4EEEB903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2ED9-B9E5-08DC-23DD-D87349E9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488" y="2001794"/>
            <a:ext cx="9925191" cy="429247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who take a full sabbatical are required to return for a full academic year.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33006F"/>
                </a:solidFill>
              </a:rPr>
              <a:t>full sabbatical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any of the following: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quarter sabbatical at 100% salary support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quarter sabbatical at 75% salary support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or 4 quarter sabbatical at 67% salary support</a:t>
            </a:r>
          </a:p>
          <a:p>
            <a:pPr marL="201168" lvl="1" indent="0"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who take less than a full sabbatical have a </a:t>
            </a:r>
            <a:r>
              <a:rPr lang="en-US" sz="2000" b="1" dirty="0">
                <a:solidFill>
                  <a:srgbClr val="33006F"/>
                </a:solidFill>
              </a:rPr>
              <a:t>prorated return obligation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who distribute their sabbatical over multiple years will have their return obligation distributed over multiple years. </a:t>
            </a:r>
          </a:p>
        </p:txBody>
      </p:sp>
    </p:spTree>
    <p:extLst>
      <p:ext uri="{BB962C8B-B14F-4D97-AF65-F5344CB8AC3E}">
        <p14:creationId xmlns:p14="http://schemas.microsoft.com/office/powerpoint/2010/main" val="251758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What we will cover today:</a:t>
            </a:r>
            <a:endParaRPr dirty="0"/>
          </a:p>
        </p:txBody>
      </p:sp>
      <p:sp>
        <p:nvSpPr>
          <p:cNvPr id="108" name="Google Shape;108;p2"/>
          <p:cNvSpPr txBox="1">
            <a:spLocks noGrp="1"/>
          </p:cNvSpPr>
          <p:nvPr>
            <p:ph idx="1"/>
          </p:nvPr>
        </p:nvSpPr>
        <p:spPr>
          <a:xfrm>
            <a:off x="1207910" y="1737360"/>
            <a:ext cx="9947769" cy="431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Purpose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Duration of Sabbatical Leave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Eligibility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3147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Salary Support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Applying for Sabbatical/Submitting Applications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Approvals and Sabbatical Entry</a:t>
            </a:r>
          </a:p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Completion of Leave/Return to Service</a:t>
            </a:r>
          </a:p>
          <a:p>
            <a:pPr marL="342900" lvl="0" indent="-342900" algn="l" rtl="0">
              <a:spcAft>
                <a:spcPts val="0"/>
              </a:spcAft>
              <a:buSzPts val="222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FAQs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0D87-985C-1D67-5EF9-046EC4CA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Retirements/resignation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B74D-052F-D60B-9A6C-0C983D208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processing faculty terminations, please </a:t>
            </a:r>
            <a:r>
              <a:rPr lang="en-US" sz="2000" b="1" dirty="0">
                <a:solidFill>
                  <a:srgbClr val="33006F"/>
                </a:solidFill>
              </a:rPr>
              <a:t>review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Workday record for recent sabbaticals that might suggest a payback obligation.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and librarians planning to retire/resign within the next two years may want to </a:t>
            </a:r>
            <a:r>
              <a:rPr lang="en-US" sz="2000" b="1" dirty="0">
                <a:solidFill>
                  <a:srgbClr val="33006F"/>
                </a:solidFill>
              </a:rPr>
              <a:t>consider requesting a leave without pay in lieu of a sabbatical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038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D360-128C-A373-B239-7451FA65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questions/issues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3CC7-9F3E-B8D8-4917-082C5152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01794"/>
            <a:ext cx="9936480" cy="38672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4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the UW employee be employed by another institution/organization while on sabbatical?</a:t>
            </a:r>
          </a:p>
          <a:p>
            <a:pPr>
              <a:lnSpc>
                <a:spcPct val="134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a faculty member/librarian make changes to their sabbatical plan after it is approved?</a:t>
            </a:r>
          </a:p>
          <a:p>
            <a:pPr>
              <a:lnSpc>
                <a:spcPct val="134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WOT and research faculty take sabbaticals?</a:t>
            </a:r>
          </a:p>
          <a:p>
            <a:pPr>
              <a:lnSpc>
                <a:spcPct val="134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Can other leaves impact sabbatical eligibility? </a:t>
            </a:r>
          </a:p>
          <a:p>
            <a:pPr>
              <a:lnSpc>
                <a:spcPct val="134000"/>
              </a:lnSpc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</a:rPr>
              <a:t>Can faculty &amp; librarians continue to perform regular duties for the UW while on sabbatical?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4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D360-128C-A373-B239-7451FA65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339869"/>
            <a:ext cx="10677377" cy="1450757"/>
          </a:xfrm>
        </p:spPr>
        <p:txBody>
          <a:bodyPr>
            <a:normAutofit/>
          </a:bodyPr>
          <a:lstStyle/>
          <a:p>
            <a:r>
              <a:rPr lang="en-US" sz="4400" dirty="0"/>
              <a:t>Outside employment/compensation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3CC7-9F3E-B8D8-4917-082C5152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2001794"/>
            <a:ext cx="10471502" cy="4370431"/>
          </a:xfrm>
        </p:spPr>
        <p:txBody>
          <a:bodyPr>
            <a:normAutofit/>
          </a:bodyPr>
          <a:lstStyle/>
          <a:p>
            <a:pPr marL="0" indent="0" defTabSz="45720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006F"/>
                </a:solidFill>
              </a:rPr>
              <a:t>Q:   Can UW academic personnel be employed or be otherwise compensated 	elsewhere while on sabbatical?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006F"/>
                </a:solidFill>
              </a:rPr>
              <a:t>A:    No, unless formally approved for outside work.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Faculty/librarians may not accept remunerative employment during sabbatical.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Acceptance of a supplemental grant or fellowship should not carry with it duties or obligations which hinder the pursuit of the purpose for which the sabbatical is granted.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UW personnel can request approval for Outside Work through the </a:t>
            </a:r>
            <a:r>
              <a:rPr lang="en-US" sz="1800" dirty="0">
                <a:hlinkClick r:id="rId2"/>
              </a:rPr>
              <a:t>UW Office of Research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but the work should be separate and distinct from the sabbatical plan.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Travel or housing-related stipends provided by outside entities are allowable.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63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D360-128C-A373-B239-7451FA65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8" y="322114"/>
            <a:ext cx="9462311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Changes to approved sabbaticals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3CC7-9F3E-B8D8-4917-082C5152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11" y="2001794"/>
            <a:ext cx="10460213" cy="4370431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006F"/>
                </a:solidFill>
              </a:rPr>
              <a:t>Q:	Can a faculty member/librarian make changes to their sabbatical plan after it 	is approved?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006F"/>
                </a:solidFill>
              </a:rPr>
              <a:t>A:    Yes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Seek internal support from the school/college/campus (S/C/C) leadership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S/C/C routes request to OAP: </a:t>
            </a:r>
            <a:r>
              <a:rPr lang="en-US" sz="1800" dirty="0">
                <a:hlinkClick r:id="rId2"/>
              </a:rPr>
              <a:t>APLeaves@uw.edu</a:t>
            </a:r>
            <a:endParaRPr lang="en-US" sz="1800" dirty="0"/>
          </a:p>
          <a:p>
            <a:pPr lvl="1">
              <a:lnSpc>
                <a:spcPct val="13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Depending on the extent of change, may require updated application </a:t>
            </a:r>
          </a:p>
        </p:txBody>
      </p:sp>
    </p:spTree>
    <p:extLst>
      <p:ext uri="{BB962C8B-B14F-4D97-AF65-F5344CB8AC3E}">
        <p14:creationId xmlns:p14="http://schemas.microsoft.com/office/powerpoint/2010/main" val="259648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D360-128C-A373-B239-7451FA659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73" y="213064"/>
            <a:ext cx="12129856" cy="1450757"/>
          </a:xfrm>
        </p:spPr>
        <p:txBody>
          <a:bodyPr>
            <a:normAutofit/>
          </a:bodyPr>
          <a:lstStyle/>
          <a:p>
            <a:r>
              <a:rPr lang="en-US" sz="4000" dirty="0"/>
              <a:t>	WOT &amp; Research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3CC7-9F3E-B8D8-4917-082C5152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11" y="2001794"/>
            <a:ext cx="10460213" cy="4370431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006F"/>
                </a:solidFill>
              </a:rPr>
              <a:t>Q:   Can WOT and research faculty take sabbaticals?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006F"/>
                </a:solidFill>
              </a:rPr>
              <a:t>A:    Yes, but there may be more logical alternatives.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Faculty who are expected to fund their appointment should have no expectation of sabbatical salary support from their unit.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Units </a:t>
            </a:r>
            <a:r>
              <a:rPr lang="en-US" sz="1800" b="1" dirty="0">
                <a:solidFill>
                  <a:srgbClr val="33006F"/>
                </a:solidFill>
              </a:rPr>
              <a:t>could</a:t>
            </a:r>
            <a:r>
              <a:rPr lang="en-US" sz="1800" i="1" dirty="0">
                <a:solidFill>
                  <a:srgbClr val="33006F"/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 salary support from appropriate sources, but the leave would count against the unit’s allocation of sabbatical quarters.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makes more sense for the individual to request a temporary adjustment to their regular duties and go on a partial leave of absence without pay; this would not be a considered a sabbatical and would not count against the unit’s sabbatical quarter allocation.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EC23-A1D4-2864-46FF-866EEF28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Intervening leaves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4B21B-CD74-C210-A8DC-D7048D2A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10" y="2001794"/>
            <a:ext cx="9947769" cy="3867299"/>
          </a:xfrm>
        </p:spPr>
        <p:txBody>
          <a:bodyPr>
            <a:normAutofit fontScale="92500" lnSpcReduction="10000"/>
          </a:bodyPr>
          <a:lstStyle/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33006F"/>
                </a:solidFill>
              </a:rPr>
              <a:t>Q: 	Can other leaves impact sabbatical eligibility? </a:t>
            </a:r>
          </a:p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33006F"/>
                </a:solidFill>
              </a:rPr>
              <a:t>A: 	Yes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Full or partial unpaid leaves (including outside work) may impact sabbatical leave eligibility.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Generally, if an individual works an average of at least 50% of their roster during the year, that year will count toward their sabbatical accrual; </a:t>
            </a:r>
            <a:r>
              <a:rPr lang="en-US" sz="1900" b="1" dirty="0">
                <a:solidFill>
                  <a:srgbClr val="33006F"/>
                </a:solidFill>
              </a:rPr>
              <a:t>however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 with extensive leave history may require a more thorough review. Reach out to OAP with questions: </a:t>
            </a:r>
            <a:r>
              <a:rPr lang="en-US" sz="1900" dirty="0">
                <a:hlinkClick r:id="rId2"/>
              </a:rPr>
              <a:t>APLeaves@uw.edu</a:t>
            </a:r>
            <a:r>
              <a:rPr lang="en-US" sz="1900" dirty="0"/>
              <a:t>.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en-US" sz="2000" dirty="0"/>
          </a:p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2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EC23-A1D4-2864-46FF-866EEF28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from regular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4B21B-CD74-C210-A8DC-D7048D2A2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2001794"/>
            <a:ext cx="9959058" cy="4128073"/>
          </a:xfrm>
        </p:spPr>
        <p:txBody>
          <a:bodyPr>
            <a:normAutofit lnSpcReduction="10000"/>
          </a:bodyPr>
          <a:lstStyle/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006F"/>
                </a:solidFill>
              </a:rPr>
              <a:t>Q: 	Should faculty &amp; librarians continue to perform regular duties while on 	sabbatical?</a:t>
            </a:r>
          </a:p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006F"/>
                </a:solidFill>
              </a:rPr>
              <a:t>A: 	No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sabbatical is a </a:t>
            </a:r>
            <a:r>
              <a:rPr lang="en-US" sz="1800" b="1" dirty="0">
                <a:solidFill>
                  <a:srgbClr val="33006F"/>
                </a:solidFill>
              </a:rPr>
              <a:t>release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from regular academic duties to focus on research/scholarship and professional development. 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 </a:t>
            </a:r>
            <a:r>
              <a:rPr lang="en-US" sz="1800" b="1" dirty="0">
                <a:solidFill>
                  <a:srgbClr val="33006F"/>
                </a:solidFill>
              </a:rPr>
              <a:t>should not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continue to perform/be expected to perform regular academic duties while on sabbatical. 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 should not continue to perform/be expected to perform administrative duties; </a:t>
            </a:r>
            <a:r>
              <a:rPr lang="en-US" sz="1800" b="1" dirty="0">
                <a:solidFill>
                  <a:srgbClr val="33006F"/>
                </a:solidFill>
              </a:rPr>
              <a:t>ADS should stop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during sabbatical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en-US" sz="2000" dirty="0"/>
          </a:p>
          <a:p>
            <a:pPr marL="0" indent="0" defTabSz="457200">
              <a:lnSpc>
                <a:spcPct val="134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7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197" name="Google Shape;197;p26"/>
          <p:cNvSpPr txBox="1">
            <a:spLocks noGrp="1"/>
          </p:cNvSpPr>
          <p:nvPr>
            <p:ph idx="1"/>
          </p:nvPr>
        </p:nvSpPr>
        <p:spPr>
          <a:xfrm>
            <a:off x="1207910" y="1916660"/>
            <a:ext cx="9947769" cy="38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000" b="1" dirty="0">
                <a:solidFill>
                  <a:srgbClr val="33006F"/>
                </a:solidFill>
              </a:rPr>
              <a:t>Sabbatical Leave Website</a:t>
            </a:r>
            <a:endParaRPr sz="2000" b="1" dirty="0">
              <a:solidFill>
                <a:srgbClr val="33006F"/>
              </a:solidFill>
            </a:endParaRPr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https://ap.washington.edu/ahr/policies/paid-professional-leave/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006F"/>
                </a:solidFill>
              </a:rPr>
              <a:t>Faculty Application for Sabbatical Leave</a:t>
            </a:r>
            <a:endParaRPr sz="2000" b="1" dirty="0">
              <a:solidFill>
                <a:srgbClr val="33006F"/>
              </a:solidFill>
            </a:endParaRPr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1600" dirty="0">
                <a:hlinkClick r:id="rId4"/>
              </a:rPr>
              <a:t>Faculty-Application-for-2024-25-Sabbatical-Leave.pdf (washington.edu)</a:t>
            </a:r>
            <a:endParaRPr lang="en-US" sz="1600" dirty="0"/>
          </a:p>
          <a:p>
            <a:pPr marL="201168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en-US"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006F"/>
                </a:solidFill>
              </a:rPr>
              <a:t>Librarian Application for Sabbatical Leave</a:t>
            </a:r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1600" dirty="0">
                <a:hlinkClick r:id="rId5"/>
              </a:rPr>
              <a:t>Librarian-Application-for-2024-25-Sabbatical-Leave.pdf (washington.edu)</a:t>
            </a:r>
            <a:endParaRPr sz="10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33006F"/>
                </a:solidFill>
              </a:rPr>
              <a:t>Sabbatical Leave ISC User Guide</a:t>
            </a:r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-US" sz="1600" dirty="0">
                <a:hlinkClick r:id="rId6"/>
              </a:rPr>
              <a:t>https://isc.uw.edu/user-guides/loa_sabbatical/</a:t>
            </a:r>
            <a:endParaRPr lang="en-US" sz="1600" dirty="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endParaRPr lang="en-US" sz="2000" b="1" dirty="0">
              <a:solidFill>
                <a:srgbClr val="33006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Purpose of a sabbatical</a:t>
            </a:r>
            <a:endParaRPr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idx="1"/>
          </p:nvPr>
        </p:nvSpPr>
        <p:spPr>
          <a:xfrm>
            <a:off x="1207910" y="1737360"/>
            <a:ext cx="9947769" cy="38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b="1" dirty="0"/>
          </a:p>
          <a:p>
            <a:pPr>
              <a:spcAft>
                <a:spcPts val="600"/>
              </a:spcAft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Outlined in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UW Executive Order 33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(for faculty) and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UW Libraries Librarian Personnel Code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(for librarians)</a:t>
            </a:r>
          </a:p>
          <a:p>
            <a:pPr>
              <a:spcAft>
                <a:spcPts val="600"/>
              </a:spcAft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000" b="1" dirty="0">
                <a:solidFill>
                  <a:srgbClr val="33006F"/>
                </a:solidFill>
              </a:rPr>
              <a:t>release from regular academic duties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focus on research/scholarship and professional development</a:t>
            </a:r>
          </a:p>
          <a:p>
            <a:pPr>
              <a:spcAft>
                <a:spcPts val="600"/>
              </a:spcAft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Enhance capacity for service to the UW </a:t>
            </a:r>
          </a:p>
          <a:p>
            <a:pPr>
              <a:spcAft>
                <a:spcPts val="600"/>
              </a:spcAft>
              <a:buSzPts val="22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Sabbaticals (aka professional leave with pay) is a</a:t>
            </a:r>
            <a:r>
              <a:rPr lang="en-US" sz="2000" b="1" dirty="0">
                <a:solidFill>
                  <a:srgbClr val="33006F"/>
                </a:solidFill>
              </a:rPr>
              <a:t> privilege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not a guarantee</a:t>
            </a:r>
          </a:p>
          <a:p>
            <a:pPr marL="384048" lvl="1" indent="-18288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SzPts val="2200"/>
              <a:buChar char="◦"/>
            </a:pP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84048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Duration of leave</a:t>
            </a:r>
            <a:endParaRPr dirty="0"/>
          </a:p>
        </p:txBody>
      </p:sp>
      <p:sp>
        <p:nvSpPr>
          <p:cNvPr id="120" name="Google Shape;120;p9"/>
          <p:cNvSpPr txBox="1">
            <a:spLocks noGrp="1"/>
          </p:cNvSpPr>
          <p:nvPr>
            <p:ph idx="1"/>
          </p:nvPr>
        </p:nvSpPr>
        <p:spPr>
          <a:xfrm>
            <a:off x="1185333" y="2686756"/>
            <a:ext cx="4989689" cy="260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Aft>
                <a:spcPts val="0"/>
              </a:spcAft>
              <a:buSzPts val="2400"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Leaves follow normal academic quarter start/end dates associated with 9-month and 12-month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service periods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1" name="Google Shape;121;p9"/>
          <p:cNvGrpSpPr/>
          <p:nvPr/>
        </p:nvGrpSpPr>
        <p:grpSpPr>
          <a:xfrm>
            <a:off x="6391211" y="2132121"/>
            <a:ext cx="4477078" cy="3124200"/>
            <a:chOff x="7089332" y="564889"/>
            <a:chExt cx="4477078" cy="3124200"/>
          </a:xfrm>
        </p:grpSpPr>
        <p:sp>
          <p:nvSpPr>
            <p:cNvPr id="122" name="Google Shape;122;p9"/>
            <p:cNvSpPr/>
            <p:nvPr/>
          </p:nvSpPr>
          <p:spPr>
            <a:xfrm>
              <a:off x="7837855" y="564889"/>
              <a:ext cx="3124200" cy="3124200"/>
            </a:xfrm>
            <a:prstGeom prst="donut">
              <a:avLst>
                <a:gd name="adj" fmla="val 25000"/>
              </a:avLst>
            </a:prstGeom>
            <a:solidFill>
              <a:schemeClr val="accent4">
                <a:alpha val="49803"/>
              </a:schemeClr>
            </a:solidFill>
            <a:ln w="190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9"/>
            <p:cNvSpPr txBox="1"/>
            <p:nvPr/>
          </p:nvSpPr>
          <p:spPr>
            <a:xfrm>
              <a:off x="9432810" y="1814461"/>
              <a:ext cx="2133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Winter Quarter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12/16 – 3/15</a:t>
              </a:r>
              <a:endParaRPr dirty="0"/>
            </a:p>
          </p:txBody>
        </p:sp>
        <p:sp>
          <p:nvSpPr>
            <p:cNvPr id="124" name="Google Shape;124;p9"/>
            <p:cNvSpPr txBox="1"/>
            <p:nvPr/>
          </p:nvSpPr>
          <p:spPr>
            <a:xfrm>
              <a:off x="8547878" y="796100"/>
              <a:ext cx="17698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Autumn Quarter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9/16 – 12/15</a:t>
              </a:r>
              <a:endParaRPr dirty="0"/>
            </a:p>
          </p:txBody>
        </p:sp>
        <p:sp>
          <p:nvSpPr>
            <p:cNvPr id="125" name="Google Shape;125;p9"/>
            <p:cNvSpPr txBox="1"/>
            <p:nvPr/>
          </p:nvSpPr>
          <p:spPr>
            <a:xfrm>
              <a:off x="8639595" y="2970614"/>
              <a:ext cx="15864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Spring Quarter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3/16 – 6/15</a:t>
              </a:r>
              <a:endParaRPr dirty="0"/>
            </a:p>
          </p:txBody>
        </p:sp>
        <p:sp>
          <p:nvSpPr>
            <p:cNvPr id="126" name="Google Shape;126;p9"/>
            <p:cNvSpPr txBox="1"/>
            <p:nvPr/>
          </p:nvSpPr>
          <p:spPr>
            <a:xfrm>
              <a:off x="7089332" y="1855101"/>
              <a:ext cx="21336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Summer Quarter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6/16 – 9/15</a:t>
              </a:r>
              <a:endParaRPr dirty="0"/>
            </a:p>
          </p:txBody>
        </p:sp>
        <p:cxnSp>
          <p:nvCxnSpPr>
            <p:cNvPr id="127" name="Google Shape;127;p9"/>
            <p:cNvCxnSpPr/>
            <p:nvPr/>
          </p:nvCxnSpPr>
          <p:spPr>
            <a:xfrm>
              <a:off x="8257611" y="1022417"/>
              <a:ext cx="2209144" cy="2209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cxnSp>
          <p:nvCxnSpPr>
            <p:cNvPr id="128" name="Google Shape;128;p9"/>
            <p:cNvCxnSpPr/>
            <p:nvPr/>
          </p:nvCxnSpPr>
          <p:spPr>
            <a:xfrm rot="10800000" flipH="1">
              <a:off x="8295383" y="1022417"/>
              <a:ext cx="2209144" cy="2209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99ee2c70f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Eligibility</a:t>
            </a:r>
            <a:endParaRPr dirty="0"/>
          </a:p>
        </p:txBody>
      </p:sp>
      <p:sp>
        <p:nvSpPr>
          <p:cNvPr id="134" name="Google Shape;134;ga99ee2c70f_0_5"/>
          <p:cNvSpPr txBox="1">
            <a:spLocks noGrp="1"/>
          </p:cNvSpPr>
          <p:nvPr>
            <p:ph idx="1"/>
          </p:nvPr>
        </p:nvSpPr>
        <p:spPr>
          <a:xfrm>
            <a:off x="1207911" y="1737353"/>
            <a:ext cx="9947764" cy="449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spcAft>
                <a:spcPts val="0"/>
              </a:spcAft>
              <a:buSzPts val="2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Tenure, WOT, research, and teaching track faculty are eligible for sabbatical leave, as are librarians with continuing or permanent status.</a:t>
            </a:r>
          </a:p>
          <a:p>
            <a:pPr>
              <a:spcAft>
                <a:spcPts val="0"/>
              </a:spcAft>
              <a:buSzPts val="2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Academic personnel become eligible for sabbatical no earlier than their </a:t>
            </a:r>
            <a:r>
              <a:rPr lang="en-US" sz="2000" b="1" dirty="0">
                <a:solidFill>
                  <a:srgbClr val="33006F"/>
                </a:solidFill>
              </a:rPr>
              <a:t>seventh year of UW service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 the </a:t>
            </a:r>
            <a:r>
              <a:rPr lang="en-US" sz="2000" b="1" dirty="0">
                <a:solidFill>
                  <a:srgbClr val="33006F"/>
                </a:solidFill>
              </a:rPr>
              <a:t>seventh year after returning from a previous sabbatical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0"/>
              </a:spcAft>
              <a:buSzPts val="2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Someone returning from sabbatical starts accruing time toward their next sabbatical in the academic year following the year they returned from sabbatical leave.</a:t>
            </a:r>
          </a:p>
          <a:p>
            <a:pPr>
              <a:spcAft>
                <a:spcPts val="0"/>
              </a:spcAft>
              <a:buSzPts val="2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Academic Partners can use the </a:t>
            </a:r>
            <a:r>
              <a:rPr lang="en-US" sz="2000" b="1" dirty="0">
                <a:solidFill>
                  <a:srgbClr val="33006F"/>
                </a:solidFill>
              </a:rPr>
              <a:t>NEW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Sabbatical Eligibility Assessment Report R0878 to support internal review. </a:t>
            </a:r>
            <a:endParaRPr lang="en-US"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0CC5-A8DE-2DA1-25E6-643F82BA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9F90886-246C-790E-BBEF-BBF93E1C4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259688"/>
              </p:ext>
            </p:extLst>
          </p:nvPr>
        </p:nvGraphicFramePr>
        <p:xfrm>
          <a:off x="1585335" y="2019010"/>
          <a:ext cx="3799643" cy="34518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9643">
                  <a:extLst>
                    <a:ext uri="{9D8B030D-6E8A-4147-A177-3AD203B41FA5}">
                      <a16:colId xmlns:a16="http://schemas.microsoft.com/office/drawing/2014/main" val="3494354841"/>
                    </a:ext>
                  </a:extLst>
                </a:gridCol>
              </a:tblGrid>
              <a:tr h="493116">
                <a:tc>
                  <a:txBody>
                    <a:bodyPr/>
                    <a:lstStyle/>
                    <a:p>
                      <a:r>
                        <a:rPr lang="en-US" sz="2400" dirty="0"/>
                        <a:t>Year 1: Initial hire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224489"/>
                  </a:ext>
                </a:extLst>
              </a:tr>
              <a:tr h="4931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744183"/>
                  </a:ext>
                </a:extLst>
              </a:tr>
              <a:tr h="4931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419697"/>
                  </a:ext>
                </a:extLst>
              </a:tr>
              <a:tr h="4931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313940"/>
                  </a:ext>
                </a:extLst>
              </a:tr>
              <a:tr h="4931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820572"/>
                  </a:ext>
                </a:extLst>
              </a:tr>
              <a:tr h="4931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6: Can apply for sabbatical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734886"/>
                  </a:ext>
                </a:extLst>
              </a:tr>
              <a:tr h="4931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7: If approved, can take sabbatical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9646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5790C3-D3FF-9991-28F5-AA06A0523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13959"/>
              </p:ext>
            </p:extLst>
          </p:nvPr>
        </p:nvGraphicFramePr>
        <p:xfrm>
          <a:off x="6096000" y="2019010"/>
          <a:ext cx="3799643" cy="395020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799643">
                  <a:extLst>
                    <a:ext uri="{9D8B030D-6E8A-4147-A177-3AD203B41FA5}">
                      <a16:colId xmlns:a16="http://schemas.microsoft.com/office/drawing/2014/main" val="343422364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r>
                        <a:rPr lang="en-US" sz="2400" dirty="0"/>
                        <a:t>Year 0: Was on sabbatical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82441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78125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720238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71278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5017908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64297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6: Can apply for sabbatical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09986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 7: If approved, can take sabbatical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11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DCF6-59AC-300A-E16B-63EFCFA2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365F-6494-1A9F-59C9-796BBA6A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2" y="2001794"/>
            <a:ext cx="9959058" cy="158478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 faculty member last took sabbatical in the 2016-17 academic year. In what year are they eligible to take their next sabbatical?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EAABB-0E69-2EB3-8927-1AB04C37DAA4}"/>
              </a:ext>
            </a:extLst>
          </p:cNvPr>
          <p:cNvSpPr txBox="1"/>
          <p:nvPr/>
        </p:nvSpPr>
        <p:spPr>
          <a:xfrm>
            <a:off x="4355588" y="3508899"/>
            <a:ext cx="3835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</a:rPr>
              <a:t>2023-24</a:t>
            </a:r>
          </a:p>
        </p:txBody>
      </p:sp>
    </p:spTree>
    <p:extLst>
      <p:ext uri="{BB962C8B-B14F-4D97-AF65-F5344CB8AC3E}">
        <p14:creationId xmlns:p14="http://schemas.microsoft.com/office/powerpoint/2010/main" val="22823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99ee2c70f_0_24"/>
          <p:cNvSpPr txBox="1">
            <a:spLocks noGrp="1"/>
          </p:cNvSpPr>
          <p:nvPr>
            <p:ph type="title"/>
          </p:nvPr>
        </p:nvSpPr>
        <p:spPr>
          <a:xfrm>
            <a:off x="4800600" y="249700"/>
            <a:ext cx="61107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3" name="Google Shape;143;ga99ee2c70f_0_24"/>
          <p:cNvCxnSpPr/>
          <p:nvPr/>
        </p:nvCxnSpPr>
        <p:spPr>
          <a:xfrm>
            <a:off x="4874775" y="1401150"/>
            <a:ext cx="638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4" name="Google Shape;144;ga99ee2c70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75" y="1705150"/>
            <a:ext cx="3536025" cy="35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25BED-381D-E560-EF2F-39E84E2DB9C6}"/>
              </a:ext>
            </a:extLst>
          </p:cNvPr>
          <p:cNvSpPr txBox="1"/>
          <p:nvPr/>
        </p:nvSpPr>
        <p:spPr>
          <a:xfrm>
            <a:off x="4874775" y="1705149"/>
            <a:ext cx="7036050" cy="422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268" rtl="0" fontAlgn="base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0" i="0" u="none" strike="noStrike" dirty="0">
                <a:effectLst/>
                <a:latin typeface="Open Sans" panose="020B0606030504020204" pitchFamily="34" charset="0"/>
              </a:rPr>
              <a:t>Clock-managed assistant professor titles are </a:t>
            </a:r>
            <a:r>
              <a:rPr lang="en-US" sz="2000" b="1" u="none" strike="noStrike" dirty="0">
                <a:solidFill>
                  <a:srgbClr val="33006F"/>
                </a:solidFill>
                <a:effectLst/>
                <a:latin typeface="Open Sans" panose="020B0606030504020204" pitchFamily="34" charset="0"/>
              </a:rPr>
              <a:t>not </a:t>
            </a:r>
            <a:r>
              <a:rPr lang="en-US" sz="2000" b="1" i="0" u="none" strike="noStrike" dirty="0">
                <a:solidFill>
                  <a:srgbClr val="33006F"/>
                </a:solidFill>
                <a:effectLst/>
                <a:latin typeface="Open Sans" panose="020B0606030504020204" pitchFamily="34" charset="0"/>
              </a:rPr>
              <a:t>eligible</a:t>
            </a:r>
            <a:r>
              <a:rPr lang="en-US" sz="2000" b="0" i="0" u="none" strike="noStrike" dirty="0">
                <a:effectLst/>
                <a:latin typeface="Open Sans" panose="020B0606030504020204" pitchFamily="34" charset="0"/>
              </a:rPr>
              <a:t> for sabbatical leave until they have been reviewed and approved for tenure/promotion:</a:t>
            </a:r>
          </a:p>
          <a:p>
            <a:pPr marL="398018" indent="-285750" rtl="0" fontAlgn="base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Open Sans" panose="020B0606030504020204" pitchFamily="34" charset="0"/>
              </a:rPr>
              <a:t>Assistant Professor Tenure-Track</a:t>
            </a:r>
          </a:p>
          <a:p>
            <a:pPr marL="398018" indent="-285750" rtl="0" fontAlgn="base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Assistant Professor WOT</a:t>
            </a:r>
          </a:p>
          <a:p>
            <a:pPr marL="398018" indent="-285750" rtl="0" fontAlgn="base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Open Sans" panose="020B0606030504020204" pitchFamily="34" charset="0"/>
              </a:rPr>
              <a:t>Research Assistant Professor</a:t>
            </a:r>
          </a:p>
          <a:p>
            <a:pPr marL="398018" indent="-285750" rtl="0" fontAlgn="base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</a:rPr>
              <a:t>Assistant Professor-Clinical Dental Pathway</a:t>
            </a:r>
            <a:endParaRPr lang="en-US" b="0" i="0" u="none" strike="noStrike" dirty="0">
              <a:effectLst/>
              <a:latin typeface="Open Sans" panose="020B0606030504020204" pitchFamily="34" charset="0"/>
            </a:endParaRPr>
          </a:p>
          <a:p>
            <a:pPr marL="112268" rtl="0" fontAlgn="base"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3F3F3F"/>
              </a:solidFill>
              <a:latin typeface="Open Sans" panose="020B0606030504020204" pitchFamily="34" charset="0"/>
            </a:endParaRPr>
          </a:p>
          <a:p>
            <a:pPr marL="112268" rtl="0" fontAlgn="base">
              <a:spcBef>
                <a:spcPts val="60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3F3F3F"/>
              </a:solidFill>
              <a:effectLst/>
              <a:latin typeface="Open Sans" panose="020B0606030504020204" pitchFamily="34" charset="0"/>
            </a:endParaRPr>
          </a:p>
          <a:p>
            <a:pPr marL="112268" rtl="0" fontAlgn="base">
              <a:spcBef>
                <a:spcPts val="60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7F7F7F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99ee2c70f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Open Sans SemiBold"/>
              <a:buNone/>
            </a:pPr>
            <a:r>
              <a:rPr lang="en-US" dirty="0"/>
              <a:t>Teaching track and prior service</a:t>
            </a:r>
            <a:endParaRPr dirty="0"/>
          </a:p>
        </p:txBody>
      </p:sp>
      <p:pic>
        <p:nvPicPr>
          <p:cNvPr id="150" name="Google Shape;150;ga99ee2c70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55" y="2866876"/>
            <a:ext cx="9384517" cy="32606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a99ee2c70f_0_10"/>
          <p:cNvSpPr txBox="1"/>
          <p:nvPr/>
        </p:nvSpPr>
        <p:spPr>
          <a:xfrm>
            <a:off x="1097280" y="1632602"/>
            <a:ext cx="9466124" cy="86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2268" rtl="0" fontAlgn="base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who converted to </a:t>
            </a:r>
            <a:r>
              <a:rPr lang="en-US" sz="20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professorial teaching track are eligible for sabbatical leave according to the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phased eligibility chart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noted below:</a:t>
            </a:r>
            <a:endParaRPr lang="en-US" sz="20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4C24B5-1278-1CD7-DB83-D0611FD37AD9}"/>
              </a:ext>
            </a:extLst>
          </p:cNvPr>
          <p:cNvSpPr/>
          <p:nvPr/>
        </p:nvSpPr>
        <p:spPr>
          <a:xfrm>
            <a:off x="7129060" y="3183467"/>
            <a:ext cx="1133475" cy="22916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7F7F7F"/>
      </a:accent1>
      <a:accent2>
        <a:srgbClr val="33006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0F4C76"/>
      </a:hlink>
      <a:folHlink>
        <a:srgbClr val="002060"/>
      </a:folHlink>
    </a:clrScheme>
    <a:fontScheme name="OAP PPT">
      <a:majorFont>
        <a:latin typeface="Open Sans"/>
        <a:ea typeface=""/>
        <a:cs typeface=""/>
      </a:majorFont>
      <a:minorFont>
        <a:latin typeface="Uni Sans Book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OAP PPT template v2022</Template>
  <TotalTime>1619</TotalTime>
  <Words>1766</Words>
  <Application>Microsoft Office PowerPoint</Application>
  <PresentationFormat>Widescreen</PresentationFormat>
  <Paragraphs>184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Open Sans SemiBold</vt:lpstr>
      <vt:lpstr>Open Sans SemiBold</vt:lpstr>
      <vt:lpstr>Uni Sans Book</vt:lpstr>
      <vt:lpstr>Encode Sans Narrow</vt:lpstr>
      <vt:lpstr>Arial</vt:lpstr>
      <vt:lpstr>Open Sans</vt:lpstr>
      <vt:lpstr>Calibri</vt:lpstr>
      <vt:lpstr>Open Sans</vt:lpstr>
      <vt:lpstr>Retrospect</vt:lpstr>
      <vt:lpstr>SABBATICAL LEAVE 2024-25 </vt:lpstr>
      <vt:lpstr>What we will cover today:</vt:lpstr>
      <vt:lpstr>Purpose of a sabbatical</vt:lpstr>
      <vt:lpstr>Duration of leave</vt:lpstr>
      <vt:lpstr>Eligibility</vt:lpstr>
      <vt:lpstr>Eligibility</vt:lpstr>
      <vt:lpstr>POP QUIZ!</vt:lpstr>
      <vt:lpstr>Eligibility</vt:lpstr>
      <vt:lpstr>Teaching track and prior service</vt:lpstr>
      <vt:lpstr>Salary support</vt:lpstr>
      <vt:lpstr>Salary support</vt:lpstr>
      <vt:lpstr>Applying for sabbatical</vt:lpstr>
      <vt:lpstr>Submitting applications</vt:lpstr>
      <vt:lpstr>Submitting applications</vt:lpstr>
      <vt:lpstr>Submitting applications</vt:lpstr>
      <vt:lpstr>Notifications &amp; processing</vt:lpstr>
      <vt:lpstr>Completion of sabbatical leave</vt:lpstr>
      <vt:lpstr>Return to service</vt:lpstr>
      <vt:lpstr>Return to service</vt:lpstr>
      <vt:lpstr>Retirements/resignation</vt:lpstr>
      <vt:lpstr>Common questions/issues</vt:lpstr>
      <vt:lpstr>Outside employment/compensation</vt:lpstr>
      <vt:lpstr>Changes to approved sabbaticals</vt:lpstr>
      <vt:lpstr> WOT &amp; Research Faculty</vt:lpstr>
      <vt:lpstr>Intervening leaves </vt:lpstr>
      <vt:lpstr>Release from regular duties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SABBATICAL LEAVE 2021-22</dc:title>
  <dc:creator>mandelyn</dc:creator>
  <cp:lastModifiedBy>Tyler Hitt</cp:lastModifiedBy>
  <cp:revision>123</cp:revision>
  <dcterms:created xsi:type="dcterms:W3CDTF">2019-03-18T22:46:29Z</dcterms:created>
  <dcterms:modified xsi:type="dcterms:W3CDTF">2023-10-19T18:16:09Z</dcterms:modified>
</cp:coreProperties>
</file>