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handoutMasterIdLst>
    <p:handoutMasterId r:id="rId42"/>
  </p:handoutMasterIdLst>
  <p:sldIdLst>
    <p:sldId id="256" r:id="rId2"/>
    <p:sldId id="257" r:id="rId3"/>
    <p:sldId id="298" r:id="rId4"/>
    <p:sldId id="258" r:id="rId5"/>
    <p:sldId id="296" r:id="rId6"/>
    <p:sldId id="291" r:id="rId7"/>
    <p:sldId id="299" r:id="rId8"/>
    <p:sldId id="274" r:id="rId9"/>
    <p:sldId id="262" r:id="rId10"/>
    <p:sldId id="267" r:id="rId11"/>
    <p:sldId id="268" r:id="rId12"/>
    <p:sldId id="269" r:id="rId13"/>
    <p:sldId id="300" r:id="rId14"/>
    <p:sldId id="263" r:id="rId15"/>
    <p:sldId id="264" r:id="rId16"/>
    <p:sldId id="265" r:id="rId17"/>
    <p:sldId id="266" r:id="rId18"/>
    <p:sldId id="301" r:id="rId19"/>
    <p:sldId id="270" r:id="rId20"/>
    <p:sldId id="271" r:id="rId21"/>
    <p:sldId id="272" r:id="rId22"/>
    <p:sldId id="273" r:id="rId23"/>
    <p:sldId id="275" r:id="rId24"/>
    <p:sldId id="302" r:id="rId25"/>
    <p:sldId id="294" r:id="rId26"/>
    <p:sldId id="278" r:id="rId27"/>
    <p:sldId id="279" r:id="rId28"/>
    <p:sldId id="281" r:id="rId29"/>
    <p:sldId id="297" r:id="rId30"/>
    <p:sldId id="282" r:id="rId31"/>
    <p:sldId id="283" r:id="rId32"/>
    <p:sldId id="284" r:id="rId33"/>
    <p:sldId id="285" r:id="rId34"/>
    <p:sldId id="303" r:id="rId35"/>
    <p:sldId id="286" r:id="rId36"/>
    <p:sldId id="288" r:id="rId37"/>
    <p:sldId id="290" r:id="rId38"/>
    <p:sldId id="304" r:id="rId39"/>
    <p:sldId id="289" r:id="rId40"/>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Encode Sans" panose="020B0604020202020204" charset="0"/>
      <p:regular r:id="rId47"/>
      <p:bold r:id="rId48"/>
    </p:embeddedFont>
    <p:embeddedFont>
      <p:font typeface="Encode Sans Compressed" panose="020B0604020202020204" charset="0"/>
      <p:regular r:id="rId49"/>
      <p:bold r:id="rId50"/>
    </p:embeddedFont>
    <p:embeddedFont>
      <p:font typeface="Open Sans" panose="020B0606030504020204" pitchFamily="34" charset="0"/>
      <p:regular r:id="rId51"/>
      <p:bold r:id="rId52"/>
      <p:italic r:id="rId53"/>
      <p:boldItalic r:id="rId54"/>
    </p:embeddedFont>
    <p:embeddedFont>
      <p:font typeface="Segoe UI" panose="020B0502040204020203"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q1JsfUDbmKWb3tzN0KxyGaOMU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B2FF4D-4A9D-0A87-6C39-5A184364BE95}" name="Carla Englander" initials="CE" userId="S::cengland@uw.edu::6f7e3793-6416-40db-bae2-864ee196f1f2" providerId="AD"/>
  <p188:author id="{92D73888-A281-3875-A026-20636C26DE6E}" name="Jim Ballew" initials="JB" userId="S::jballew@uw.edu::88583c23-103c-4663-962b-cec45b69a595" providerId="AD"/>
  <p188:author id="{53197FAF-C161-75A8-8BBE-B1956A59E70E}" name="Heather Bliss" initials="HB" userId="S::hbliss@uw.edu::de87bb12-1e57-4e7d-a68e-57e06fcc0e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8B2B4C-3B41-422A-9FA5-8C8AF9444C34}">
  <a:tblStyle styleId="{A78B2B4C-3B41-422A-9FA5-8C8AF9444C3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CEC"/>
          </a:solidFill>
        </a:fill>
      </a:tcStyle>
    </a:wholeTbl>
    <a:band1H>
      <a:tcTxStyle b="off" i="off"/>
      <a:tcStyle>
        <a:tcBdr/>
        <a:fill>
          <a:solidFill>
            <a:srgbClr val="D7D7D7"/>
          </a:solidFill>
        </a:fill>
      </a:tcStyle>
    </a:band1H>
    <a:band2H>
      <a:tcTxStyle b="off" i="off"/>
      <a:tcStyle>
        <a:tcBdr/>
      </a:tcStyle>
    </a:band2H>
    <a:band1V>
      <a:tcTxStyle b="off" i="off"/>
      <a:tcStyle>
        <a:tcBdr/>
        <a:fill>
          <a:solidFill>
            <a:srgbClr val="D7D7D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84254" autoAdjust="0"/>
  </p:normalViewPr>
  <p:slideViewPr>
    <p:cSldViewPr snapToGrid="0">
      <p:cViewPr varScale="1">
        <p:scale>
          <a:sx n="62" d="100"/>
          <a:sy n="62" d="100"/>
        </p:scale>
        <p:origin x="1026" y="66"/>
      </p:cViewPr>
      <p:guideLst/>
    </p:cSldViewPr>
  </p:slideViewPr>
  <p:notesTextViewPr>
    <p:cViewPr>
      <p:scale>
        <a:sx n="1" d="1"/>
        <a:sy n="1" d="1"/>
      </p:scale>
      <p:origin x="0" y="0"/>
    </p:cViewPr>
  </p:notesTextViewPr>
  <p:sorterViewPr>
    <p:cViewPr>
      <p:scale>
        <a:sx n="100" d="100"/>
        <a:sy n="100" d="100"/>
      </p:scale>
      <p:origin x="0" y="-13888"/>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DBB510-6D2E-AFA9-9180-57357C8149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C96C8C3-A572-4451-BAAF-34B44A8DC3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FD9A15-9145-4061-B4CC-E8D022BDD179}" type="datetimeFigureOut">
              <a:rPr lang="en-US" smtClean="0"/>
              <a:t>11/15/2023</a:t>
            </a:fld>
            <a:endParaRPr lang="en-US" dirty="0"/>
          </a:p>
        </p:txBody>
      </p:sp>
      <p:sp>
        <p:nvSpPr>
          <p:cNvPr id="4" name="Footer Placeholder 3">
            <a:extLst>
              <a:ext uri="{FF2B5EF4-FFF2-40B4-BE49-F238E27FC236}">
                <a16:creationId xmlns:a16="http://schemas.microsoft.com/office/drawing/2014/main" id="{88AF086F-51B7-2898-A099-1339A0ECE1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5B05C58-BE4F-9B79-7D25-698B485E0F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ED0D03-0A0F-40E0-BFAC-6A263D1E47FD}" type="slidenum">
              <a:rPr lang="en-US" smtClean="0"/>
              <a:t>‹#›</a:t>
            </a:fld>
            <a:endParaRPr lang="en-US" dirty="0"/>
          </a:p>
        </p:txBody>
      </p:sp>
    </p:spTree>
    <p:extLst>
      <p:ext uri="{BB962C8B-B14F-4D97-AF65-F5344CB8AC3E}">
        <p14:creationId xmlns:p14="http://schemas.microsoft.com/office/powerpoint/2010/main" val="3331263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b68d26b61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gab68d26b6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t>
            </a:r>
            <a:endParaRPr dirty="0"/>
          </a:p>
        </p:txBody>
      </p:sp>
      <p:sp>
        <p:nvSpPr>
          <p:cNvPr id="190" name="Google Shape;19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End dates </a:t>
            </a:r>
            <a:r>
              <a:rPr lang="en-US" sz="1200" dirty="0">
                <a:latin typeface="Open Sans"/>
                <a:ea typeface="Open Sans"/>
                <a:cs typeface="Open Sans"/>
                <a:sym typeface="Open Sans"/>
              </a:rPr>
              <a:t>should be 6/15 or 6/30</a:t>
            </a:r>
          </a:p>
          <a:p>
            <a:pPr marL="0" lvl="0" indent="0" algn="l" rtl="0">
              <a:lnSpc>
                <a:spcPct val="100000"/>
              </a:lnSpc>
              <a:spcBef>
                <a:spcPts val="0"/>
              </a:spcBef>
              <a:spcAft>
                <a:spcPts val="0"/>
              </a:spcAft>
              <a:buSzPts val="1400"/>
              <a:buNone/>
            </a:pPr>
            <a:endParaRPr dirty="0"/>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b68d26b61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ab68d26b61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Run Spring or Winter reappointment report in Workday</a:t>
            </a:r>
            <a:endParaRPr dirty="0"/>
          </a:p>
          <a:p>
            <a:pPr marL="0" marR="0" lvl="0" indent="0" algn="l" rtl="0">
              <a:lnSpc>
                <a:spcPct val="100000"/>
              </a:lnSpc>
              <a:spcBef>
                <a:spcPts val="0"/>
              </a:spcBef>
              <a:spcAft>
                <a:spcPts val="0"/>
              </a:spcAft>
              <a:buClr>
                <a:schemeClr val="dk1"/>
              </a:buClr>
              <a:buSzPts val="1200"/>
              <a:buFont typeface="Calibri"/>
              <a:buNone/>
            </a:pPr>
            <a:r>
              <a:rPr lang="en-US" dirty="0"/>
              <a:t>Voting members are higher in academic rank or title to the employee under consideration</a:t>
            </a:r>
          </a:p>
          <a:p>
            <a:pPr marL="0" marR="0" lvl="0" indent="0" algn="l" rtl="0">
              <a:lnSpc>
                <a:spcPct val="100000"/>
              </a:lnSpc>
              <a:spcBef>
                <a:spcPts val="0"/>
              </a:spcBef>
              <a:spcAft>
                <a:spcPts val="0"/>
              </a:spcAft>
              <a:buClr>
                <a:schemeClr val="dk1"/>
              </a:buClr>
              <a:buSzPts val="1200"/>
              <a:buFont typeface="Calibri"/>
              <a:buNone/>
            </a:pPr>
            <a:r>
              <a:rPr lang="en-US" dirty="0"/>
              <a:t>Advise: Faculty recommendation is communicated to the chair or program director, who then provides an independent recommendation to the dean or chancellor</a:t>
            </a:r>
          </a:p>
          <a:p>
            <a:pPr marL="0" marR="0" lvl="0" indent="0" algn="l" rtl="0">
              <a:lnSpc>
                <a:spcPct val="100000"/>
              </a:lnSpc>
              <a:spcBef>
                <a:spcPts val="0"/>
              </a:spcBef>
              <a:spcAft>
                <a:spcPts val="0"/>
              </a:spcAft>
              <a:buClr>
                <a:schemeClr val="dk1"/>
              </a:buClr>
              <a:buSzPts val="1200"/>
              <a:buFont typeface="Calibri"/>
              <a:buNone/>
            </a:pPr>
            <a:r>
              <a:rPr lang="en-US" dirty="0"/>
              <a:t>The dean or chancellor makes the final decision to reappoint or not to reappoint. </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157" name="Google Shape;157;gab68d26b61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See OAP Reappointment website for term options.  </a:t>
            </a:r>
          </a:p>
          <a:p>
            <a:pPr marL="566928" lvl="2" indent="-208279" algn="l" rtl="0">
              <a:lnSpc>
                <a:spcPct val="114000"/>
              </a:lnSpc>
              <a:spcBef>
                <a:spcPts val="600"/>
              </a:spcBef>
              <a:spcAft>
                <a:spcPts val="0"/>
              </a:spcAft>
              <a:buSzPts val="2400"/>
              <a:buFont typeface="Open Sans"/>
              <a:buChar char="•"/>
            </a:pPr>
            <a:r>
              <a:rPr lang="en-US" sz="1200" dirty="0">
                <a:latin typeface="Open Sans"/>
                <a:ea typeface="Open Sans"/>
                <a:cs typeface="Open Sans"/>
                <a:sym typeface="Open Sans"/>
              </a:rPr>
              <a:t>Associate teaching professors: </a:t>
            </a:r>
            <a:r>
              <a:rPr lang="en-US" sz="1200" b="1" i="1" dirty="0">
                <a:latin typeface="Open Sans"/>
                <a:ea typeface="Open Sans"/>
                <a:cs typeface="Open Sans"/>
                <a:sym typeface="Open Sans"/>
              </a:rPr>
              <a:t>1-7 years</a:t>
            </a:r>
          </a:p>
          <a:p>
            <a:pPr marL="566928" lvl="2" indent="-208279" algn="l" rtl="0">
              <a:lnSpc>
                <a:spcPct val="114000"/>
              </a:lnSpc>
              <a:spcBef>
                <a:spcPts val="600"/>
              </a:spcBef>
              <a:spcAft>
                <a:spcPts val="0"/>
              </a:spcAft>
              <a:buSzPts val="2400"/>
              <a:buFont typeface="Open Sans"/>
              <a:buChar char="•"/>
            </a:pPr>
            <a:r>
              <a:rPr lang="en-US" sz="1200" dirty="0">
                <a:latin typeface="Open Sans"/>
                <a:ea typeface="Open Sans"/>
                <a:cs typeface="Open Sans"/>
                <a:sym typeface="Open Sans"/>
              </a:rPr>
              <a:t>Teaching professors: </a:t>
            </a:r>
            <a:r>
              <a:rPr lang="en-US" sz="1200" b="1" i="1" dirty="0">
                <a:latin typeface="Open Sans"/>
                <a:ea typeface="Open Sans"/>
                <a:cs typeface="Open Sans"/>
                <a:sym typeface="Open Sans"/>
              </a:rPr>
              <a:t>1-10 years</a:t>
            </a:r>
          </a:p>
          <a:p>
            <a:pPr marL="0" lvl="0" indent="0" algn="l" rtl="0">
              <a:lnSpc>
                <a:spcPct val="100000"/>
              </a:lnSpc>
              <a:spcBef>
                <a:spcPts val="0"/>
              </a:spcBef>
              <a:spcAft>
                <a:spcPts val="0"/>
              </a:spcAft>
              <a:buSzPts val="1400"/>
              <a:buNone/>
            </a:pPr>
            <a:endParaRPr dirty="0"/>
          </a:p>
        </p:txBody>
      </p:sp>
      <p:sp>
        <p:nvSpPr>
          <p:cNvPr id="164" name="Google Shape;1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ISC will upload reappointment information into Workday</a:t>
            </a:r>
            <a:endParaRPr dirty="0"/>
          </a:p>
          <a:p>
            <a:pPr marL="0" marR="0" lvl="0" indent="0" algn="l" rtl="0">
              <a:lnSpc>
                <a:spcPct val="100000"/>
              </a:lnSpc>
              <a:spcBef>
                <a:spcPts val="0"/>
              </a:spcBef>
              <a:spcAft>
                <a:spcPts val="0"/>
              </a:spcAft>
              <a:buClr>
                <a:schemeClr val="dk1"/>
              </a:buClr>
              <a:buSzPts val="1200"/>
              <a:buFont typeface="Calibri"/>
              <a:buNone/>
            </a:pPr>
            <a:r>
              <a:rPr lang="en-US" dirty="0"/>
              <a:t>Units need to ensure appointments are correct in Workday. </a:t>
            </a:r>
            <a:endParaRPr dirty="0"/>
          </a:p>
          <a:p>
            <a:pPr marL="0" lvl="0" indent="0" algn="l" rtl="0">
              <a:lnSpc>
                <a:spcPct val="100000"/>
              </a:lnSpc>
              <a:spcBef>
                <a:spcPts val="0"/>
              </a:spcBef>
              <a:spcAft>
                <a:spcPts val="0"/>
              </a:spcAft>
              <a:buSzPts val="1400"/>
              <a:buNone/>
            </a:pPr>
            <a:r>
              <a:rPr lang="en-US" dirty="0"/>
              <a:t>Use OAP sextant for more information about academic reappointments in Workday</a:t>
            </a:r>
            <a:endParaRPr dirty="0"/>
          </a:p>
          <a:p>
            <a:pPr marL="0" lvl="0" indent="0" algn="l" rtl="0">
              <a:lnSpc>
                <a:spcPct val="100000"/>
              </a:lnSpc>
              <a:spcBef>
                <a:spcPts val="0"/>
              </a:spcBef>
              <a:spcAft>
                <a:spcPts val="0"/>
              </a:spcAft>
              <a:buSzPts val="1400"/>
              <a:buNone/>
            </a:pPr>
            <a:r>
              <a:rPr lang="en-US" dirty="0"/>
              <a:t>Would be nice to show Sextant. How to get there, log-in, talk through what is included. </a:t>
            </a:r>
            <a:endParaRPr dirty="0"/>
          </a:p>
        </p:txBody>
      </p:sp>
      <p:sp>
        <p:nvSpPr>
          <p:cNvPr id="171" name="Google Shape;17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9" name="Google Shape;2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8" name="Google Shape;2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Spreadsheet has important formatting necessary for correct processing. </a:t>
            </a:r>
            <a:endParaRPr dirty="0"/>
          </a:p>
          <a:p>
            <a:pPr marL="0" lvl="0" indent="0" algn="l" rtl="0">
              <a:lnSpc>
                <a:spcPct val="100000"/>
              </a:lnSpc>
              <a:spcBef>
                <a:spcPts val="0"/>
              </a:spcBef>
              <a:spcAft>
                <a:spcPts val="0"/>
              </a:spcAft>
              <a:buSzPts val="1400"/>
              <a:buNone/>
            </a:pPr>
            <a:r>
              <a:rPr lang="en-US" sz="1800" dirty="0">
                <a:effectLst/>
                <a:latin typeface="Segoe UI" panose="020B0502040204020203" pitchFamily="34" charset="0"/>
              </a:rPr>
              <a:t>Rows added to the spreadsheets will not load correctly</a:t>
            </a:r>
            <a:endParaRPr dirty="0"/>
          </a:p>
          <a:p>
            <a:pPr marL="0" marR="0" lvl="0" indent="0" algn="l" rtl="0">
              <a:lnSpc>
                <a:spcPct val="100000"/>
              </a:lnSpc>
              <a:spcBef>
                <a:spcPts val="0"/>
              </a:spcBef>
              <a:spcAft>
                <a:spcPts val="0"/>
              </a:spcAft>
              <a:buClr>
                <a:schemeClr val="dk1"/>
              </a:buClr>
              <a:buSzPts val="1200"/>
              <a:buFont typeface="Calibri"/>
              <a:buNone/>
            </a:pPr>
            <a:r>
              <a:rPr lang="en-US" dirty="0"/>
              <a:t>When sending completed spreadsheets to AHR, please send only ONE spreadsheet from your school/college/campus dean’s office which includes the decisions for all departments. </a:t>
            </a:r>
            <a:endParaRPr dirty="0"/>
          </a:p>
          <a:p>
            <a:pPr marL="0" lvl="0" indent="0" algn="l" rtl="0">
              <a:lnSpc>
                <a:spcPct val="100000"/>
              </a:lnSpc>
              <a:spcBef>
                <a:spcPts val="0"/>
              </a:spcBef>
              <a:spcAft>
                <a:spcPts val="0"/>
              </a:spcAft>
              <a:buSzPts val="1400"/>
              <a:buNone/>
            </a:pPr>
            <a:endParaRPr dirty="0"/>
          </a:p>
        </p:txBody>
      </p:sp>
      <p:sp>
        <p:nvSpPr>
          <p:cNvPr id="256" name="Google Shape;25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Visiting academic staff = manual</a:t>
            </a:r>
          </a:p>
          <a:p>
            <a:r>
              <a:rPr lang="en-US" dirty="0"/>
              <a:t>Visiting faculty (prof) = Spring</a:t>
            </a:r>
          </a:p>
          <a:p>
            <a:r>
              <a:rPr lang="en-US" dirty="0"/>
              <a:t>UW SoM GME office for Resident &amp; Fellow EIB</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0772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2b8c1401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a2b8c1401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Such as…. Not a complete list.  Managed in unit through the year </a:t>
            </a:r>
            <a:endParaRPr dirty="0"/>
          </a:p>
        </p:txBody>
      </p:sp>
      <p:sp>
        <p:nvSpPr>
          <p:cNvPr id="275" name="Google Shape;275;ga2b8c14014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1" name="Google Shape;2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If changes to paid status (paid/unpaid) = manually at unit</a:t>
            </a:r>
          </a:p>
          <a:p>
            <a:pPr marL="0" lvl="0" indent="0" algn="l" rtl="0">
              <a:lnSpc>
                <a:spcPct val="100000"/>
              </a:lnSpc>
              <a:spcBef>
                <a:spcPts val="0"/>
              </a:spcBef>
              <a:spcAft>
                <a:spcPts val="0"/>
              </a:spcAft>
              <a:buSzPts val="1400"/>
              <a:buNone/>
            </a:pPr>
            <a:r>
              <a:rPr lang="en-US" dirty="0"/>
              <a:t>If Unpaid Academic continuing = no updates needed </a:t>
            </a:r>
            <a:endParaRPr dirty="0"/>
          </a:p>
        </p:txBody>
      </p:sp>
      <p:sp>
        <p:nvSpPr>
          <p:cNvPr id="293" name="Google Shape;29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Timelines: Due to Academic HR by </a:t>
            </a:r>
            <a:endParaRPr dirty="0"/>
          </a:p>
        </p:txBody>
      </p:sp>
      <p:sp>
        <p:nvSpPr>
          <p:cNvPr id="301" name="Google Shape;30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2" name="Google Shape;3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1200"/>
              <a:buFont typeface="Calibri"/>
              <a:buNone/>
            </a:pPr>
            <a:r>
              <a:rPr lang="en-US" dirty="0">
                <a:solidFill>
                  <a:srgbClr val="262626"/>
                </a:solidFill>
              </a:rPr>
              <a:t>The submission of the completed spreadsheet fulfills the obligation to notify AHR of reappointment decision and no additional documents are required.</a:t>
            </a:r>
          </a:p>
          <a:p>
            <a:pPr marL="0" marR="0" lvl="0" indent="0" algn="l" rtl="0">
              <a:lnSpc>
                <a:spcPct val="100000"/>
              </a:lnSpc>
              <a:spcBef>
                <a:spcPts val="0"/>
              </a:spcBef>
              <a:spcAft>
                <a:spcPts val="0"/>
              </a:spcAft>
              <a:buClr>
                <a:srgbClr val="262626"/>
              </a:buClr>
              <a:buSzPts val="1200"/>
              <a:buFont typeface="Calibri"/>
              <a:buNone/>
            </a:pPr>
            <a:r>
              <a:rPr lang="en-US" dirty="0">
                <a:solidFill>
                  <a:srgbClr val="262626"/>
                </a:solidFill>
              </a:rPr>
              <a:t>However, units need to notify the faculty member of non-reappoint 30 days before the end of their current appointment end date.</a:t>
            </a:r>
          </a:p>
          <a:p>
            <a:pPr marL="0" marR="0" lvl="0" indent="0" algn="l" rtl="0">
              <a:lnSpc>
                <a:spcPct val="100000"/>
              </a:lnSpc>
              <a:spcBef>
                <a:spcPts val="0"/>
              </a:spcBef>
              <a:spcAft>
                <a:spcPts val="0"/>
              </a:spcAft>
              <a:buClr>
                <a:srgbClr val="262626"/>
              </a:buClr>
              <a:buSzPts val="1200"/>
              <a:buFont typeface="Calibri"/>
              <a:buNone/>
            </a:pPr>
            <a:r>
              <a:rPr lang="en-US" dirty="0">
                <a:solidFill>
                  <a:srgbClr val="262626"/>
                </a:solidFill>
              </a:rPr>
              <a:t>Make sure to end not only the position but the academic appointment and visa versa</a:t>
            </a:r>
          </a:p>
          <a:p>
            <a:pPr marL="0" marR="0" lvl="0" indent="0" algn="l" rtl="0">
              <a:lnSpc>
                <a:spcPct val="100000"/>
              </a:lnSpc>
              <a:spcBef>
                <a:spcPts val="0"/>
              </a:spcBef>
              <a:spcAft>
                <a:spcPts val="0"/>
              </a:spcAft>
              <a:buClr>
                <a:srgbClr val="262626"/>
              </a:buClr>
              <a:buSzPts val="1200"/>
              <a:buFont typeface="Calibri"/>
              <a:buNone/>
            </a:pPr>
            <a:r>
              <a:rPr lang="en-US" dirty="0">
                <a:solidFill>
                  <a:srgbClr val="262626"/>
                </a:solidFill>
              </a:rPr>
              <a:t>Terminating does not require documentation into workday – the spreadsheet again is documentation enough.</a:t>
            </a:r>
            <a:endParaRPr dirty="0"/>
          </a:p>
          <a:p>
            <a:pPr marL="0" lvl="0" indent="0" algn="l" rtl="0">
              <a:lnSpc>
                <a:spcPct val="100000"/>
              </a:lnSpc>
              <a:spcBef>
                <a:spcPts val="0"/>
              </a:spcBef>
              <a:spcAft>
                <a:spcPts val="0"/>
              </a:spcAft>
              <a:buSzPts val="1400"/>
              <a:buNone/>
            </a:pPr>
            <a:endParaRPr dirty="0"/>
          </a:p>
        </p:txBody>
      </p:sp>
      <p:sp>
        <p:nvSpPr>
          <p:cNvPr id="318" name="Google Shape;31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5" name="Google Shape;32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389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8071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Pause on this screen for people to take photos of the links </a:t>
            </a:r>
            <a:endParaRPr dirty="0"/>
          </a:p>
          <a:p>
            <a:pPr marL="0" lvl="0" indent="0" algn="l" rtl="0">
              <a:lnSpc>
                <a:spcPct val="100000"/>
              </a:lnSpc>
              <a:spcBef>
                <a:spcPts val="0"/>
              </a:spcBef>
              <a:spcAft>
                <a:spcPts val="0"/>
              </a:spcAft>
              <a:buSzPts val="1400"/>
              <a:buNone/>
            </a:pPr>
            <a:r>
              <a:rPr lang="en-US" dirty="0"/>
              <a:t>Could also mention that this would be good one to capture. </a:t>
            </a:r>
            <a:endParaRPr dirty="0"/>
          </a:p>
        </p:txBody>
      </p:sp>
      <p:sp>
        <p:nvSpPr>
          <p:cNvPr id="332" name="Google Shape;33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aad3f421d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aad3f421d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5" name="Google Shape;345;gaad3f421d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aad3f421d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aad3f421d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5" name="Google Shape;345;gaad3f421d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dirty="0"/>
          </a:p>
        </p:txBody>
      </p:sp>
    </p:spTree>
    <p:extLst>
      <p:ext uri="{BB962C8B-B14F-4D97-AF65-F5344CB8AC3E}">
        <p14:creationId xmlns:p14="http://schemas.microsoft.com/office/powerpoint/2010/main" val="2143167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Hiatus process </a:t>
            </a:r>
            <a:r>
              <a:rPr lang="en-US" dirty="0"/>
              <a:t>impact: If someone is not reappointed correctly or for the period in which is intended, eligibility for summer hiatus can be impacted and result in benefit loss over the summer months for 9 month faculty</a:t>
            </a:r>
          </a:p>
          <a:p>
            <a:pPr marL="0" lvl="0" indent="0" algn="l" rtl="0">
              <a:lnSpc>
                <a:spcPct val="100000"/>
              </a:lnSpc>
              <a:spcBef>
                <a:spcPts val="0"/>
              </a:spcBef>
              <a:spcAft>
                <a:spcPts val="0"/>
              </a:spcAft>
              <a:buSzPts val="1400"/>
              <a:buNone/>
            </a:pPr>
            <a:r>
              <a:rPr lang="en-US" b="1" dirty="0"/>
              <a:t>Merit process</a:t>
            </a:r>
            <a:r>
              <a:rPr lang="en-US" dirty="0"/>
              <a:t>: if someone is not reappointed correctly or for the period in which is intended, the faculty member may not be reflected/listed/reviewed as eligible for merit</a:t>
            </a:r>
          </a:p>
          <a:p>
            <a:pPr marL="0" lvl="0" indent="0" algn="l" rtl="0">
              <a:lnSpc>
                <a:spcPct val="100000"/>
              </a:lnSpc>
              <a:spcBef>
                <a:spcPts val="0"/>
              </a:spcBef>
              <a:spcAft>
                <a:spcPts val="0"/>
              </a:spcAft>
              <a:buSzPts val="1400"/>
              <a:buNone/>
            </a:pPr>
            <a:r>
              <a:rPr lang="en-US" b="1" dirty="0"/>
              <a:t>Pay/Benefits/System Access</a:t>
            </a:r>
            <a:r>
              <a:rPr lang="en-US" dirty="0"/>
              <a:t>: if someone is not reappointed correctly or for the period intended, the faculty member’s status may be pay impacting (under/over), loss in benefits status, and ended in workday resulting in loss of access to UW systems</a:t>
            </a:r>
          </a:p>
          <a:p>
            <a:pPr marL="0" lvl="0" indent="0" algn="l" rtl="0">
              <a:lnSpc>
                <a:spcPct val="100000"/>
              </a:lnSpc>
              <a:spcBef>
                <a:spcPts val="0"/>
              </a:spcBef>
              <a:spcAft>
                <a:spcPts val="0"/>
              </a:spcAft>
              <a:buSzPts val="1400"/>
              <a:buNone/>
            </a:pPr>
            <a:r>
              <a:rPr lang="en-US" b="1" dirty="0"/>
              <a:t>Census/Reporting</a:t>
            </a:r>
            <a:r>
              <a:rPr lang="en-US" dirty="0"/>
              <a:t>: if someone is not reappointed correctly, it will produce inaccurate reporting for the annual census process which then is reflected in UW reporting on faculty data for the university</a:t>
            </a:r>
            <a:endParaRPr dirty="0"/>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5672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ab68d26b61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ab68d26b61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2" name="Google Shape;352;gab68d26b61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77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Hiatus process </a:t>
            </a:r>
            <a:r>
              <a:rPr lang="en-US" dirty="0"/>
              <a:t>impact: If someone is not reappointed correctly or for the period in which is intended, eligibility for summer hiatus can be impacted and result in benefit loss over the summer months for 9 month faculty</a:t>
            </a:r>
          </a:p>
          <a:p>
            <a:pPr marL="0" lvl="0" indent="0" algn="l" rtl="0">
              <a:lnSpc>
                <a:spcPct val="100000"/>
              </a:lnSpc>
              <a:spcBef>
                <a:spcPts val="0"/>
              </a:spcBef>
              <a:spcAft>
                <a:spcPts val="0"/>
              </a:spcAft>
              <a:buSzPts val="1400"/>
              <a:buNone/>
            </a:pPr>
            <a:r>
              <a:rPr lang="en-US" b="1" dirty="0"/>
              <a:t>Merit process</a:t>
            </a:r>
            <a:r>
              <a:rPr lang="en-US" dirty="0"/>
              <a:t>: if someone is not reappointed correctly or for the period in which is intended, the faculty member may not be reflected/listed/reviewed as eligible for merit</a:t>
            </a:r>
          </a:p>
          <a:p>
            <a:pPr marL="0" lvl="0" indent="0" algn="l" rtl="0">
              <a:lnSpc>
                <a:spcPct val="100000"/>
              </a:lnSpc>
              <a:spcBef>
                <a:spcPts val="0"/>
              </a:spcBef>
              <a:spcAft>
                <a:spcPts val="0"/>
              </a:spcAft>
              <a:buSzPts val="1400"/>
              <a:buNone/>
            </a:pPr>
            <a:r>
              <a:rPr lang="en-US" b="1" dirty="0"/>
              <a:t>Pay/Benefits/System Access</a:t>
            </a:r>
            <a:r>
              <a:rPr lang="en-US" dirty="0"/>
              <a:t>: if someone is not reappointed correctly or for the period intended, the faculty member’s status may be pay impacting (under/over), loss in benefits status, and ended in workday resulting in loss of access to UW systems</a:t>
            </a:r>
          </a:p>
          <a:p>
            <a:pPr marL="0" lvl="0" indent="0" algn="l" rtl="0">
              <a:lnSpc>
                <a:spcPct val="100000"/>
              </a:lnSpc>
              <a:spcBef>
                <a:spcPts val="0"/>
              </a:spcBef>
              <a:spcAft>
                <a:spcPts val="0"/>
              </a:spcAft>
              <a:buSzPts val="1400"/>
              <a:buNone/>
            </a:pPr>
            <a:r>
              <a:rPr lang="en-US" b="1" dirty="0"/>
              <a:t>Census/Reporting</a:t>
            </a:r>
            <a:r>
              <a:rPr lang="en-US" dirty="0"/>
              <a:t>: if someone is not reappointed correctly, it will produce inaccurate reporting for the annual census process which then is reflected in UW reporting on faculty data for the university</a:t>
            </a:r>
            <a:endParaRPr dirty="0"/>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197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Timelines: Due to Academic HR by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3D3D3D"/>
                </a:solidFill>
                <a:effectLst/>
                <a:latin typeface="Encode Sans Compressed"/>
              </a:rPr>
              <a:t>Exception: Those in their first annual appointment have a shorter notification period:</a:t>
            </a:r>
            <a:br>
              <a:rPr lang="en-US" sz="1200" dirty="0"/>
            </a:br>
            <a:r>
              <a:rPr lang="en-US" sz="1200" b="0" i="0" dirty="0">
                <a:solidFill>
                  <a:srgbClr val="3D3D3D"/>
                </a:solidFill>
                <a:effectLst/>
                <a:latin typeface="Encode Sans Compressed"/>
              </a:rPr>
              <a:t>Mar 15: 9-month service period</a:t>
            </a:r>
            <a:br>
              <a:rPr lang="en-US" sz="1200" dirty="0"/>
            </a:br>
            <a:r>
              <a:rPr lang="en-US" sz="1200" b="0" i="0" dirty="0">
                <a:solidFill>
                  <a:srgbClr val="3D3D3D"/>
                </a:solidFill>
                <a:effectLst/>
                <a:latin typeface="Encode Sans Compressed"/>
              </a:rPr>
              <a:t>Mar 31: 12-month service period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3D3D3D"/>
                </a:solidFill>
                <a:effectLst/>
                <a:latin typeface="Encode Sans Compressed"/>
                <a:ea typeface="Open Sans"/>
                <a:cs typeface="Open Sans"/>
                <a:sym typeface="Open Sans"/>
              </a:rPr>
              <a:t>Can reverse a non-reappointment.  Can NOT reverse reappointment</a:t>
            </a:r>
            <a:endParaRPr lang="en-US" sz="1400" dirty="0">
              <a:latin typeface="Open Sans"/>
              <a:ea typeface="Open Sans"/>
              <a:cs typeface="Open Sans"/>
              <a:sym typeface="Open Sans"/>
            </a:endParaRPr>
          </a:p>
          <a:p>
            <a:pPr marL="0" lvl="0" indent="0" algn="l" rtl="0">
              <a:lnSpc>
                <a:spcPct val="100000"/>
              </a:lnSpc>
              <a:spcBef>
                <a:spcPts val="0"/>
              </a:spcBef>
              <a:spcAft>
                <a:spcPts val="0"/>
              </a:spcAft>
              <a:buSzPts val="1400"/>
              <a:buNone/>
            </a:pPr>
            <a:endParaRPr dirty="0"/>
          </a:p>
        </p:txBody>
      </p:sp>
      <p:sp>
        <p:nvSpPr>
          <p:cNvPr id="248" name="Google Shape;2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3" name="Google Shape;1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ap.washington.edu/" TargetMode="External"/><Relationship Id="rId4" Type="http://schemas.openxmlformats.org/officeDocument/2006/relationships/hyperlink" Target="mailto:acadpers@uw.edu"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5"/>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 name="Google Shape;20;p35"/>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 name="Google Shape;21;p35"/>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5"/>
          <p:cNvSpPr txBox="1">
            <a:spLocks noGrp="1"/>
          </p:cNvSpPr>
          <p:nvPr>
            <p:ph type="subTitle" idx="1"/>
          </p:nvPr>
        </p:nvSpPr>
        <p:spPr>
          <a:xfrm>
            <a:off x="1474574" y="4455620"/>
            <a:ext cx="9243000" cy="9657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5"/>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3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cxnSp>
        <p:nvCxnSpPr>
          <p:cNvPr id="25" name="Google Shape;25;p35"/>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26" name="Google Shape;26;p35"/>
          <p:cNvPicPr preferRelativeResize="0"/>
          <p:nvPr/>
        </p:nvPicPr>
        <p:blipFill rotWithShape="1">
          <a:blip r:embed="rId2">
            <a:alphaModFix/>
          </a:blip>
          <a:srcRect/>
          <a:stretch/>
        </p:blipFill>
        <p:spPr>
          <a:xfrm>
            <a:off x="18536" y="5260879"/>
            <a:ext cx="1371603" cy="923546"/>
          </a:xfrm>
          <a:prstGeom prst="rect">
            <a:avLst/>
          </a:prstGeom>
          <a:noFill/>
          <a:ln>
            <a:noFill/>
          </a:ln>
        </p:spPr>
      </p:pic>
      <p:grpSp>
        <p:nvGrpSpPr>
          <p:cNvPr id="27" name="Google Shape;27;p35"/>
          <p:cNvGrpSpPr/>
          <p:nvPr/>
        </p:nvGrpSpPr>
        <p:grpSpPr>
          <a:xfrm>
            <a:off x="9102808" y="5554595"/>
            <a:ext cx="3015000" cy="613145"/>
            <a:chOff x="9206644" y="5648075"/>
            <a:chExt cx="3015000" cy="613145"/>
          </a:xfrm>
        </p:grpSpPr>
        <p:pic>
          <p:nvPicPr>
            <p:cNvPr id="28" name="Google Shape;28;p35"/>
            <p:cNvPicPr preferRelativeResize="0"/>
            <p:nvPr/>
          </p:nvPicPr>
          <p:blipFill rotWithShape="1">
            <a:blip r:embed="rId3">
              <a:alphaModFix/>
            </a:blip>
            <a:srcRect b="22185"/>
            <a:stretch/>
          </p:blipFill>
          <p:spPr>
            <a:xfrm>
              <a:off x="9468288" y="5648075"/>
              <a:ext cx="2383146" cy="413977"/>
            </a:xfrm>
            <a:prstGeom prst="rect">
              <a:avLst/>
            </a:prstGeom>
            <a:noFill/>
            <a:ln>
              <a:noFill/>
            </a:ln>
          </p:spPr>
        </p:pic>
        <p:sp>
          <p:nvSpPr>
            <p:cNvPr id="29" name="Google Shape;29;p35"/>
            <p:cNvSpPr txBox="1"/>
            <p:nvPr/>
          </p:nvSpPr>
          <p:spPr>
            <a:xfrm>
              <a:off x="9206644" y="6014920"/>
              <a:ext cx="30150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acadpers@uw.edu</a:t>
              </a:r>
              <a:r>
                <a:rPr lang="en-US" sz="1000" b="0" i="0" u="none" strike="noStrike" cap="none" dirty="0">
                  <a:solidFill>
                    <a:schemeClr val="dk1"/>
                  </a:solidFill>
                  <a:latin typeface="Open Sans"/>
                  <a:ea typeface="Open Sans"/>
                  <a:cs typeface="Open Sans"/>
                  <a:sym typeface="Open Sans"/>
                </a:rPr>
                <a:t> | </a:t>
              </a:r>
              <a:r>
                <a:rPr lang="en-US" sz="1000" b="0" i="0" u="sng" strike="noStrike" cap="none"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http://ap.washington.edu/</a:t>
              </a:r>
              <a:endParaRPr sz="1000" b="0" i="0" u="none" strike="noStrike" cap="none" dirty="0">
                <a:solidFill>
                  <a:schemeClr val="dk1"/>
                </a:solidFill>
                <a:latin typeface="Open Sans"/>
                <a:ea typeface="Open Sans"/>
                <a:cs typeface="Open Sans"/>
                <a:sym typeface="Open San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4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4"/>
          <p:cNvSpPr txBox="1">
            <a:spLocks noGrp="1"/>
          </p:cNvSpPr>
          <p:nvPr>
            <p:ph type="body" idx="1"/>
          </p:nvPr>
        </p:nvSpPr>
        <p:spPr>
          <a:xfrm rot="5400000">
            <a:off x="4114830" y="-1171816"/>
            <a:ext cx="4023300" cy="100584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3" name="Google Shape;93;p4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4" name="Google Shape;94;p4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5" name="Google Shape;95;p4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45"/>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8" name="Google Shape;98;p45"/>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9" name="Google Shape;99;p45"/>
          <p:cNvSpPr txBox="1">
            <a:spLocks noGrp="1"/>
          </p:cNvSpPr>
          <p:nvPr>
            <p:ph type="title"/>
          </p:nvPr>
        </p:nvSpPr>
        <p:spPr>
          <a:xfrm rot="5400000">
            <a:off x="7160700" y="1978978"/>
            <a:ext cx="5757300" cy="26289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5"/>
          <p:cNvSpPr txBox="1">
            <a:spLocks noGrp="1"/>
          </p:cNvSpPr>
          <p:nvPr>
            <p:ph type="body" idx="1"/>
          </p:nvPr>
        </p:nvSpPr>
        <p:spPr>
          <a:xfrm rot="5400000">
            <a:off x="1826700" y="-573722"/>
            <a:ext cx="5757300" cy="77343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45"/>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2" name="Google Shape;102;p45"/>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3" name="Google Shape;103;p4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1097280" y="99559"/>
            <a:ext cx="10058400" cy="14508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48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36"/>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lvl1pPr marL="457200" lvl="0" indent="-381000" algn="l">
              <a:lnSpc>
                <a:spcPct val="114000"/>
              </a:lnSpc>
              <a:spcBef>
                <a:spcPts val="1200"/>
              </a:spcBef>
              <a:spcAft>
                <a:spcPts val="0"/>
              </a:spcAft>
              <a:buSzPts val="2400"/>
              <a:buChar char=" "/>
              <a:defRPr sz="2400">
                <a:latin typeface="Calibri"/>
                <a:ea typeface="Calibri"/>
                <a:cs typeface="Calibri"/>
                <a:sym typeface="Calibri"/>
              </a:defRPr>
            </a:lvl1pPr>
            <a:lvl2pPr marL="914400" lvl="1" indent="-368300" algn="l">
              <a:lnSpc>
                <a:spcPct val="114000"/>
              </a:lnSpc>
              <a:spcBef>
                <a:spcPts val="200"/>
              </a:spcBef>
              <a:spcAft>
                <a:spcPts val="0"/>
              </a:spcAft>
              <a:buSzPts val="2200"/>
              <a:buFont typeface="Arial"/>
              <a:buChar char="•"/>
              <a:defRPr sz="2200">
                <a:latin typeface="Calibri"/>
                <a:ea typeface="Calibri"/>
                <a:cs typeface="Calibri"/>
                <a:sym typeface="Calibri"/>
              </a:defRPr>
            </a:lvl2pPr>
            <a:lvl3pPr marL="1371600" lvl="2" indent="-355600" algn="l">
              <a:lnSpc>
                <a:spcPct val="114000"/>
              </a:lnSpc>
              <a:spcBef>
                <a:spcPts val="400"/>
              </a:spcBef>
              <a:spcAft>
                <a:spcPts val="0"/>
              </a:spcAft>
              <a:buSzPts val="2000"/>
              <a:buFont typeface="Arial"/>
              <a:buChar char="•"/>
              <a:defRPr sz="2000">
                <a:latin typeface="Calibri"/>
                <a:ea typeface="Calibri"/>
                <a:cs typeface="Calibri"/>
                <a:sym typeface="Calibri"/>
              </a:defRPr>
            </a:lvl3pPr>
            <a:lvl4pPr marL="1828800" lvl="3" indent="-342900" algn="l">
              <a:lnSpc>
                <a:spcPct val="114000"/>
              </a:lnSpc>
              <a:spcBef>
                <a:spcPts val="400"/>
              </a:spcBef>
              <a:spcAft>
                <a:spcPts val="0"/>
              </a:spcAft>
              <a:buSzPts val="1800"/>
              <a:buFont typeface="Arial"/>
              <a:buChar char="•"/>
              <a:defRPr sz="1800"/>
            </a:lvl4pPr>
            <a:lvl5pPr marL="2286000" lvl="4" indent="-330200" algn="l">
              <a:lnSpc>
                <a:spcPct val="114000"/>
              </a:lnSpc>
              <a:spcBef>
                <a:spcPts val="400"/>
              </a:spcBef>
              <a:spcAft>
                <a:spcPts val="0"/>
              </a:spcAft>
              <a:buSzPts val="1600"/>
              <a:buFont typeface="Arial"/>
              <a:buChar char="•"/>
              <a:defRPr sz="16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33" name="Google Shape;33;p36"/>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36"/>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36"/>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6"/>
        <p:cNvGrpSpPr/>
        <p:nvPr/>
      </p:nvGrpSpPr>
      <p:grpSpPr>
        <a:xfrm>
          <a:off x="0" y="0"/>
          <a:ext cx="0" cy="0"/>
          <a:chOff x="0" y="0"/>
          <a:chExt cx="0" cy="0"/>
        </a:xfrm>
      </p:grpSpPr>
      <p:sp>
        <p:nvSpPr>
          <p:cNvPr id="37" name="Google Shape;37;p37"/>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 name="Google Shape;38;p37"/>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 name="Google Shape;39;p37"/>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3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1" name="Google Shape;41;p37"/>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2"/>
        <p:cNvGrpSpPr/>
        <p:nvPr/>
      </p:nvGrpSpPr>
      <p:grpSpPr>
        <a:xfrm>
          <a:off x="0" y="0"/>
          <a:ext cx="0" cy="0"/>
          <a:chOff x="0" y="0"/>
          <a:chExt cx="0" cy="0"/>
        </a:xfrm>
      </p:grpSpPr>
      <p:sp>
        <p:nvSpPr>
          <p:cNvPr id="43" name="Google Shape;43;p38"/>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 name="Google Shape;44;p38"/>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 name="Google Shape;45;p38"/>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7" name="Google Shape;47;p38"/>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3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38"/>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cxnSp>
        <p:nvCxnSpPr>
          <p:cNvPr id="50" name="Google Shape;50;p38"/>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9"/>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lvl1pPr marL="457200" lvl="0" indent="-355600" algn="l">
              <a:lnSpc>
                <a:spcPct val="114000"/>
              </a:lnSpc>
              <a:spcBef>
                <a:spcPts val="1200"/>
              </a:spcBef>
              <a:spcAft>
                <a:spcPts val="0"/>
              </a:spcAft>
              <a:buSzPts val="2000"/>
              <a:buChar char=" "/>
              <a:defRPr/>
            </a:lvl1pPr>
            <a:lvl2pPr marL="914400" lvl="1" indent="-342900" algn="l">
              <a:lnSpc>
                <a:spcPct val="114000"/>
              </a:lnSpc>
              <a:spcBef>
                <a:spcPts val="200"/>
              </a:spcBef>
              <a:spcAft>
                <a:spcPts val="0"/>
              </a:spcAft>
              <a:buSzPts val="1800"/>
              <a:buChar char="◦"/>
              <a:defRPr/>
            </a:lvl2pPr>
            <a:lvl3pPr marL="1371600" lvl="2" indent="-317500" algn="l">
              <a:lnSpc>
                <a:spcPct val="114000"/>
              </a:lnSpc>
              <a:spcBef>
                <a:spcPts val="400"/>
              </a:spcBef>
              <a:spcAft>
                <a:spcPts val="0"/>
              </a:spcAft>
              <a:buSzPts val="1400"/>
              <a:buChar char="◦"/>
              <a:defRPr/>
            </a:lvl3pPr>
            <a:lvl4pPr marL="1828800" lvl="3" indent="-317500" algn="l">
              <a:lnSpc>
                <a:spcPct val="114000"/>
              </a:lnSpc>
              <a:spcBef>
                <a:spcPts val="400"/>
              </a:spcBef>
              <a:spcAft>
                <a:spcPts val="0"/>
              </a:spcAft>
              <a:buSzPts val="1400"/>
              <a:buChar char="◦"/>
              <a:defRPr/>
            </a:lvl4pPr>
            <a:lvl5pPr marL="2286000" lvl="4" indent="-317500" algn="l">
              <a:lnSpc>
                <a:spcPct val="114000"/>
              </a:lnSpc>
              <a:spcBef>
                <a:spcPts val="400"/>
              </a:spcBef>
              <a:spcAft>
                <a:spcPts val="0"/>
              </a:spcAft>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39"/>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lvl1pPr marL="457200" lvl="0" indent="-355600" algn="l">
              <a:lnSpc>
                <a:spcPct val="114000"/>
              </a:lnSpc>
              <a:spcBef>
                <a:spcPts val="1200"/>
              </a:spcBef>
              <a:spcAft>
                <a:spcPts val="0"/>
              </a:spcAft>
              <a:buSzPts val="2000"/>
              <a:buChar char=" "/>
              <a:defRPr/>
            </a:lvl1pPr>
            <a:lvl2pPr marL="914400" lvl="1" indent="-342900" algn="l">
              <a:lnSpc>
                <a:spcPct val="114000"/>
              </a:lnSpc>
              <a:spcBef>
                <a:spcPts val="200"/>
              </a:spcBef>
              <a:spcAft>
                <a:spcPts val="0"/>
              </a:spcAft>
              <a:buSzPts val="1800"/>
              <a:buChar char="◦"/>
              <a:defRPr/>
            </a:lvl2pPr>
            <a:lvl3pPr marL="1371600" lvl="2" indent="-317500" algn="l">
              <a:lnSpc>
                <a:spcPct val="114000"/>
              </a:lnSpc>
              <a:spcBef>
                <a:spcPts val="400"/>
              </a:spcBef>
              <a:spcAft>
                <a:spcPts val="0"/>
              </a:spcAft>
              <a:buSzPts val="1400"/>
              <a:buChar char="◦"/>
              <a:defRPr/>
            </a:lvl3pPr>
            <a:lvl4pPr marL="1828800" lvl="3" indent="-317500" algn="l">
              <a:lnSpc>
                <a:spcPct val="114000"/>
              </a:lnSpc>
              <a:spcBef>
                <a:spcPts val="400"/>
              </a:spcBef>
              <a:spcAft>
                <a:spcPts val="0"/>
              </a:spcAft>
              <a:buSzPts val="1400"/>
              <a:buChar char="◦"/>
              <a:defRPr/>
            </a:lvl4pPr>
            <a:lvl5pPr marL="2286000" lvl="4" indent="-317500" algn="l">
              <a:lnSpc>
                <a:spcPct val="114000"/>
              </a:lnSpc>
              <a:spcBef>
                <a:spcPts val="400"/>
              </a:spcBef>
              <a:spcAft>
                <a:spcPts val="0"/>
              </a:spcAft>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39"/>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39"/>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39"/>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1097280" y="1846052"/>
            <a:ext cx="4937700" cy="736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1" name="Google Shape;61;p40"/>
          <p:cNvSpPr txBox="1">
            <a:spLocks noGrp="1"/>
          </p:cNvSpPr>
          <p:nvPr>
            <p:ph type="body" idx="2"/>
          </p:nvPr>
        </p:nvSpPr>
        <p:spPr>
          <a:xfrm>
            <a:off x="1097280" y="2582334"/>
            <a:ext cx="4937700" cy="3378300"/>
          </a:xfrm>
          <a:prstGeom prst="rect">
            <a:avLst/>
          </a:prstGeom>
          <a:noFill/>
          <a:ln>
            <a:noFill/>
          </a:ln>
        </p:spPr>
        <p:txBody>
          <a:bodyPr spcFirstLastPara="1" wrap="square" lIns="0" tIns="45700" rIns="0" bIns="45700" anchor="t" anchorCtr="0">
            <a:noAutofit/>
          </a:bodyPr>
          <a:lstStyle>
            <a:lvl1pPr marL="457200" lvl="0" indent="-355600" algn="l">
              <a:lnSpc>
                <a:spcPct val="114000"/>
              </a:lnSpc>
              <a:spcBef>
                <a:spcPts val="1200"/>
              </a:spcBef>
              <a:spcAft>
                <a:spcPts val="0"/>
              </a:spcAft>
              <a:buSzPts val="2000"/>
              <a:buChar char=" "/>
              <a:defRPr/>
            </a:lvl1pPr>
            <a:lvl2pPr marL="914400" lvl="1" indent="-342900" algn="l">
              <a:lnSpc>
                <a:spcPct val="114000"/>
              </a:lnSpc>
              <a:spcBef>
                <a:spcPts val="200"/>
              </a:spcBef>
              <a:spcAft>
                <a:spcPts val="0"/>
              </a:spcAft>
              <a:buSzPts val="1800"/>
              <a:buChar char="◦"/>
              <a:defRPr/>
            </a:lvl2pPr>
            <a:lvl3pPr marL="1371600" lvl="2" indent="-317500" algn="l">
              <a:lnSpc>
                <a:spcPct val="114000"/>
              </a:lnSpc>
              <a:spcBef>
                <a:spcPts val="400"/>
              </a:spcBef>
              <a:spcAft>
                <a:spcPts val="0"/>
              </a:spcAft>
              <a:buSzPts val="1400"/>
              <a:buChar char="◦"/>
              <a:defRPr/>
            </a:lvl3pPr>
            <a:lvl4pPr marL="1828800" lvl="3" indent="-317500" algn="l">
              <a:lnSpc>
                <a:spcPct val="114000"/>
              </a:lnSpc>
              <a:spcBef>
                <a:spcPts val="400"/>
              </a:spcBef>
              <a:spcAft>
                <a:spcPts val="0"/>
              </a:spcAft>
              <a:buSzPts val="1400"/>
              <a:buChar char="◦"/>
              <a:defRPr/>
            </a:lvl4pPr>
            <a:lvl5pPr marL="2286000" lvl="4" indent="-317500" algn="l">
              <a:lnSpc>
                <a:spcPct val="114000"/>
              </a:lnSpc>
              <a:spcBef>
                <a:spcPts val="400"/>
              </a:spcBef>
              <a:spcAft>
                <a:spcPts val="0"/>
              </a:spcAft>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40"/>
          <p:cNvSpPr txBox="1">
            <a:spLocks noGrp="1"/>
          </p:cNvSpPr>
          <p:nvPr>
            <p:ph type="body" idx="3"/>
          </p:nvPr>
        </p:nvSpPr>
        <p:spPr>
          <a:xfrm>
            <a:off x="6217920" y="1846052"/>
            <a:ext cx="4937700" cy="736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3" name="Google Shape;63;p40"/>
          <p:cNvSpPr txBox="1">
            <a:spLocks noGrp="1"/>
          </p:cNvSpPr>
          <p:nvPr>
            <p:ph type="body" idx="4"/>
          </p:nvPr>
        </p:nvSpPr>
        <p:spPr>
          <a:xfrm>
            <a:off x="6217920" y="2582334"/>
            <a:ext cx="4937700" cy="3378300"/>
          </a:xfrm>
          <a:prstGeom prst="rect">
            <a:avLst/>
          </a:prstGeom>
          <a:noFill/>
          <a:ln>
            <a:noFill/>
          </a:ln>
        </p:spPr>
        <p:txBody>
          <a:bodyPr spcFirstLastPara="1" wrap="square" lIns="0" tIns="45700" rIns="0" bIns="45700" anchor="t" anchorCtr="0">
            <a:noAutofit/>
          </a:bodyPr>
          <a:lstStyle>
            <a:lvl1pPr marL="457200" lvl="0" indent="-355600" algn="l">
              <a:lnSpc>
                <a:spcPct val="114000"/>
              </a:lnSpc>
              <a:spcBef>
                <a:spcPts val="1200"/>
              </a:spcBef>
              <a:spcAft>
                <a:spcPts val="0"/>
              </a:spcAft>
              <a:buSzPts val="2000"/>
              <a:buChar char=" "/>
              <a:defRPr/>
            </a:lvl1pPr>
            <a:lvl2pPr marL="914400" lvl="1" indent="-342900" algn="l">
              <a:lnSpc>
                <a:spcPct val="114000"/>
              </a:lnSpc>
              <a:spcBef>
                <a:spcPts val="200"/>
              </a:spcBef>
              <a:spcAft>
                <a:spcPts val="0"/>
              </a:spcAft>
              <a:buSzPts val="1800"/>
              <a:buChar char="◦"/>
              <a:defRPr/>
            </a:lvl2pPr>
            <a:lvl3pPr marL="1371600" lvl="2" indent="-317500" algn="l">
              <a:lnSpc>
                <a:spcPct val="114000"/>
              </a:lnSpc>
              <a:spcBef>
                <a:spcPts val="400"/>
              </a:spcBef>
              <a:spcAft>
                <a:spcPts val="0"/>
              </a:spcAft>
              <a:buSzPts val="1400"/>
              <a:buChar char="◦"/>
              <a:defRPr/>
            </a:lvl3pPr>
            <a:lvl4pPr marL="1828800" lvl="3" indent="-317500" algn="l">
              <a:lnSpc>
                <a:spcPct val="114000"/>
              </a:lnSpc>
              <a:spcBef>
                <a:spcPts val="400"/>
              </a:spcBef>
              <a:spcAft>
                <a:spcPts val="0"/>
              </a:spcAft>
              <a:buSzPts val="1400"/>
              <a:buChar char="◦"/>
              <a:defRPr/>
            </a:lvl4pPr>
            <a:lvl5pPr marL="2286000" lvl="4" indent="-317500" algn="l">
              <a:lnSpc>
                <a:spcPct val="114000"/>
              </a:lnSpc>
              <a:spcBef>
                <a:spcPts val="400"/>
              </a:spcBef>
              <a:spcAft>
                <a:spcPts val="0"/>
              </a:spcAft>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40"/>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4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40"/>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7"/>
        <p:cNvGrpSpPr/>
        <p:nvPr/>
      </p:nvGrpSpPr>
      <p:grpSpPr>
        <a:xfrm>
          <a:off x="0" y="0"/>
          <a:ext cx="0" cy="0"/>
          <a:chOff x="0" y="0"/>
          <a:chExt cx="0" cy="0"/>
        </a:xfrm>
      </p:grpSpPr>
      <p:sp>
        <p:nvSpPr>
          <p:cNvPr id="68" name="Google Shape;68;p41"/>
          <p:cNvSpPr/>
          <p:nvPr/>
        </p:nvSpPr>
        <p:spPr>
          <a:xfrm>
            <a:off x="16" y="0"/>
            <a:ext cx="40509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9" name="Google Shape;69;p41"/>
          <p:cNvSpPr/>
          <p:nvPr/>
        </p:nvSpPr>
        <p:spPr>
          <a:xfrm>
            <a:off x="4040071" y="0"/>
            <a:ext cx="63900"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0" name="Google Shape;70;p4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body" idx="1"/>
          </p:nvPr>
        </p:nvSpPr>
        <p:spPr>
          <a:xfrm>
            <a:off x="4800600" y="731520"/>
            <a:ext cx="6492300" cy="5257800"/>
          </a:xfrm>
          <a:prstGeom prst="rect">
            <a:avLst/>
          </a:prstGeom>
          <a:noFill/>
          <a:ln>
            <a:noFill/>
          </a:ln>
        </p:spPr>
        <p:txBody>
          <a:bodyPr spcFirstLastPara="1" wrap="square" lIns="0" tIns="45700" rIns="0" bIns="45700" anchor="t" anchorCtr="0">
            <a:noAutofit/>
          </a:bodyPr>
          <a:lstStyle>
            <a:lvl1pPr marL="457200" lvl="0" indent="-355600" algn="l">
              <a:lnSpc>
                <a:spcPct val="114000"/>
              </a:lnSpc>
              <a:spcBef>
                <a:spcPts val="1200"/>
              </a:spcBef>
              <a:spcAft>
                <a:spcPts val="0"/>
              </a:spcAft>
              <a:buSzPts val="2000"/>
              <a:buChar char=" "/>
              <a:defRPr/>
            </a:lvl1pPr>
            <a:lvl2pPr marL="914400" lvl="1" indent="-342900" algn="l">
              <a:lnSpc>
                <a:spcPct val="114000"/>
              </a:lnSpc>
              <a:spcBef>
                <a:spcPts val="200"/>
              </a:spcBef>
              <a:spcAft>
                <a:spcPts val="0"/>
              </a:spcAft>
              <a:buSzPts val="1800"/>
              <a:buChar char="◦"/>
              <a:defRPr/>
            </a:lvl2pPr>
            <a:lvl3pPr marL="1371600" lvl="2" indent="-317500" algn="l">
              <a:lnSpc>
                <a:spcPct val="114000"/>
              </a:lnSpc>
              <a:spcBef>
                <a:spcPts val="400"/>
              </a:spcBef>
              <a:spcAft>
                <a:spcPts val="0"/>
              </a:spcAft>
              <a:buSzPts val="1400"/>
              <a:buChar char="◦"/>
              <a:defRPr/>
            </a:lvl3pPr>
            <a:lvl4pPr marL="1828800" lvl="3" indent="-317500" algn="l">
              <a:lnSpc>
                <a:spcPct val="114000"/>
              </a:lnSpc>
              <a:spcBef>
                <a:spcPts val="400"/>
              </a:spcBef>
              <a:spcAft>
                <a:spcPts val="0"/>
              </a:spcAft>
              <a:buSzPts val="1400"/>
              <a:buChar char="◦"/>
              <a:defRPr/>
            </a:lvl4pPr>
            <a:lvl5pPr marL="2286000" lvl="4" indent="-317500" algn="l">
              <a:lnSpc>
                <a:spcPct val="114000"/>
              </a:lnSpc>
              <a:spcBef>
                <a:spcPts val="400"/>
              </a:spcBef>
              <a:spcAft>
                <a:spcPts val="0"/>
              </a:spcAft>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2" name="Google Shape;72;p41"/>
          <p:cNvSpPr txBox="1">
            <a:spLocks noGrp="1"/>
          </p:cNvSpPr>
          <p:nvPr>
            <p:ph type="body" idx="2"/>
          </p:nvPr>
        </p:nvSpPr>
        <p:spPr>
          <a:xfrm>
            <a:off x="457200" y="2926080"/>
            <a:ext cx="3200400" cy="3379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3" name="Google Shape;73;p41"/>
          <p:cNvSpPr txBox="1">
            <a:spLocks noGrp="1"/>
          </p:cNvSpPr>
          <p:nvPr>
            <p:ph type="dt" idx="10"/>
          </p:nvPr>
        </p:nvSpPr>
        <p:spPr>
          <a:xfrm>
            <a:off x="465512" y="6459785"/>
            <a:ext cx="2618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41"/>
          <p:cNvSpPr txBox="1">
            <a:spLocks noGrp="1"/>
          </p:cNvSpPr>
          <p:nvPr>
            <p:ph type="ftr" idx="11"/>
          </p:nvPr>
        </p:nvSpPr>
        <p:spPr>
          <a:xfrm>
            <a:off x="4800600" y="6459785"/>
            <a:ext cx="4648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5" name="Google Shape;75;p41"/>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42"/>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42"/>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1"/>
        <p:cNvGrpSpPr/>
        <p:nvPr/>
      </p:nvGrpSpPr>
      <p:grpSpPr>
        <a:xfrm>
          <a:off x="0" y="0"/>
          <a:ext cx="0" cy="0"/>
          <a:chOff x="0" y="0"/>
          <a:chExt cx="0" cy="0"/>
        </a:xfrm>
      </p:grpSpPr>
      <p:sp>
        <p:nvSpPr>
          <p:cNvPr id="82" name="Google Shape;82;p43"/>
          <p:cNvSpPr/>
          <p:nvPr/>
        </p:nvSpPr>
        <p:spPr>
          <a:xfrm>
            <a:off x="0" y="4953000"/>
            <a:ext cx="12188700"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3" name="Google Shape;83;p43"/>
          <p:cNvSpPr/>
          <p:nvPr/>
        </p:nvSpPr>
        <p:spPr>
          <a:xfrm>
            <a:off x="15" y="491507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4" name="Google Shape;84;p43"/>
          <p:cNvSpPr txBox="1">
            <a:spLocks noGrp="1"/>
          </p:cNvSpPr>
          <p:nvPr>
            <p:ph type="title"/>
          </p:nvPr>
        </p:nvSpPr>
        <p:spPr>
          <a:xfrm>
            <a:off x="1097280" y="5074920"/>
            <a:ext cx="10113300" cy="82290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43"/>
          <p:cNvPicPr preferRelativeResize="0">
            <a:picLocks noGrp="1"/>
          </p:cNvPicPr>
          <p:nvPr>
            <p:ph type="pic" idx="2"/>
          </p:nvPr>
        </p:nvPicPr>
        <p:blipFill/>
        <p:spPr>
          <a:xfrm>
            <a:off x="15" y="0"/>
            <a:ext cx="12192000" cy="4915200"/>
          </a:xfrm>
          <a:prstGeom prst="rect">
            <a:avLst/>
          </a:prstGeom>
          <a:blipFill rotWithShape="1">
            <a:blip r:embed="rId2">
              <a:alphaModFix/>
            </a:blip>
            <a:stretch>
              <a:fillRect/>
            </a:stretch>
          </a:blipFill>
          <a:ln>
            <a:noFill/>
          </a:ln>
        </p:spPr>
      </p:pic>
      <p:sp>
        <p:nvSpPr>
          <p:cNvPr id="86" name="Google Shape;86;p43"/>
          <p:cNvSpPr txBox="1">
            <a:spLocks noGrp="1"/>
          </p:cNvSpPr>
          <p:nvPr>
            <p:ph type="body" idx="1"/>
          </p:nvPr>
        </p:nvSpPr>
        <p:spPr>
          <a:xfrm>
            <a:off x="1097280" y="5907023"/>
            <a:ext cx="10113300" cy="59430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7" name="Google Shape;87;p4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8" name="Google Shape;88;p4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9" name="Google Shape;89;p4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11;p34"/>
          <p:cNvSpPr/>
          <p:nvPr/>
        </p:nvSpPr>
        <p:spPr>
          <a:xfrm>
            <a:off x="0" y="633431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3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4"/>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3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3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cxnSp>
        <p:nvCxnSpPr>
          <p:cNvPr id="17" name="Google Shape;17;p34"/>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p.washington.edu/ahr/actions/reappointmen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ap.washington.edu/wp-content/uploads/2023-24-Reappointment-Decision-Instructions-1.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ap.washington.edu/ahr/actions/service-periods/" TargetMode="External"/><Relationship Id="rId3" Type="http://schemas.openxmlformats.org/officeDocument/2006/relationships/hyperlink" Target="http://ap.washington.edu/ahr/actions/adding-updating/reappointments/" TargetMode="External"/><Relationship Id="rId7" Type="http://schemas.openxmlformats.org/officeDocument/2006/relationships/hyperlink" Target="https://isc.uw.edu/user-guides/reappointme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ap.washington.edu/ahr/policies/lecturer-guidelines/lecturer-part-time-quarterly-faq/" TargetMode="External"/><Relationship Id="rId5" Type="http://schemas.openxmlformats.org/officeDocument/2006/relationships/hyperlink" Target="https://ap.washington.edu/blog/2019/04/sextant-a-new-academic-appointments-and-positions-guidance-tool/" TargetMode="External"/><Relationship Id="rId4" Type="http://schemas.openxmlformats.org/officeDocument/2006/relationships/hyperlink" Target="https://www.washington.edu/admin/rules/policies/FCG/FCCH24.html#2453" TargetMode="External"/><Relationship Id="rId9" Type="http://schemas.openxmlformats.org/officeDocument/2006/relationships/hyperlink" Target="https://ap.washington.edu/about-us/contact/?_gl=1*1ycey7z*_ga*NjI3MzUzNjEwLjE2ODUwMzMwNjE.*_ga_3T65WK0BM8*MTY5ODc3Nzc2MC4yNzIuMS4xNjk4Nzc5MTM5LjAuMC4w*_ga_JLHM9WH4JV*MTY5ODc3Nzc2MC4yNzIuMS4xNjk4Nzc5MTM5LjAuMC4w&amp;_ga=2.135190961.1430898462.1698685376-627353610.1685033061"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p.washington.edu/ahr/actions/clock-managed-rank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097280" y="758952"/>
            <a:ext cx="10550434"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7500"/>
              <a:buFont typeface="Calibri"/>
              <a:buNone/>
            </a:pPr>
            <a:r>
              <a:rPr lang="en-US" sz="7500" dirty="0">
                <a:latin typeface="Encode Sans"/>
                <a:ea typeface="Encode Sans"/>
                <a:cs typeface="Encode Sans"/>
                <a:sym typeface="Encode Sans"/>
              </a:rPr>
              <a:t>REAPPOINTMENTS</a:t>
            </a:r>
            <a:endParaRPr sz="7500" dirty="0">
              <a:latin typeface="Encode Sans"/>
              <a:ea typeface="Encode Sans"/>
              <a:cs typeface="Encode Sans"/>
              <a:sym typeface="Encode Sans"/>
            </a:endParaRPr>
          </a:p>
        </p:txBody>
      </p:sp>
      <p:sp>
        <p:nvSpPr>
          <p:cNvPr id="109" name="Google Shape;109;p1"/>
          <p:cNvSpPr txBox="1">
            <a:spLocks noGrp="1"/>
          </p:cNvSpPr>
          <p:nvPr>
            <p:ph type="subTitle" idx="1"/>
          </p:nvPr>
        </p:nvSpPr>
        <p:spPr>
          <a:xfrm>
            <a:off x="1474574" y="4455620"/>
            <a:ext cx="9243000" cy="96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latin typeface="Open Sans"/>
                <a:ea typeface="Open Sans"/>
                <a:cs typeface="Open Sans"/>
                <a:sym typeface="Open Sans"/>
              </a:rPr>
              <a:t>November 15, 2023</a:t>
            </a:r>
            <a:endParaRPr dirty="0">
              <a:latin typeface="Open Sans"/>
              <a:ea typeface="Open Sans"/>
              <a:cs typeface="Open Sans"/>
              <a:sym typeface="Open Sans"/>
            </a:endParaRPr>
          </a:p>
          <a:p>
            <a:pPr marL="0" lvl="0" indent="0" algn="l" rtl="0">
              <a:lnSpc>
                <a:spcPct val="90000"/>
              </a:lnSpc>
              <a:spcBef>
                <a:spcPts val="0"/>
              </a:spcBef>
              <a:spcAft>
                <a:spcPts val="0"/>
              </a:spcAft>
              <a:buSzPts val="2400"/>
              <a:buNone/>
            </a:pPr>
            <a:endParaRPr dirty="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WINTER DECISION TITLES</a:t>
            </a:r>
            <a:endParaRPr dirty="0">
              <a:latin typeface="Encode Sans"/>
              <a:ea typeface="Encode Sans"/>
              <a:cs typeface="Encode Sans"/>
              <a:sym typeface="Encode Sans"/>
            </a:endParaRPr>
          </a:p>
        </p:txBody>
      </p:sp>
      <p:sp>
        <p:nvSpPr>
          <p:cNvPr id="180" name="Google Shape;180;p1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384048" lvl="1" indent="-195580" algn="l" rtl="0">
              <a:lnSpc>
                <a:spcPct val="114000"/>
              </a:lnSpc>
              <a:spcBef>
                <a:spcPts val="0"/>
              </a:spcBef>
              <a:spcAft>
                <a:spcPts val="0"/>
              </a:spcAft>
              <a:buSzPts val="2400"/>
              <a:buFont typeface="Open Sans"/>
              <a:buChar char="•"/>
            </a:pPr>
            <a:r>
              <a:rPr lang="en-US" sz="2400" dirty="0">
                <a:solidFill>
                  <a:schemeClr val="tx1"/>
                </a:solidFill>
                <a:latin typeface="Open Sans"/>
                <a:ea typeface="Open Sans"/>
                <a:cs typeface="Open Sans"/>
                <a:sym typeface="Open Sans"/>
              </a:rPr>
              <a:t>Research professor &amp; research associate professor</a:t>
            </a:r>
            <a:endParaRPr sz="2400" dirty="0">
              <a:solidFill>
                <a:schemeClr val="tx1"/>
              </a:solidFill>
              <a:latin typeface="Open Sans"/>
              <a:ea typeface="Open Sans"/>
              <a:cs typeface="Open Sans"/>
              <a:sym typeface="Open Sans"/>
            </a:endParaRPr>
          </a:p>
          <a:p>
            <a:pPr marL="384048" lvl="1" indent="-195580" algn="l" rtl="0">
              <a:lnSpc>
                <a:spcPct val="114000"/>
              </a:lnSpc>
              <a:spcBef>
                <a:spcPts val="600"/>
              </a:spcBef>
              <a:spcAft>
                <a:spcPts val="0"/>
              </a:spcAft>
              <a:buSzPts val="2400"/>
              <a:buFont typeface="Open Sans"/>
              <a:buChar char="•"/>
            </a:pPr>
            <a:r>
              <a:rPr lang="en-US" sz="2400" dirty="0">
                <a:solidFill>
                  <a:schemeClr val="tx1"/>
                </a:solidFill>
                <a:latin typeface="Open Sans"/>
                <a:ea typeface="Open Sans"/>
                <a:cs typeface="Open Sans"/>
                <a:sym typeface="Open Sans"/>
              </a:rPr>
              <a:t>Teaching professor &amp; associate teaching professor</a:t>
            </a:r>
            <a:endParaRPr sz="2400" dirty="0">
              <a:solidFill>
                <a:schemeClr val="tx1"/>
              </a:solidFill>
              <a:latin typeface="Open Sans"/>
              <a:ea typeface="Open Sans"/>
              <a:cs typeface="Open Sans"/>
              <a:sym typeface="Open Sans"/>
            </a:endParaRPr>
          </a:p>
          <a:p>
            <a:pPr marL="384048" lvl="1" indent="-195580" algn="l" rtl="0">
              <a:lnSpc>
                <a:spcPct val="114000"/>
              </a:lnSpc>
              <a:spcBef>
                <a:spcPts val="600"/>
              </a:spcBef>
              <a:spcAft>
                <a:spcPts val="0"/>
              </a:spcAft>
              <a:buSzPts val="2400"/>
              <a:buFont typeface="Open Sans"/>
              <a:buChar char="•"/>
            </a:pPr>
            <a:r>
              <a:rPr lang="en-US" sz="2400" dirty="0">
                <a:solidFill>
                  <a:schemeClr val="tx1"/>
                </a:solidFill>
                <a:latin typeface="Open Sans"/>
                <a:ea typeface="Open Sans"/>
                <a:cs typeface="Open Sans"/>
                <a:sym typeface="Open Sans"/>
              </a:rPr>
              <a:t>Lecturer full-time temporary</a:t>
            </a:r>
            <a:endParaRPr sz="2400" dirty="0">
              <a:solidFill>
                <a:schemeClr val="tx1"/>
              </a:solidFill>
              <a:latin typeface="Open Sans"/>
              <a:ea typeface="Open Sans"/>
              <a:cs typeface="Open Sans"/>
              <a:sym typeface="Open Sans"/>
            </a:endParaRPr>
          </a:p>
          <a:p>
            <a:pPr marL="384048" lvl="1" indent="-195580" algn="l" rtl="0">
              <a:lnSpc>
                <a:spcPct val="114000"/>
              </a:lnSpc>
              <a:spcBef>
                <a:spcPts val="600"/>
              </a:spcBef>
              <a:spcAft>
                <a:spcPts val="0"/>
              </a:spcAft>
              <a:buSzPts val="2400"/>
              <a:buFont typeface="Open Sans"/>
              <a:buChar char="•"/>
            </a:pPr>
            <a:r>
              <a:rPr lang="en-US" sz="2400" dirty="0">
                <a:solidFill>
                  <a:schemeClr val="tx1"/>
                </a:solidFill>
                <a:latin typeface="Open Sans"/>
                <a:ea typeface="Open Sans"/>
                <a:cs typeface="Open Sans"/>
                <a:sym typeface="Open Sans"/>
              </a:rPr>
              <a:t>Lecturer part-time </a:t>
            </a:r>
            <a:endParaRPr sz="2400" dirty="0">
              <a:solidFill>
                <a:schemeClr val="tx1"/>
              </a:solidFill>
              <a:latin typeface="Open Sans"/>
              <a:ea typeface="Open Sans"/>
              <a:cs typeface="Open Sans"/>
              <a:sym typeface="Open Sans"/>
            </a:endParaRPr>
          </a:p>
          <a:p>
            <a:pPr marL="384048" lvl="1" indent="-195580" algn="l" rtl="0">
              <a:lnSpc>
                <a:spcPct val="114000"/>
              </a:lnSpc>
              <a:spcBef>
                <a:spcPts val="600"/>
              </a:spcBef>
              <a:spcAft>
                <a:spcPts val="0"/>
              </a:spcAft>
              <a:buSzPts val="2400"/>
              <a:buFont typeface="Open Sans"/>
              <a:buChar char="•"/>
            </a:pPr>
            <a:r>
              <a:rPr lang="en-US" sz="2400" dirty="0">
                <a:solidFill>
                  <a:schemeClr val="tx1"/>
                </a:solidFill>
                <a:latin typeface="Open Sans"/>
                <a:ea typeface="Open Sans"/>
                <a:cs typeface="Open Sans"/>
                <a:sym typeface="Open Sans"/>
              </a:rPr>
              <a:t>Clinical dental pathway (professor and associate professor)</a:t>
            </a:r>
            <a:endParaRPr sz="2400" dirty="0">
              <a:solidFill>
                <a:schemeClr val="tx1"/>
              </a:solidFill>
              <a:latin typeface="Open Sans"/>
              <a:ea typeface="Open Sans"/>
              <a:cs typeface="Open Sans"/>
              <a:sym typeface="Open Sans"/>
            </a:endParaRPr>
          </a:p>
          <a:p>
            <a:pPr marL="384048" lvl="1" indent="-195580" algn="l" rtl="0">
              <a:lnSpc>
                <a:spcPct val="114000"/>
              </a:lnSpc>
              <a:spcBef>
                <a:spcPts val="600"/>
              </a:spcBef>
              <a:spcAft>
                <a:spcPts val="0"/>
              </a:spcAft>
              <a:buSzPts val="2400"/>
              <a:buFont typeface="Open Sans"/>
              <a:buChar char="•"/>
            </a:pPr>
            <a:r>
              <a:rPr lang="en-US" sz="2400" dirty="0">
                <a:solidFill>
                  <a:schemeClr val="tx1"/>
                </a:solidFill>
                <a:latin typeface="Open Sans"/>
                <a:ea typeface="Open Sans"/>
                <a:cs typeface="Open Sans"/>
                <a:sym typeface="Open Sans"/>
              </a:rPr>
              <a:t>Professor of practice</a:t>
            </a:r>
            <a:endParaRPr sz="2400" dirty="0">
              <a:solidFill>
                <a:schemeClr val="tx1"/>
              </a:solidFill>
              <a:latin typeface="Open Sans"/>
              <a:ea typeface="Open Sans"/>
              <a:cs typeface="Open Sans"/>
              <a:sym typeface="Open Sans"/>
            </a:endParaRPr>
          </a:p>
          <a:p>
            <a:pPr marL="384048" lvl="1" indent="-195580" algn="l" rtl="0">
              <a:lnSpc>
                <a:spcPct val="114000"/>
              </a:lnSpc>
              <a:spcBef>
                <a:spcPts val="600"/>
              </a:spcBef>
              <a:spcAft>
                <a:spcPts val="0"/>
              </a:spcAft>
              <a:buSzPts val="2400"/>
              <a:buFont typeface="Open Sans"/>
              <a:buChar char="•"/>
            </a:pPr>
            <a:r>
              <a:rPr lang="en-US" sz="2400" dirty="0">
                <a:solidFill>
                  <a:schemeClr val="tx1"/>
                </a:solidFill>
                <a:latin typeface="Open Sans"/>
                <a:ea typeface="Open Sans"/>
                <a:cs typeface="Open Sans"/>
                <a:sym typeface="Open Sans"/>
              </a:rPr>
              <a:t>Artist/Senior Artist in residence (full-time)</a:t>
            </a:r>
            <a:endParaRPr sz="2400" dirty="0">
              <a:solidFill>
                <a:schemeClr val="tx1"/>
              </a:solidFill>
              <a:latin typeface="Open Sans"/>
              <a:ea typeface="Open Sans"/>
              <a:cs typeface="Open Sans"/>
              <a:sym typeface="Open Sans"/>
            </a:endParaRPr>
          </a:p>
          <a:p>
            <a:pPr marL="91440" lvl="0" indent="0" algn="l" rtl="0">
              <a:lnSpc>
                <a:spcPct val="114000"/>
              </a:lnSpc>
              <a:spcBef>
                <a:spcPts val="1600"/>
              </a:spcBef>
              <a:spcAft>
                <a:spcPts val="0"/>
              </a:spcAft>
              <a:buSzPts val="2400"/>
              <a:buNone/>
            </a:pPr>
            <a:endParaRPr dirty="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ab68d26b61_0_7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WINTER: First-Year Faculty</a:t>
            </a:r>
            <a:endParaRPr dirty="0">
              <a:latin typeface="Encode Sans"/>
              <a:ea typeface="Encode Sans"/>
              <a:cs typeface="Encode Sans"/>
              <a:sym typeface="Encode Sans"/>
            </a:endParaRPr>
          </a:p>
        </p:txBody>
      </p:sp>
      <p:sp>
        <p:nvSpPr>
          <p:cNvPr id="186" name="Google Shape;186;gab68d26b61_0_75"/>
          <p:cNvSpPr txBox="1">
            <a:spLocks noGrp="1"/>
          </p:cNvSpPr>
          <p:nvPr>
            <p:ph type="body" idx="1"/>
          </p:nvPr>
        </p:nvSpPr>
        <p:spPr>
          <a:xfrm>
            <a:off x="1097275" y="1940375"/>
            <a:ext cx="10058400" cy="3928800"/>
          </a:xfrm>
          <a:prstGeom prst="rect">
            <a:avLst/>
          </a:prstGeom>
          <a:noFill/>
          <a:ln>
            <a:noFill/>
          </a:ln>
        </p:spPr>
        <p:txBody>
          <a:bodyPr spcFirstLastPara="1" wrap="square" lIns="0" tIns="45700" rIns="0" bIns="45700" anchor="t" anchorCtr="0">
            <a:noAutofit/>
          </a:bodyPr>
          <a:lstStyle/>
          <a:p>
            <a:pPr marL="201168" lvl="1" indent="0" algn="l" rtl="0">
              <a:lnSpc>
                <a:spcPct val="115000"/>
              </a:lnSpc>
              <a:spcBef>
                <a:spcPts val="600"/>
              </a:spcBef>
              <a:spcAft>
                <a:spcPts val="0"/>
              </a:spcAft>
              <a:buSzPts val="2200"/>
              <a:buNone/>
            </a:pPr>
            <a:r>
              <a:rPr lang="en-US" sz="2800" dirty="0">
                <a:solidFill>
                  <a:schemeClr val="tx1"/>
                </a:solidFill>
                <a:latin typeface="Open Sans"/>
                <a:ea typeface="Open Sans"/>
                <a:cs typeface="Open Sans"/>
                <a:sym typeface="Open Sans"/>
              </a:rPr>
              <a:t>Reappointment decisions generally postponed until spring, but some faculty show up on the Winter report</a:t>
            </a:r>
            <a:endParaRPr sz="2800" dirty="0">
              <a:solidFill>
                <a:schemeClr val="tx1"/>
              </a:solidFill>
              <a:latin typeface="Open Sans"/>
              <a:ea typeface="Open Sans"/>
              <a:cs typeface="Open Sans"/>
              <a:sym typeface="Open Sans"/>
            </a:endParaRPr>
          </a:p>
          <a:p>
            <a:pPr marL="384048" lvl="1" indent="-182880" algn="l" rtl="0">
              <a:lnSpc>
                <a:spcPct val="115000"/>
              </a:lnSpc>
              <a:spcBef>
                <a:spcPts val="600"/>
              </a:spcBef>
              <a:spcAft>
                <a:spcPts val="0"/>
              </a:spcAft>
              <a:buSzPts val="2200"/>
              <a:buFont typeface="Open Sans"/>
              <a:buChar char="•"/>
            </a:pPr>
            <a:r>
              <a:rPr lang="en-US" dirty="0">
                <a:solidFill>
                  <a:schemeClr val="tx1"/>
                </a:solidFill>
                <a:latin typeface="Open Sans"/>
                <a:ea typeface="Open Sans"/>
                <a:cs typeface="Open Sans"/>
                <a:sym typeface="Open Sans"/>
              </a:rPr>
              <a:t>In these cases, list the faculty member as “Non-Reappoint” on the Winter spreadsheet</a:t>
            </a:r>
            <a:endParaRPr dirty="0">
              <a:solidFill>
                <a:schemeClr val="tx1"/>
              </a:solidFill>
              <a:latin typeface="Open Sans"/>
              <a:ea typeface="Open Sans"/>
              <a:cs typeface="Open Sans"/>
              <a:sym typeface="Open Sans"/>
            </a:endParaRPr>
          </a:p>
          <a:p>
            <a:pPr marL="384048" lvl="1" indent="-182880" algn="l" rtl="0">
              <a:lnSpc>
                <a:spcPct val="115000"/>
              </a:lnSpc>
              <a:spcBef>
                <a:spcPts val="600"/>
              </a:spcBef>
              <a:spcAft>
                <a:spcPts val="0"/>
              </a:spcAft>
              <a:buSzPts val="2200"/>
              <a:buFont typeface="Open Sans"/>
              <a:buChar char="•"/>
            </a:pPr>
            <a:r>
              <a:rPr lang="en-US" dirty="0">
                <a:solidFill>
                  <a:schemeClr val="tx1"/>
                </a:solidFill>
                <a:latin typeface="Open Sans"/>
                <a:ea typeface="Open Sans"/>
                <a:cs typeface="Open Sans"/>
                <a:sym typeface="Open Sans"/>
              </a:rPr>
              <a:t>After the vote in the spring, these reappointment decisions and appropriate documentation, need to be added manually to Workday by the unit </a:t>
            </a:r>
            <a:endParaRPr dirty="0">
              <a:solidFill>
                <a:schemeClr val="tx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SPRING DECISION TITLES</a:t>
            </a:r>
            <a:endParaRPr dirty="0">
              <a:latin typeface="Encode Sans"/>
              <a:ea typeface="Encode Sans"/>
              <a:cs typeface="Encode Sans"/>
              <a:sym typeface="Encode Sans"/>
            </a:endParaRPr>
          </a:p>
        </p:txBody>
      </p:sp>
      <p:sp>
        <p:nvSpPr>
          <p:cNvPr id="193" name="Google Shape;193;p11"/>
          <p:cNvSpPr txBox="1">
            <a:spLocks noGrp="1"/>
          </p:cNvSpPr>
          <p:nvPr>
            <p:ph type="body" idx="1"/>
          </p:nvPr>
        </p:nvSpPr>
        <p:spPr>
          <a:xfrm>
            <a:off x="1097275" y="1973900"/>
            <a:ext cx="10058400" cy="3013800"/>
          </a:xfrm>
          <a:prstGeom prst="rect">
            <a:avLst/>
          </a:prstGeom>
          <a:noFill/>
          <a:ln>
            <a:noFill/>
          </a:ln>
        </p:spPr>
        <p:txBody>
          <a:bodyPr spcFirstLastPara="1" wrap="square" lIns="0" tIns="45700" rIns="0" bIns="45700" anchor="t" anchorCtr="0">
            <a:normAutofit/>
          </a:bodyPr>
          <a:lstStyle/>
          <a:p>
            <a:pPr marL="384048" lvl="1" indent="-196700" algn="l" rtl="0">
              <a:lnSpc>
                <a:spcPct val="114000"/>
              </a:lnSpc>
              <a:spcBef>
                <a:spcPts val="0"/>
              </a:spcBef>
              <a:spcAft>
                <a:spcPts val="0"/>
              </a:spcAft>
              <a:buSzPts val="2418"/>
              <a:buFont typeface="Open Sans"/>
              <a:buChar char="•"/>
            </a:pPr>
            <a:r>
              <a:rPr lang="en-US" sz="2417" dirty="0">
                <a:solidFill>
                  <a:schemeClr val="tx1"/>
                </a:solidFill>
                <a:latin typeface="Open Sans"/>
                <a:ea typeface="Open Sans"/>
                <a:cs typeface="Open Sans"/>
                <a:sym typeface="Open Sans"/>
              </a:rPr>
              <a:t>Affiliate titles*</a:t>
            </a:r>
            <a:endParaRPr sz="2417" dirty="0">
              <a:solidFill>
                <a:schemeClr val="tx1"/>
              </a:solidFill>
              <a:latin typeface="Open Sans"/>
              <a:ea typeface="Open Sans"/>
              <a:cs typeface="Open Sans"/>
              <a:sym typeface="Open Sans"/>
            </a:endParaRPr>
          </a:p>
          <a:p>
            <a:pPr marL="384048" lvl="1" indent="-196700" algn="l" rtl="0">
              <a:lnSpc>
                <a:spcPct val="114000"/>
              </a:lnSpc>
              <a:spcBef>
                <a:spcPts val="600"/>
              </a:spcBef>
              <a:spcAft>
                <a:spcPts val="0"/>
              </a:spcAft>
              <a:buSzPts val="2418"/>
              <a:buFont typeface="Open Sans"/>
              <a:buChar char="•"/>
            </a:pPr>
            <a:r>
              <a:rPr lang="en-US" sz="2417" dirty="0">
                <a:solidFill>
                  <a:schemeClr val="tx1"/>
                </a:solidFill>
                <a:latin typeface="Open Sans"/>
                <a:ea typeface="Open Sans"/>
                <a:cs typeface="Open Sans"/>
                <a:sym typeface="Open Sans"/>
              </a:rPr>
              <a:t>Clinical titles (non salaried and salaried)*</a:t>
            </a:r>
            <a:endParaRPr sz="2417" dirty="0">
              <a:solidFill>
                <a:schemeClr val="tx1"/>
              </a:solidFill>
              <a:latin typeface="Open Sans"/>
              <a:ea typeface="Open Sans"/>
              <a:cs typeface="Open Sans"/>
              <a:sym typeface="Open Sans"/>
            </a:endParaRPr>
          </a:p>
          <a:p>
            <a:pPr marL="384048" lvl="1" indent="-196700" algn="l" rtl="0">
              <a:lnSpc>
                <a:spcPct val="114000"/>
              </a:lnSpc>
              <a:spcBef>
                <a:spcPts val="600"/>
              </a:spcBef>
              <a:spcAft>
                <a:spcPts val="0"/>
              </a:spcAft>
              <a:buSzPts val="2418"/>
              <a:buFont typeface="Open Sans"/>
              <a:buChar char="•"/>
            </a:pPr>
            <a:r>
              <a:rPr lang="en-US" sz="2417" dirty="0">
                <a:solidFill>
                  <a:schemeClr val="tx1"/>
                </a:solidFill>
                <a:latin typeface="Open Sans"/>
                <a:ea typeface="Open Sans"/>
                <a:cs typeface="Open Sans"/>
                <a:sym typeface="Open Sans"/>
              </a:rPr>
              <a:t>Adjunct titles</a:t>
            </a:r>
            <a:endParaRPr sz="2417" dirty="0">
              <a:solidFill>
                <a:schemeClr val="tx1"/>
              </a:solidFill>
              <a:latin typeface="Open Sans"/>
              <a:ea typeface="Open Sans"/>
              <a:cs typeface="Open Sans"/>
              <a:sym typeface="Open Sans"/>
            </a:endParaRPr>
          </a:p>
          <a:p>
            <a:pPr marL="384048" lvl="1" indent="-196700" algn="l" rtl="0">
              <a:lnSpc>
                <a:spcPct val="114000"/>
              </a:lnSpc>
              <a:spcBef>
                <a:spcPts val="600"/>
              </a:spcBef>
              <a:spcAft>
                <a:spcPts val="0"/>
              </a:spcAft>
              <a:buSzPts val="2418"/>
              <a:buFont typeface="Open Sans"/>
              <a:buChar char="•"/>
            </a:pPr>
            <a:r>
              <a:rPr lang="en-US" sz="2417" dirty="0">
                <a:solidFill>
                  <a:schemeClr val="tx1"/>
                </a:solidFill>
                <a:latin typeface="Open Sans"/>
                <a:ea typeface="Open Sans"/>
                <a:cs typeface="Open Sans"/>
                <a:sym typeface="Open Sans"/>
              </a:rPr>
              <a:t>Acting titles</a:t>
            </a:r>
            <a:endParaRPr sz="2417" dirty="0">
              <a:solidFill>
                <a:schemeClr val="tx1"/>
              </a:solidFill>
              <a:latin typeface="Open Sans"/>
              <a:ea typeface="Open Sans"/>
              <a:cs typeface="Open Sans"/>
              <a:sym typeface="Open Sans"/>
            </a:endParaRPr>
          </a:p>
          <a:p>
            <a:pPr marL="384048" lvl="1" indent="-196700" algn="l" rtl="0">
              <a:lnSpc>
                <a:spcPct val="114000"/>
              </a:lnSpc>
              <a:spcBef>
                <a:spcPts val="600"/>
              </a:spcBef>
              <a:spcAft>
                <a:spcPts val="0"/>
              </a:spcAft>
              <a:buSzPts val="2418"/>
              <a:buFont typeface="Open Sans"/>
              <a:buChar char="•"/>
            </a:pPr>
            <a:r>
              <a:rPr lang="en-US" sz="2417" dirty="0">
                <a:solidFill>
                  <a:schemeClr val="tx1"/>
                </a:solidFill>
                <a:latin typeface="Open Sans"/>
                <a:ea typeface="Open Sans"/>
                <a:cs typeface="Open Sans"/>
                <a:sym typeface="Open Sans"/>
              </a:rPr>
              <a:t>Visiting faculty</a:t>
            </a:r>
            <a:endParaRPr sz="2417" dirty="0">
              <a:solidFill>
                <a:schemeClr val="tx1"/>
              </a:solidFill>
              <a:latin typeface="Open Sans"/>
              <a:ea typeface="Open Sans"/>
              <a:cs typeface="Open Sans"/>
              <a:sym typeface="Open Sans"/>
            </a:endParaRPr>
          </a:p>
          <a:p>
            <a:pPr marL="384048" lvl="1" indent="-196700" algn="l" rtl="0">
              <a:lnSpc>
                <a:spcPct val="114000"/>
              </a:lnSpc>
              <a:spcBef>
                <a:spcPts val="600"/>
              </a:spcBef>
              <a:spcAft>
                <a:spcPts val="0"/>
              </a:spcAft>
              <a:buSzPts val="2418"/>
              <a:buFont typeface="Open Sans"/>
              <a:buChar char="•"/>
            </a:pPr>
            <a:r>
              <a:rPr lang="en-US" sz="2417" dirty="0">
                <a:solidFill>
                  <a:schemeClr val="tx1"/>
                </a:solidFill>
                <a:latin typeface="Open Sans"/>
                <a:ea typeface="Open Sans"/>
                <a:cs typeface="Open Sans"/>
                <a:sym typeface="Open Sans"/>
              </a:rPr>
              <a:t>Teaching associate</a:t>
            </a:r>
            <a:endParaRPr sz="2200" dirty="0">
              <a:solidFill>
                <a:schemeClr val="tx1"/>
              </a:solidFill>
              <a:latin typeface="Open Sans"/>
              <a:ea typeface="Open Sans"/>
              <a:cs typeface="Open Sans"/>
              <a:sym typeface="Open Sans"/>
            </a:endParaRPr>
          </a:p>
        </p:txBody>
      </p:sp>
      <p:sp>
        <p:nvSpPr>
          <p:cNvPr id="194" name="Google Shape;194;p11"/>
          <p:cNvSpPr txBox="1"/>
          <p:nvPr/>
        </p:nvSpPr>
        <p:spPr>
          <a:xfrm>
            <a:off x="1097275" y="5103556"/>
            <a:ext cx="10058400" cy="830956"/>
          </a:xfrm>
          <a:prstGeom prst="rect">
            <a:avLst/>
          </a:prstGeom>
          <a:noFill/>
          <a:ln w="38100" cap="flat" cmpd="sng">
            <a:solidFill>
              <a:srgbClr val="33006F"/>
            </a:solidFill>
            <a:prstDash val="solid"/>
            <a:round/>
            <a:headEnd type="none" w="sm" len="sm"/>
            <a:tailEnd type="none" w="sm" len="sm"/>
          </a:ln>
        </p:spPr>
        <p:txBody>
          <a:bodyPr spcFirstLastPara="1" wrap="square" lIns="91425" tIns="45700" rIns="91425" bIns="45700" anchor="t" anchorCtr="0">
            <a:spAutoFit/>
          </a:bodyPr>
          <a:lstStyle/>
          <a:p>
            <a:r>
              <a:rPr lang="en-US" sz="2400" dirty="0">
                <a:solidFill>
                  <a:srgbClr val="3D3D3D"/>
                </a:solidFill>
                <a:latin typeface="Encode Sans Compressed"/>
                <a:sym typeface="Open Sans"/>
              </a:rPr>
              <a:t>*</a:t>
            </a:r>
            <a:r>
              <a:rPr lang="en-US" sz="2400" dirty="0">
                <a:solidFill>
                  <a:srgbClr val="3D3D3D"/>
                </a:solidFill>
                <a:latin typeface="Encode Sans Compressed"/>
              </a:rPr>
              <a:t>clinical non-salaried and affiliate: </a:t>
            </a:r>
            <a:r>
              <a:rPr lang="en-US" sz="2400" b="0" i="0" dirty="0">
                <a:solidFill>
                  <a:srgbClr val="3D3D3D"/>
                </a:solidFill>
                <a:effectLst/>
                <a:latin typeface="Encode Sans Compressed"/>
              </a:rPr>
              <a:t>only academic appointments updated centrally; position and compensation updated at the local level</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2D0C-67E8-949A-3486-021B4E0F3782}"/>
              </a:ext>
            </a:extLst>
          </p:cNvPr>
          <p:cNvSpPr>
            <a:spLocks noGrp="1"/>
          </p:cNvSpPr>
          <p:nvPr>
            <p:ph type="title"/>
          </p:nvPr>
        </p:nvSpPr>
        <p:spPr/>
        <p:txBody>
          <a:bodyPr/>
          <a:lstStyle/>
          <a:p>
            <a:r>
              <a:rPr lang="en-US" sz="5400" dirty="0"/>
              <a:t>STEPS &amp; PROCESS</a:t>
            </a:r>
          </a:p>
        </p:txBody>
      </p:sp>
      <p:sp>
        <p:nvSpPr>
          <p:cNvPr id="3" name="Text Placeholder 2">
            <a:extLst>
              <a:ext uri="{FF2B5EF4-FFF2-40B4-BE49-F238E27FC236}">
                <a16:creationId xmlns:a16="http://schemas.microsoft.com/office/drawing/2014/main" id="{189765AF-3965-5A59-60A2-2422D2FB04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057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REAPPOINTMENT STEPS</a:t>
            </a:r>
            <a:endParaRPr dirty="0">
              <a:latin typeface="Encode Sans"/>
              <a:ea typeface="Encode Sans"/>
              <a:cs typeface="Encode Sans"/>
              <a:sym typeface="Encode Sans"/>
            </a:endParaRPr>
          </a:p>
        </p:txBody>
      </p:sp>
      <p:sp>
        <p:nvSpPr>
          <p:cNvPr id="153" name="Google Shape;153;p7"/>
          <p:cNvSpPr txBox="1"/>
          <p:nvPr/>
        </p:nvSpPr>
        <p:spPr>
          <a:xfrm>
            <a:off x="1097280" y="1839717"/>
            <a:ext cx="10560000" cy="32008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tx1"/>
                </a:solidFill>
                <a:latin typeface="Open Sans"/>
                <a:ea typeface="Open Sans"/>
                <a:cs typeface="Open Sans"/>
                <a:sym typeface="Open Sans"/>
              </a:rPr>
              <a:t>Preparation:</a:t>
            </a:r>
          </a:p>
          <a:p>
            <a:pPr marL="0" lvl="0" indent="0" algn="l" rtl="0">
              <a:spcBef>
                <a:spcPts val="0"/>
              </a:spcBef>
              <a:spcAft>
                <a:spcPts val="0"/>
              </a:spcAft>
              <a:buNone/>
            </a:pPr>
            <a:r>
              <a:rPr lang="en-US" sz="2800" dirty="0">
                <a:solidFill>
                  <a:schemeClr val="tx1"/>
                </a:solidFill>
                <a:latin typeface="Open Sans"/>
                <a:ea typeface="Open Sans"/>
                <a:cs typeface="Open Sans"/>
                <a:sym typeface="Open Sans"/>
              </a:rPr>
              <a:t>Review OAP’s </a:t>
            </a:r>
            <a:r>
              <a:rPr lang="en-US" sz="2800" dirty="0">
                <a:solidFill>
                  <a:srgbClr val="3F3F3F"/>
                </a:solidFill>
                <a:latin typeface="Open Sans"/>
                <a:ea typeface="Open Sans"/>
                <a:cs typeface="Open Sans"/>
                <a:sym typeface="Open Sans"/>
                <a:hlinkClick r:id="rId3"/>
              </a:rPr>
              <a:t>Reappointments website </a:t>
            </a:r>
            <a:endParaRPr lang="en-US" sz="2800" dirty="0">
              <a:solidFill>
                <a:srgbClr val="3F3F3F"/>
              </a:solidFill>
              <a:latin typeface="Open Sans"/>
              <a:ea typeface="Open Sans"/>
              <a:cs typeface="Open Sans"/>
              <a:sym typeface="Open Sans"/>
            </a:endParaRPr>
          </a:p>
          <a:p>
            <a:pPr marL="0" lvl="0" indent="0" algn="l" rtl="0">
              <a:spcBef>
                <a:spcPts val="0"/>
              </a:spcBef>
              <a:spcAft>
                <a:spcPts val="0"/>
              </a:spcAft>
              <a:buNone/>
            </a:pPr>
            <a:r>
              <a:rPr lang="en-US" sz="2800" dirty="0">
                <a:solidFill>
                  <a:srgbClr val="3F3F3F"/>
                </a:solidFill>
                <a:latin typeface="Open Sans"/>
                <a:ea typeface="Open Sans"/>
                <a:cs typeface="Open Sans"/>
                <a:sym typeface="Open Sans"/>
              </a:rPr>
              <a:t>Review </a:t>
            </a:r>
            <a:r>
              <a:rPr lang="en-US" sz="2800" u="sng" dirty="0">
                <a:solidFill>
                  <a:schemeClr val="hlink"/>
                </a:solidFill>
                <a:latin typeface="Open Sans"/>
                <a:ea typeface="Open Sans"/>
                <a:cs typeface="Open Sans"/>
                <a:sym typeface="Open Sans"/>
                <a:hlinkClick r:id="rId4"/>
              </a:rPr>
              <a:t>2023-24 Reappointment Decision Instructions</a:t>
            </a:r>
            <a:endParaRPr lang="en-US" sz="2800" u="sng" dirty="0">
              <a:solidFill>
                <a:schemeClr val="hlink"/>
              </a:solidFill>
              <a:latin typeface="Open Sans"/>
              <a:ea typeface="Open Sans"/>
              <a:cs typeface="Open Sans"/>
              <a:sym typeface="Open Sans"/>
            </a:endParaRPr>
          </a:p>
          <a:p>
            <a:pPr marL="0" lvl="0" indent="0" algn="l" rtl="0">
              <a:spcBef>
                <a:spcPts val="0"/>
              </a:spcBef>
              <a:spcAft>
                <a:spcPts val="0"/>
              </a:spcAft>
              <a:buNone/>
            </a:pPr>
            <a:endParaRPr lang="en-US" sz="2800" dirty="0">
              <a:latin typeface="Open Sans"/>
              <a:ea typeface="Open Sans"/>
              <a:cs typeface="Open Sans"/>
              <a:sym typeface="Open Sans"/>
            </a:endParaRPr>
          </a:p>
          <a:p>
            <a:pPr marL="0" lvl="0" indent="0" algn="l" rtl="0">
              <a:spcBef>
                <a:spcPts val="0"/>
              </a:spcBef>
              <a:spcAft>
                <a:spcPts val="0"/>
              </a:spcAft>
              <a:buNone/>
            </a:pPr>
            <a:r>
              <a:rPr lang="en-US" sz="2800" dirty="0">
                <a:latin typeface="Open Sans"/>
                <a:ea typeface="Open Sans"/>
                <a:cs typeface="Open Sans"/>
                <a:sym typeface="Open Sans"/>
              </a:rPr>
              <a:t>Identify and Fix Workday Issues:</a:t>
            </a:r>
          </a:p>
          <a:p>
            <a:pPr marL="457200" lvl="0" indent="-457200" algn="l" rtl="0">
              <a:spcBef>
                <a:spcPts val="0"/>
              </a:spcBef>
              <a:spcAft>
                <a:spcPts val="0"/>
              </a:spcAft>
              <a:buFont typeface="Arial" panose="020B0604020202020204" pitchFamily="34" charset="0"/>
              <a:buChar char="•"/>
            </a:pPr>
            <a:r>
              <a:rPr lang="en-US" sz="2800" dirty="0">
                <a:latin typeface="Open Sans"/>
                <a:ea typeface="Open Sans"/>
                <a:cs typeface="Open Sans"/>
                <a:sym typeface="Open Sans"/>
              </a:rPr>
              <a:t>Academic Appointment Expiration Audit R0361 </a:t>
            </a:r>
          </a:p>
          <a:p>
            <a:pPr marL="457200" lvl="0" indent="-457200" algn="l" rtl="0">
              <a:spcBef>
                <a:spcPts val="0"/>
              </a:spcBef>
              <a:spcAft>
                <a:spcPts val="0"/>
              </a:spcAft>
              <a:buFont typeface="Arial" panose="020B0604020202020204" pitchFamily="34" charset="0"/>
              <a:buChar char="•"/>
            </a:pPr>
            <a:r>
              <a:rPr lang="en-US" sz="2800" dirty="0">
                <a:latin typeface="Open Sans"/>
                <a:ea typeface="Open Sans"/>
                <a:cs typeface="Open Sans"/>
                <a:sym typeface="Open Sans"/>
              </a:rPr>
              <a:t>Academic Appointment Data Issues Summary R0662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ab68d26b61_0_5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REAPPOINTMENT STEPS</a:t>
            </a:r>
            <a:endParaRPr dirty="0">
              <a:latin typeface="Encode Sans"/>
              <a:ea typeface="Encode Sans"/>
              <a:cs typeface="Encode Sans"/>
              <a:sym typeface="Encode Sans"/>
            </a:endParaRPr>
          </a:p>
        </p:txBody>
      </p:sp>
      <p:sp>
        <p:nvSpPr>
          <p:cNvPr id="160" name="Google Shape;160;gab68d26b61_0_51"/>
          <p:cNvSpPr txBox="1">
            <a:spLocks noGrp="1"/>
          </p:cNvSpPr>
          <p:nvPr>
            <p:ph type="body" idx="1"/>
          </p:nvPr>
        </p:nvSpPr>
        <p:spPr>
          <a:xfrm>
            <a:off x="1245225" y="1850065"/>
            <a:ext cx="9910500" cy="4306186"/>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2800"/>
              <a:buFont typeface="Arial"/>
              <a:buNone/>
            </a:pPr>
            <a:r>
              <a:rPr lang="en-US" b="1" dirty="0">
                <a:solidFill>
                  <a:srgbClr val="3F3F3F"/>
                </a:solidFill>
                <a:latin typeface="Open Sans"/>
                <a:ea typeface="Open Sans"/>
                <a:cs typeface="Open Sans"/>
                <a:sym typeface="Open Sans"/>
              </a:rPr>
              <a:t>Step 1</a:t>
            </a:r>
            <a:r>
              <a:rPr lang="en-US" dirty="0">
                <a:solidFill>
                  <a:srgbClr val="3F3F3F"/>
                </a:solidFill>
                <a:latin typeface="Open Sans"/>
                <a:ea typeface="Open Sans"/>
                <a:cs typeface="Open Sans"/>
                <a:sym typeface="Open Sans"/>
              </a:rPr>
              <a:t>: Download </a:t>
            </a:r>
            <a:r>
              <a:rPr lang="en-US" b="1" dirty="0">
                <a:solidFill>
                  <a:srgbClr val="3F3F3F"/>
                </a:solidFill>
                <a:latin typeface="Open Sans"/>
                <a:ea typeface="Open Sans"/>
                <a:cs typeface="Open Sans"/>
                <a:sym typeface="Open Sans"/>
              </a:rPr>
              <a:t>R0555: </a:t>
            </a:r>
            <a:r>
              <a:rPr lang="en-US" b="1" i="1" dirty="0">
                <a:solidFill>
                  <a:srgbClr val="3F3F3F"/>
                </a:solidFill>
                <a:latin typeface="Open Sans"/>
                <a:ea typeface="Open Sans"/>
                <a:cs typeface="Open Sans"/>
                <a:sym typeface="Open Sans"/>
              </a:rPr>
              <a:t>Appointments Eligible for Reappointment </a:t>
            </a:r>
            <a:r>
              <a:rPr lang="en-US" dirty="0">
                <a:solidFill>
                  <a:srgbClr val="3F3F3F"/>
                </a:solidFill>
                <a:latin typeface="Open Sans"/>
                <a:ea typeface="Open Sans"/>
                <a:cs typeface="Open Sans"/>
                <a:sym typeface="Open Sans"/>
              </a:rPr>
              <a:t>from Workday</a:t>
            </a:r>
            <a:endParaRPr lang="en-US" b="1" dirty="0">
              <a:solidFill>
                <a:srgbClr val="3F3F3F"/>
              </a:solidFill>
              <a:latin typeface="Open Sans"/>
              <a:ea typeface="Open Sans"/>
              <a:cs typeface="Open Sans"/>
              <a:sym typeface="Open Sans"/>
            </a:endParaRPr>
          </a:p>
          <a:p>
            <a:pPr marL="0" lvl="0" indent="0" algn="l" rtl="0">
              <a:lnSpc>
                <a:spcPct val="115000"/>
              </a:lnSpc>
              <a:spcBef>
                <a:spcPts val="1400"/>
              </a:spcBef>
              <a:spcAft>
                <a:spcPts val="0"/>
              </a:spcAft>
              <a:buClr>
                <a:schemeClr val="dk1"/>
              </a:buClr>
              <a:buSzPts val="2800"/>
              <a:buFont typeface="Arial"/>
              <a:buNone/>
            </a:pPr>
            <a:r>
              <a:rPr lang="en-US" b="1" dirty="0">
                <a:solidFill>
                  <a:srgbClr val="3F3F3F"/>
                </a:solidFill>
                <a:latin typeface="Open Sans"/>
                <a:ea typeface="Open Sans"/>
                <a:cs typeface="Open Sans"/>
                <a:sym typeface="Open Sans"/>
              </a:rPr>
              <a:t>Step 2</a:t>
            </a:r>
            <a:r>
              <a:rPr lang="en-US" dirty="0">
                <a:solidFill>
                  <a:srgbClr val="3F3F3F"/>
                </a:solidFill>
                <a:latin typeface="Open Sans"/>
                <a:ea typeface="Open Sans"/>
                <a:cs typeface="Open Sans"/>
                <a:sym typeface="Open Sans"/>
              </a:rPr>
              <a:t>: Faculty conducts reappointment vote</a:t>
            </a:r>
          </a:p>
          <a:p>
            <a:pPr marL="0" indent="0">
              <a:lnSpc>
                <a:spcPct val="100000"/>
              </a:lnSpc>
              <a:spcBef>
                <a:spcPts val="1400"/>
              </a:spcBef>
              <a:buSzPts val="2800"/>
              <a:buNone/>
            </a:pPr>
            <a:r>
              <a:rPr lang="en-US" b="1" dirty="0">
                <a:solidFill>
                  <a:srgbClr val="3F3F3F"/>
                </a:solidFill>
                <a:latin typeface="Open Sans"/>
                <a:ea typeface="Open Sans"/>
                <a:cs typeface="Open Sans"/>
                <a:sym typeface="Open Sans"/>
              </a:rPr>
              <a:t>Step 3</a:t>
            </a:r>
            <a:r>
              <a:rPr lang="en-US" dirty="0">
                <a:solidFill>
                  <a:srgbClr val="3F3F3F"/>
                </a:solidFill>
                <a:latin typeface="Open Sans"/>
                <a:ea typeface="Open Sans"/>
                <a:cs typeface="Open Sans"/>
                <a:sym typeface="Open Sans"/>
              </a:rPr>
              <a:t>: Faculty makes recommendation to chair</a:t>
            </a:r>
          </a:p>
          <a:p>
            <a:pPr marL="0" indent="0">
              <a:lnSpc>
                <a:spcPct val="100000"/>
              </a:lnSpc>
              <a:spcBef>
                <a:spcPts val="1400"/>
              </a:spcBef>
              <a:buSzPts val="2800"/>
              <a:buNone/>
            </a:pPr>
            <a:r>
              <a:rPr lang="en-US" b="1" dirty="0">
                <a:latin typeface="Open Sans"/>
                <a:ea typeface="Open Sans"/>
                <a:cs typeface="Open Sans"/>
                <a:sym typeface="Open Sans"/>
              </a:rPr>
              <a:t>Step 4</a:t>
            </a:r>
            <a:r>
              <a:rPr lang="en-US" dirty="0">
                <a:latin typeface="Open Sans"/>
                <a:ea typeface="Open Sans"/>
                <a:cs typeface="Open Sans"/>
                <a:sym typeface="Open Sans"/>
              </a:rPr>
              <a:t>: Chair makes recommendation to dean/chancellor</a:t>
            </a:r>
          </a:p>
          <a:p>
            <a:pPr marL="0" indent="0">
              <a:lnSpc>
                <a:spcPct val="100000"/>
              </a:lnSpc>
              <a:spcBef>
                <a:spcPts val="1400"/>
              </a:spcBef>
              <a:buSzPts val="2800"/>
              <a:buNone/>
            </a:pPr>
            <a:r>
              <a:rPr lang="en-US" b="1" dirty="0">
                <a:latin typeface="Open Sans"/>
                <a:ea typeface="Open Sans"/>
                <a:cs typeface="Open Sans"/>
                <a:sym typeface="Open Sans"/>
              </a:rPr>
              <a:t>Step 5</a:t>
            </a:r>
            <a:r>
              <a:rPr lang="en-US" dirty="0">
                <a:latin typeface="Open Sans"/>
                <a:ea typeface="Open Sans"/>
                <a:cs typeface="Open Sans"/>
                <a:sym typeface="Open Sans"/>
              </a:rPr>
              <a:t>: Dean/chancellor informs faculty member in writing of reappointment/non-reappointment decision</a:t>
            </a:r>
          </a:p>
          <a:p>
            <a:pPr marL="0" lvl="0" indent="0" algn="l" rtl="0">
              <a:lnSpc>
                <a:spcPct val="114000"/>
              </a:lnSpc>
              <a:spcBef>
                <a:spcPts val="0"/>
              </a:spcBef>
              <a:spcAft>
                <a:spcPts val="0"/>
              </a:spcAft>
              <a:buClr>
                <a:schemeClr val="dk1"/>
              </a:buClr>
              <a:buSzPts val="2800"/>
              <a:buFont typeface="Arial"/>
              <a:buNone/>
            </a:pPr>
            <a:endParaRPr sz="3200" dirty="0">
              <a:latin typeface="Open Sans"/>
              <a:ea typeface="Open Sans"/>
              <a:cs typeface="Open Sans"/>
              <a:sym typeface="Open Sans"/>
            </a:endParaRPr>
          </a:p>
          <a:p>
            <a:pPr marL="0" lvl="0" indent="0" algn="l" rtl="0">
              <a:lnSpc>
                <a:spcPct val="100000"/>
              </a:lnSpc>
              <a:spcBef>
                <a:spcPts val="1400"/>
              </a:spcBef>
              <a:spcAft>
                <a:spcPts val="0"/>
              </a:spcAft>
              <a:buSzPts val="2400"/>
              <a:buNone/>
            </a:pPr>
            <a:endParaRPr sz="2800" dirty="0">
              <a:latin typeface="Open Sans"/>
              <a:ea typeface="Open Sans"/>
              <a:cs typeface="Open Sans"/>
              <a:sym typeface="Open Sans"/>
            </a:endParaRPr>
          </a:p>
          <a:p>
            <a:pPr marL="0" lvl="0" indent="0" algn="l" rtl="0">
              <a:lnSpc>
                <a:spcPct val="100000"/>
              </a:lnSpc>
              <a:spcBef>
                <a:spcPts val="1400"/>
              </a:spcBef>
              <a:spcAft>
                <a:spcPts val="0"/>
              </a:spcAft>
              <a:buSzPts val="2400"/>
              <a:buNone/>
            </a:pPr>
            <a:endParaRPr sz="2800" dirty="0">
              <a:latin typeface="Open Sans"/>
              <a:ea typeface="Open Sans"/>
              <a:cs typeface="Open Sans"/>
              <a:sym typeface="Open Sans"/>
            </a:endParaRPr>
          </a:p>
          <a:p>
            <a:pPr marL="201168" lvl="1" indent="0" algn="l" rtl="0">
              <a:lnSpc>
                <a:spcPct val="100000"/>
              </a:lnSpc>
              <a:spcBef>
                <a:spcPts val="400"/>
              </a:spcBef>
              <a:spcAft>
                <a:spcPts val="0"/>
              </a:spcAft>
              <a:buSzPts val="2200"/>
              <a:buNone/>
            </a:pPr>
            <a:endParaRPr sz="2800" dirty="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REAPPOINTMENT STEPS (CONT’D)</a:t>
            </a:r>
            <a:endParaRPr dirty="0"/>
          </a:p>
        </p:txBody>
      </p:sp>
      <p:sp>
        <p:nvSpPr>
          <p:cNvPr id="167" name="Google Shape;167;p8"/>
          <p:cNvSpPr txBox="1">
            <a:spLocks noGrp="1"/>
          </p:cNvSpPr>
          <p:nvPr>
            <p:ph type="body" idx="1"/>
          </p:nvPr>
        </p:nvSpPr>
        <p:spPr>
          <a:xfrm>
            <a:off x="1097275" y="1737360"/>
            <a:ext cx="10619100" cy="4314965"/>
          </a:xfrm>
          <a:prstGeom prst="rect">
            <a:avLst/>
          </a:prstGeom>
          <a:noFill/>
          <a:ln>
            <a:noFill/>
          </a:ln>
        </p:spPr>
        <p:txBody>
          <a:bodyPr spcFirstLastPara="1" wrap="square" lIns="0" tIns="45700" rIns="0" bIns="45700" anchor="t" anchorCtr="0">
            <a:normAutofit/>
          </a:bodyPr>
          <a:lstStyle/>
          <a:p>
            <a:pPr marL="0" lvl="0" indent="0" algn="l" rtl="0">
              <a:lnSpc>
                <a:spcPct val="114000"/>
              </a:lnSpc>
              <a:spcBef>
                <a:spcPts val="1400"/>
              </a:spcBef>
              <a:spcAft>
                <a:spcPts val="0"/>
              </a:spcAft>
              <a:buSzPts val="2800"/>
              <a:buNone/>
            </a:pPr>
            <a:r>
              <a:rPr lang="en-US" b="1" dirty="0">
                <a:latin typeface="Open Sans"/>
                <a:ea typeface="Open Sans"/>
                <a:cs typeface="Open Sans"/>
                <a:sym typeface="Open Sans"/>
              </a:rPr>
              <a:t>Step 6: </a:t>
            </a:r>
            <a:r>
              <a:rPr lang="en-US" dirty="0">
                <a:latin typeface="Open Sans"/>
                <a:ea typeface="Open Sans"/>
                <a:cs typeface="Open Sans"/>
                <a:sym typeface="Open Sans"/>
              </a:rPr>
              <a:t>Unit administrator completes spreadsheets</a:t>
            </a:r>
            <a:endParaRPr dirty="0">
              <a:latin typeface="Open Sans"/>
              <a:ea typeface="Open Sans"/>
              <a:cs typeface="Open Sans"/>
              <a:sym typeface="Open Sans"/>
            </a:endParaRPr>
          </a:p>
          <a:p>
            <a:pPr marL="384048" lvl="1" indent="-182880" algn="l" rtl="0">
              <a:lnSpc>
                <a:spcPct val="114000"/>
              </a:lnSpc>
              <a:spcBef>
                <a:spcPts val="400"/>
              </a:spcBef>
              <a:spcAft>
                <a:spcPts val="0"/>
              </a:spcAft>
              <a:buSzPts val="2400"/>
              <a:buFont typeface="Open Sans"/>
              <a:buChar char="•"/>
            </a:pPr>
            <a:r>
              <a:rPr lang="en-US" sz="2400" dirty="0">
                <a:latin typeface="Open Sans"/>
                <a:ea typeface="Open Sans"/>
                <a:cs typeface="Open Sans"/>
                <a:sym typeface="Open Sans"/>
              </a:rPr>
              <a:t>Records decisions of “Reappoint” or “Non-Reappoint” </a:t>
            </a:r>
            <a:endParaRPr sz="2400" dirty="0">
              <a:latin typeface="Open Sans"/>
              <a:ea typeface="Open Sans"/>
              <a:cs typeface="Open Sans"/>
              <a:sym typeface="Open Sans"/>
            </a:endParaRPr>
          </a:p>
          <a:p>
            <a:pPr marL="384048" lvl="1" indent="-182880" algn="l" rtl="0">
              <a:lnSpc>
                <a:spcPct val="114000"/>
              </a:lnSpc>
              <a:spcBef>
                <a:spcPts val="600"/>
              </a:spcBef>
              <a:spcAft>
                <a:spcPts val="0"/>
              </a:spcAft>
              <a:buSzPts val="2400"/>
              <a:buFont typeface="Open Sans"/>
              <a:buChar char="•"/>
            </a:pPr>
            <a:r>
              <a:rPr lang="en-US" sz="2400" dirty="0">
                <a:latin typeface="Open Sans"/>
                <a:ea typeface="Open Sans"/>
                <a:cs typeface="Open Sans"/>
                <a:sym typeface="Open Sans"/>
              </a:rPr>
              <a:t>Records number of years for reappointment term</a:t>
            </a:r>
            <a:endParaRPr sz="2400" dirty="0">
              <a:latin typeface="Open Sans"/>
              <a:ea typeface="Open Sans"/>
              <a:cs typeface="Open Sans"/>
              <a:sym typeface="Open Sans"/>
            </a:endParaRPr>
          </a:p>
          <a:p>
            <a:pPr marL="1371600" lvl="2" indent="-381000" algn="l" rtl="0">
              <a:lnSpc>
                <a:spcPct val="114000"/>
              </a:lnSpc>
              <a:spcBef>
                <a:spcPts val="600"/>
              </a:spcBef>
              <a:spcAft>
                <a:spcPts val="0"/>
              </a:spcAft>
              <a:buSzPts val="2400"/>
              <a:buFont typeface="Open Sans"/>
              <a:buChar char="•"/>
            </a:pPr>
            <a:r>
              <a:rPr lang="en-US" sz="2400" dirty="0">
                <a:latin typeface="Open Sans"/>
                <a:ea typeface="Open Sans"/>
                <a:cs typeface="Open Sans"/>
                <a:sym typeface="Open Sans"/>
              </a:rPr>
              <a:t>Annual appointments: 1-year only</a:t>
            </a:r>
            <a:endParaRPr sz="2400" dirty="0">
              <a:latin typeface="Open Sans"/>
              <a:ea typeface="Open Sans"/>
              <a:cs typeface="Open Sans"/>
              <a:sym typeface="Open Sans"/>
            </a:endParaRPr>
          </a:p>
          <a:p>
            <a:pPr marL="1371600" lvl="2" indent="-381000" algn="l" rtl="0">
              <a:lnSpc>
                <a:spcPct val="114000"/>
              </a:lnSpc>
              <a:spcBef>
                <a:spcPts val="600"/>
              </a:spcBef>
              <a:spcAft>
                <a:spcPts val="0"/>
              </a:spcAft>
              <a:buSzPts val="2400"/>
              <a:buFont typeface="Open Sans"/>
              <a:buChar char="•"/>
            </a:pPr>
            <a:r>
              <a:rPr lang="en-US" sz="2400" dirty="0">
                <a:latin typeface="Open Sans"/>
                <a:ea typeface="Open Sans"/>
                <a:cs typeface="Open Sans"/>
                <a:sym typeface="Open Sans"/>
              </a:rPr>
              <a:t>Multi-year eligible appointments: 1-10 years</a:t>
            </a:r>
            <a:endParaRPr sz="2400" dirty="0">
              <a:latin typeface="Open Sans"/>
              <a:ea typeface="Open Sans"/>
              <a:cs typeface="Open Sans"/>
              <a:sym typeface="Open Sans"/>
            </a:endParaRPr>
          </a:p>
          <a:p>
            <a:pPr lvl="2" indent="-381000">
              <a:spcBef>
                <a:spcPts val="600"/>
              </a:spcBef>
              <a:buSzPts val="2400"/>
              <a:buFont typeface="Open Sans"/>
              <a:buChar char="•"/>
            </a:pPr>
            <a:r>
              <a:rPr lang="en-US" sz="2400" dirty="0">
                <a:latin typeface="Open Sans"/>
                <a:ea typeface="Open Sans"/>
                <a:cs typeface="Open Sans"/>
                <a:sym typeface="Open Sans"/>
              </a:rPr>
              <a:t>For non-reappoint decisions, leave reappointment term blank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REAPPOINTMENT STEPS (CONT’D)</a:t>
            </a:r>
            <a:endParaRPr dirty="0"/>
          </a:p>
        </p:txBody>
      </p:sp>
      <p:sp>
        <p:nvSpPr>
          <p:cNvPr id="174" name="Google Shape;174;p9"/>
          <p:cNvSpPr txBox="1">
            <a:spLocks noGrp="1"/>
          </p:cNvSpPr>
          <p:nvPr>
            <p:ph type="body" idx="1"/>
          </p:nvPr>
        </p:nvSpPr>
        <p:spPr>
          <a:xfrm>
            <a:off x="1097275" y="1818167"/>
            <a:ext cx="10808100" cy="4278008"/>
          </a:xfrm>
          <a:prstGeom prst="rect">
            <a:avLst/>
          </a:prstGeom>
          <a:noFill/>
          <a:ln>
            <a:noFill/>
          </a:ln>
        </p:spPr>
        <p:txBody>
          <a:bodyPr spcFirstLastPara="1" wrap="square" lIns="0" tIns="45700" rIns="0" bIns="45700" anchor="t" anchorCtr="0">
            <a:normAutofit/>
          </a:bodyPr>
          <a:lstStyle/>
          <a:p>
            <a:pPr marL="0" lvl="0" indent="0">
              <a:lnSpc>
                <a:spcPct val="115000"/>
              </a:lnSpc>
              <a:spcBef>
                <a:spcPts val="1400"/>
              </a:spcBef>
              <a:buSzPts val="2800"/>
              <a:buNone/>
            </a:pPr>
            <a:r>
              <a:rPr lang="en-US" b="1" dirty="0">
                <a:latin typeface="Open Sans"/>
                <a:ea typeface="Open Sans"/>
                <a:cs typeface="Open Sans"/>
                <a:sym typeface="Open Sans"/>
              </a:rPr>
              <a:t>Step 7: </a:t>
            </a:r>
            <a:r>
              <a:rPr lang="en-US" dirty="0">
                <a:latin typeface="Open Sans"/>
                <a:ea typeface="Open Sans"/>
                <a:cs typeface="Open Sans"/>
                <a:sym typeface="Open Sans"/>
              </a:rPr>
              <a:t>Unit administrators upload completed spreadsheet for Winter and Spring to SharePoint by respective due dates </a:t>
            </a:r>
          </a:p>
          <a:p>
            <a:pPr marL="0" lvl="0" indent="0">
              <a:lnSpc>
                <a:spcPct val="115000"/>
              </a:lnSpc>
              <a:spcBef>
                <a:spcPts val="1400"/>
              </a:spcBef>
              <a:buSzPts val="2800"/>
              <a:buNone/>
            </a:pPr>
            <a:r>
              <a:rPr lang="en-US" b="1" dirty="0">
                <a:latin typeface="Open Sans"/>
                <a:ea typeface="Open Sans"/>
                <a:cs typeface="Open Sans"/>
                <a:sym typeface="Open Sans"/>
              </a:rPr>
              <a:t>Step 8: </a:t>
            </a:r>
            <a:r>
              <a:rPr lang="en-US" dirty="0">
                <a:latin typeface="Open Sans"/>
                <a:ea typeface="Open Sans"/>
                <a:cs typeface="Open Sans"/>
                <a:sym typeface="Open Sans"/>
              </a:rPr>
              <a:t>OAP works with ISC to upload reappointments into Workday (position, appointment, compensation)</a:t>
            </a:r>
          </a:p>
          <a:p>
            <a:pPr marL="0" lvl="0" indent="0">
              <a:lnSpc>
                <a:spcPct val="115000"/>
              </a:lnSpc>
              <a:spcBef>
                <a:spcPts val="1400"/>
              </a:spcBef>
              <a:buSzPts val="2800"/>
              <a:buNone/>
            </a:pPr>
            <a:r>
              <a:rPr lang="en-US" b="1" dirty="0">
                <a:latin typeface="Open Sans"/>
                <a:ea typeface="Open Sans"/>
                <a:cs typeface="Open Sans"/>
                <a:sym typeface="Open Sans"/>
              </a:rPr>
              <a:t>Step 9: </a:t>
            </a:r>
            <a:r>
              <a:rPr lang="en-US" dirty="0">
                <a:latin typeface="Open Sans"/>
                <a:ea typeface="Open Sans"/>
                <a:cs typeface="Open Sans"/>
                <a:sym typeface="Open Sans"/>
              </a:rPr>
              <a:t>Units audit information uploaded to Workday and implement any corrections</a:t>
            </a:r>
          </a:p>
          <a:p>
            <a:pPr marL="0" lvl="0" indent="0">
              <a:lnSpc>
                <a:spcPct val="115000"/>
              </a:lnSpc>
              <a:spcBef>
                <a:spcPts val="1400"/>
              </a:spcBef>
              <a:buSzPts val="2800"/>
              <a:buNone/>
            </a:pPr>
            <a:r>
              <a:rPr lang="en-US" b="1" dirty="0">
                <a:latin typeface="Open Sans"/>
                <a:ea typeface="Open Sans"/>
                <a:cs typeface="Open Sans"/>
                <a:sym typeface="Open Sans"/>
              </a:rPr>
              <a:t>Step 10: </a:t>
            </a:r>
            <a:r>
              <a:rPr lang="en-US" dirty="0">
                <a:latin typeface="Open Sans"/>
                <a:ea typeface="Open Sans"/>
                <a:cs typeface="Open Sans"/>
                <a:sym typeface="Open Sans"/>
              </a:rPr>
              <a:t>Units identify and process re-appointments for manual entry </a:t>
            </a:r>
            <a:endParaRPr dirty="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69F2-DEE8-6D15-3ABF-D0A74125B474}"/>
              </a:ext>
            </a:extLst>
          </p:cNvPr>
          <p:cNvSpPr>
            <a:spLocks noGrp="1"/>
          </p:cNvSpPr>
          <p:nvPr>
            <p:ph type="title"/>
          </p:nvPr>
        </p:nvSpPr>
        <p:spPr/>
        <p:txBody>
          <a:bodyPr/>
          <a:lstStyle/>
          <a:p>
            <a:r>
              <a:rPr lang="en-US" sz="5400" dirty="0">
                <a:latin typeface="Open Sans"/>
                <a:ea typeface="Open Sans"/>
                <a:cs typeface="Open Sans"/>
                <a:sym typeface="Open Sans"/>
              </a:rPr>
              <a:t>REPORT R0555 &amp; TIPS</a:t>
            </a:r>
            <a:endParaRPr lang="en-US" sz="5400" dirty="0"/>
          </a:p>
        </p:txBody>
      </p:sp>
      <p:sp>
        <p:nvSpPr>
          <p:cNvPr id="3" name="Text Placeholder 2">
            <a:extLst>
              <a:ext uri="{FF2B5EF4-FFF2-40B4-BE49-F238E27FC236}">
                <a16:creationId xmlns:a16="http://schemas.microsoft.com/office/drawing/2014/main" id="{9F673497-EFD8-3304-8005-9B1C196BF6C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654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title"/>
          </p:nvPr>
        </p:nvSpPr>
        <p:spPr>
          <a:xfrm>
            <a:off x="1097275" y="286600"/>
            <a:ext cx="107922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RUNNING REAPPOINTMENT REPORT</a:t>
            </a:r>
            <a:endParaRPr dirty="0">
              <a:latin typeface="Encode Sans"/>
              <a:ea typeface="Encode Sans"/>
              <a:cs typeface="Encode Sans"/>
              <a:sym typeface="Encode Sans"/>
            </a:endParaRPr>
          </a:p>
        </p:txBody>
      </p:sp>
      <p:pic>
        <p:nvPicPr>
          <p:cNvPr id="2" name="Picture 1">
            <a:extLst>
              <a:ext uri="{FF2B5EF4-FFF2-40B4-BE49-F238E27FC236}">
                <a16:creationId xmlns:a16="http://schemas.microsoft.com/office/drawing/2014/main" id="{6B6FA540-8743-B074-4573-1D4034D37C75}"/>
              </a:ext>
            </a:extLst>
          </p:cNvPr>
          <p:cNvPicPr>
            <a:picLocks noChangeAspect="1"/>
          </p:cNvPicPr>
          <p:nvPr/>
        </p:nvPicPr>
        <p:blipFill>
          <a:blip r:embed="rId3"/>
          <a:stretch>
            <a:fillRect/>
          </a:stretch>
        </p:blipFill>
        <p:spPr>
          <a:xfrm>
            <a:off x="0" y="1958393"/>
            <a:ext cx="12192000" cy="3162208"/>
          </a:xfrm>
          <a:prstGeom prst="rect">
            <a:avLst/>
          </a:prstGeom>
        </p:spPr>
      </p:pic>
      <p:sp>
        <p:nvSpPr>
          <p:cNvPr id="5" name="Oval 4">
            <a:extLst>
              <a:ext uri="{FF2B5EF4-FFF2-40B4-BE49-F238E27FC236}">
                <a16:creationId xmlns:a16="http://schemas.microsoft.com/office/drawing/2014/main" id="{6A7F0E61-955E-A150-59C3-57815BE9E8BE}"/>
              </a:ext>
            </a:extLst>
          </p:cNvPr>
          <p:cNvSpPr/>
          <p:nvPr/>
        </p:nvSpPr>
        <p:spPr>
          <a:xfrm>
            <a:off x="4546465" y="2599535"/>
            <a:ext cx="3893820" cy="6553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a:extLst>
              <a:ext uri="{FF2B5EF4-FFF2-40B4-BE49-F238E27FC236}">
                <a16:creationId xmlns:a16="http://schemas.microsoft.com/office/drawing/2014/main" id="{CD79BC03-8385-C4C9-8A6B-A6753DB4958C}"/>
              </a:ext>
            </a:extLst>
          </p:cNvPr>
          <p:cNvSpPr/>
          <p:nvPr/>
        </p:nvSpPr>
        <p:spPr>
          <a:xfrm>
            <a:off x="4947518" y="2210902"/>
            <a:ext cx="601980" cy="3352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1097280" y="286603"/>
            <a:ext cx="10058400" cy="13933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AGENDA</a:t>
            </a:r>
            <a:endParaRPr dirty="0">
              <a:latin typeface="Encode Sans"/>
              <a:ea typeface="Encode Sans"/>
              <a:cs typeface="Encode Sans"/>
              <a:sym typeface="Encode Sans"/>
            </a:endParaRPr>
          </a:p>
        </p:txBody>
      </p:sp>
      <p:sp>
        <p:nvSpPr>
          <p:cNvPr id="115" name="Google Shape;115;p2"/>
          <p:cNvSpPr txBox="1">
            <a:spLocks noGrp="1"/>
          </p:cNvSpPr>
          <p:nvPr>
            <p:ph type="body" idx="1"/>
          </p:nvPr>
        </p:nvSpPr>
        <p:spPr>
          <a:xfrm>
            <a:off x="1097280" y="1765005"/>
            <a:ext cx="10585734" cy="4559200"/>
          </a:xfrm>
          <a:prstGeom prst="rect">
            <a:avLst/>
          </a:prstGeom>
          <a:noFill/>
          <a:ln>
            <a:noFill/>
          </a:ln>
        </p:spPr>
        <p:txBody>
          <a:bodyPr spcFirstLastPara="1" wrap="square" lIns="0" tIns="45700" rIns="0" bIns="45700" anchor="t" anchorCtr="0">
            <a:noAutofit/>
          </a:bodyPr>
          <a:lstStyle/>
          <a:p>
            <a:pPr marL="384048" lvl="1" indent="-182880">
              <a:spcBef>
                <a:spcPts val="600"/>
              </a:spcBef>
              <a:buSzPts val="2800"/>
              <a:buFont typeface="Open Sans"/>
              <a:buChar char="•"/>
            </a:pPr>
            <a:r>
              <a:rPr lang="en-US" sz="2800" dirty="0">
                <a:latin typeface="Open Sans"/>
                <a:ea typeface="Open Sans"/>
                <a:cs typeface="Open Sans"/>
                <a:sym typeface="Open Sans"/>
              </a:rPr>
              <a:t>Reappointment Defined</a:t>
            </a:r>
          </a:p>
          <a:p>
            <a:pPr marL="384048" lvl="1" indent="-182880">
              <a:spcBef>
                <a:spcPts val="600"/>
              </a:spcBef>
              <a:buSzPts val="2800"/>
              <a:buFont typeface="Open Sans"/>
              <a:buChar char="•"/>
            </a:pPr>
            <a:r>
              <a:rPr lang="en-US" sz="2800" dirty="0">
                <a:latin typeface="Open Sans"/>
                <a:ea typeface="Open Sans"/>
                <a:cs typeface="Open Sans"/>
                <a:sym typeface="Open Sans"/>
              </a:rPr>
              <a:t>Timelines: Winter &amp; Spring</a:t>
            </a:r>
          </a:p>
          <a:p>
            <a:pPr marL="384048" lvl="1" indent="-182880">
              <a:spcBef>
                <a:spcPts val="600"/>
              </a:spcBef>
              <a:buSzPts val="2800"/>
              <a:buFont typeface="Open Sans"/>
              <a:buChar char="•"/>
            </a:pPr>
            <a:r>
              <a:rPr lang="en-US" sz="2800" dirty="0">
                <a:latin typeface="Open Sans"/>
                <a:ea typeface="Open Sans"/>
                <a:cs typeface="Open Sans"/>
                <a:sym typeface="Open Sans"/>
              </a:rPr>
              <a:t>Steps &amp; Process</a:t>
            </a:r>
          </a:p>
          <a:p>
            <a:pPr marL="384048" lvl="1" indent="-182880">
              <a:spcBef>
                <a:spcPts val="600"/>
              </a:spcBef>
              <a:buSzPts val="2800"/>
              <a:buFont typeface="Open Sans"/>
              <a:buChar char="•"/>
            </a:pPr>
            <a:r>
              <a:rPr lang="en-US" sz="2800" dirty="0">
                <a:latin typeface="Open Sans"/>
                <a:ea typeface="Open Sans"/>
                <a:cs typeface="Open Sans"/>
                <a:sym typeface="Open Sans"/>
              </a:rPr>
              <a:t>Report R0555 &amp; Tips</a:t>
            </a:r>
          </a:p>
          <a:p>
            <a:pPr marL="384048" lvl="1" indent="-182880">
              <a:spcBef>
                <a:spcPts val="600"/>
              </a:spcBef>
              <a:buSzPts val="2800"/>
              <a:buFont typeface="Open Sans"/>
              <a:buChar char="•"/>
            </a:pPr>
            <a:r>
              <a:rPr lang="en-US" sz="2800" dirty="0">
                <a:latin typeface="Open Sans"/>
                <a:ea typeface="Open Sans"/>
                <a:cs typeface="Open Sans"/>
                <a:sym typeface="Open Sans"/>
              </a:rPr>
              <a:t>Manual Entry </a:t>
            </a:r>
          </a:p>
          <a:p>
            <a:pPr marL="384048" lvl="1" indent="-182880">
              <a:spcBef>
                <a:spcPts val="600"/>
              </a:spcBef>
              <a:buSzPts val="2800"/>
              <a:buFont typeface="Open Sans"/>
              <a:buChar char="•"/>
            </a:pPr>
            <a:r>
              <a:rPr lang="en-US" sz="2800" dirty="0">
                <a:latin typeface="Open Sans"/>
                <a:ea typeface="Open Sans"/>
                <a:cs typeface="Open Sans"/>
                <a:sym typeface="Open Sans"/>
              </a:rPr>
              <a:t>Non-Reappointment</a:t>
            </a:r>
          </a:p>
          <a:p>
            <a:pPr marL="384048" lvl="1" indent="-182880">
              <a:spcBef>
                <a:spcPts val="600"/>
              </a:spcBef>
              <a:buSzPts val="2800"/>
              <a:buFont typeface="Open Sans"/>
              <a:buChar char="•"/>
            </a:pPr>
            <a:r>
              <a:rPr lang="en-US" sz="2800" dirty="0">
                <a:latin typeface="Open Sans"/>
                <a:ea typeface="Open Sans"/>
                <a:cs typeface="Open Sans"/>
                <a:sym typeface="Open Sans"/>
              </a:rPr>
              <a:t>Q &amp; A</a:t>
            </a:r>
            <a:endParaRPr sz="2800" dirty="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SELECTING REPORT CRITERIA </a:t>
            </a:r>
            <a:endParaRPr dirty="0">
              <a:latin typeface="Encode Sans"/>
              <a:ea typeface="Encode Sans"/>
              <a:cs typeface="Encode Sans"/>
              <a:sym typeface="Encode Sans"/>
            </a:endParaRPr>
          </a:p>
        </p:txBody>
      </p:sp>
      <p:pic>
        <p:nvPicPr>
          <p:cNvPr id="2" name="Picture 1">
            <a:extLst>
              <a:ext uri="{FF2B5EF4-FFF2-40B4-BE49-F238E27FC236}">
                <a16:creationId xmlns:a16="http://schemas.microsoft.com/office/drawing/2014/main" id="{314D6BC1-C35F-8832-0C0B-8C5CBC4D7C69}"/>
              </a:ext>
            </a:extLst>
          </p:cNvPr>
          <p:cNvPicPr>
            <a:picLocks noChangeAspect="1"/>
          </p:cNvPicPr>
          <p:nvPr/>
        </p:nvPicPr>
        <p:blipFill>
          <a:blip r:embed="rId3"/>
          <a:stretch>
            <a:fillRect/>
          </a:stretch>
        </p:blipFill>
        <p:spPr>
          <a:xfrm>
            <a:off x="1948799" y="1844467"/>
            <a:ext cx="8355361" cy="4429153"/>
          </a:xfrm>
          <a:prstGeom prst="rect">
            <a:avLst/>
          </a:prstGeom>
        </p:spPr>
      </p:pic>
      <p:sp>
        <p:nvSpPr>
          <p:cNvPr id="5" name="Speech Bubble: Rectangle 4">
            <a:extLst>
              <a:ext uri="{FF2B5EF4-FFF2-40B4-BE49-F238E27FC236}">
                <a16:creationId xmlns:a16="http://schemas.microsoft.com/office/drawing/2014/main" id="{7F9869F3-3BB8-625C-3A3A-31463BB37742}"/>
              </a:ext>
            </a:extLst>
          </p:cNvPr>
          <p:cNvSpPr/>
          <p:nvPr/>
        </p:nvSpPr>
        <p:spPr>
          <a:xfrm>
            <a:off x="7850459" y="3245005"/>
            <a:ext cx="1349297" cy="702527"/>
          </a:xfrm>
          <a:prstGeom prst="wedgeRectCallout">
            <a:avLst>
              <a:gd name="adj1" fmla="val -76715"/>
              <a:gd name="adj2" fmla="val 63870"/>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429060-496B-52E8-669F-CEA9F468A0D7}"/>
              </a:ext>
            </a:extLst>
          </p:cNvPr>
          <p:cNvSpPr txBox="1"/>
          <p:nvPr/>
        </p:nvSpPr>
        <p:spPr>
          <a:xfrm>
            <a:off x="7850459" y="3321893"/>
            <a:ext cx="1199367" cy="523220"/>
          </a:xfrm>
          <a:prstGeom prst="rect">
            <a:avLst/>
          </a:prstGeom>
          <a:noFill/>
        </p:spPr>
        <p:txBody>
          <a:bodyPr wrap="none" rtlCol="0">
            <a:spAutoFit/>
          </a:bodyPr>
          <a:lstStyle/>
          <a:p>
            <a:pPr algn="ctr"/>
            <a:r>
              <a:rPr lang="en-US" dirty="0">
                <a:solidFill>
                  <a:srgbClr val="FF0000"/>
                </a:solidFill>
              </a:rPr>
              <a:t>Choose your</a:t>
            </a:r>
          </a:p>
          <a:p>
            <a:pPr algn="ctr"/>
            <a:r>
              <a:rPr lang="en-US" dirty="0">
                <a:solidFill>
                  <a:srgbClr val="FF0000"/>
                </a:solidFill>
              </a:rPr>
              <a:t>school</a:t>
            </a:r>
          </a:p>
        </p:txBody>
      </p:sp>
      <p:sp>
        <p:nvSpPr>
          <p:cNvPr id="7" name="Speech Bubble: Rectangle 6">
            <a:extLst>
              <a:ext uri="{FF2B5EF4-FFF2-40B4-BE49-F238E27FC236}">
                <a16:creationId xmlns:a16="http://schemas.microsoft.com/office/drawing/2014/main" id="{37465D02-4E7B-D165-A710-CB8AF7819D70}"/>
              </a:ext>
            </a:extLst>
          </p:cNvPr>
          <p:cNvSpPr/>
          <p:nvPr/>
        </p:nvSpPr>
        <p:spPr>
          <a:xfrm>
            <a:off x="422631" y="5360021"/>
            <a:ext cx="1349297" cy="494370"/>
          </a:xfrm>
          <a:prstGeom prst="wedgeRectCallout">
            <a:avLst>
              <a:gd name="adj1" fmla="val 80310"/>
              <a:gd name="adj2" fmla="val 44822"/>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748EC0-8390-D5D6-2D69-6960AB644184}"/>
              </a:ext>
            </a:extLst>
          </p:cNvPr>
          <p:cNvSpPr txBox="1"/>
          <p:nvPr/>
        </p:nvSpPr>
        <p:spPr>
          <a:xfrm>
            <a:off x="740450" y="5449673"/>
            <a:ext cx="713657" cy="307777"/>
          </a:xfrm>
          <a:prstGeom prst="rect">
            <a:avLst/>
          </a:prstGeom>
          <a:noFill/>
        </p:spPr>
        <p:txBody>
          <a:bodyPr wrap="none" rtlCol="0">
            <a:spAutoFit/>
          </a:bodyPr>
          <a:lstStyle/>
          <a:p>
            <a:pPr algn="ctr"/>
            <a:r>
              <a:rPr lang="en-US" dirty="0">
                <a:solidFill>
                  <a:srgbClr val="FF0000"/>
                </a:solidFill>
              </a:rPr>
              <a:t>Hit OK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p:nvPr/>
        </p:nvSpPr>
        <p:spPr>
          <a:xfrm>
            <a:off x="330835" y="468533"/>
            <a:ext cx="104361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Encode Sans"/>
                <a:ea typeface="Encode Sans"/>
                <a:cs typeface="Encode Sans"/>
                <a:sym typeface="Encode Sans"/>
              </a:rPr>
              <a:t>SAMPLE REAPPOINTMENT SPREADSHEET</a:t>
            </a:r>
            <a:endParaRPr sz="1400" b="0" i="0" u="none" strike="noStrike" cap="none" dirty="0">
              <a:solidFill>
                <a:srgbClr val="000000"/>
              </a:solidFill>
              <a:latin typeface="Encode Sans"/>
              <a:ea typeface="Encode Sans"/>
              <a:cs typeface="Encode Sans"/>
              <a:sym typeface="Encode Sans"/>
            </a:endParaRPr>
          </a:p>
        </p:txBody>
      </p:sp>
      <p:pic>
        <p:nvPicPr>
          <p:cNvPr id="2" name="Picture 1">
            <a:extLst>
              <a:ext uri="{FF2B5EF4-FFF2-40B4-BE49-F238E27FC236}">
                <a16:creationId xmlns:a16="http://schemas.microsoft.com/office/drawing/2014/main" id="{F5AD8533-8E9D-95EF-CFE8-49E7CC7CECF5}"/>
              </a:ext>
            </a:extLst>
          </p:cNvPr>
          <p:cNvPicPr>
            <a:picLocks noChangeAspect="1"/>
          </p:cNvPicPr>
          <p:nvPr/>
        </p:nvPicPr>
        <p:blipFill rotWithShape="1">
          <a:blip r:embed="rId3"/>
          <a:srcRect l="2031" t="21296" r="1094" b="4445"/>
          <a:stretch/>
        </p:blipFill>
        <p:spPr bwMode="auto">
          <a:xfrm>
            <a:off x="169923" y="1176419"/>
            <a:ext cx="11781310" cy="4767332"/>
          </a:xfrm>
          <a:prstGeom prst="rect">
            <a:avLst/>
          </a:prstGeom>
          <a:ln>
            <a:noFill/>
          </a:ln>
          <a:extLst>
            <a:ext uri="{53640926-AAD7-44D8-BBD7-CCE9431645EC}">
              <a14:shadowObscured xmlns:a14="http://schemas.microsoft.com/office/drawing/2010/main"/>
            </a:ext>
          </a:extLst>
        </p:spPr>
      </p:pic>
      <p:sp>
        <p:nvSpPr>
          <p:cNvPr id="234" name="Google Shape;234;p14"/>
          <p:cNvSpPr txBox="1"/>
          <p:nvPr/>
        </p:nvSpPr>
        <p:spPr>
          <a:xfrm>
            <a:off x="7772464" y="1881250"/>
            <a:ext cx="38775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FF0000"/>
                </a:solidFill>
                <a:latin typeface="Calibri"/>
                <a:ea typeface="Calibri"/>
                <a:cs typeface="Calibri"/>
                <a:sym typeface="Calibri"/>
              </a:rPr>
              <a:t>Download and Save Excel File</a:t>
            </a:r>
            <a:endParaRPr sz="2400" b="0" i="0" u="none" strike="noStrike" cap="none" dirty="0">
              <a:solidFill>
                <a:srgbClr val="FF0000"/>
              </a:solidFill>
              <a:latin typeface="Calibri"/>
              <a:ea typeface="Calibri"/>
              <a:cs typeface="Calibri"/>
              <a:sym typeface="Calibri"/>
            </a:endParaRPr>
          </a:p>
        </p:txBody>
      </p:sp>
      <p:grpSp>
        <p:nvGrpSpPr>
          <p:cNvPr id="214" name="Google Shape;214;p14"/>
          <p:cNvGrpSpPr/>
          <p:nvPr/>
        </p:nvGrpSpPr>
        <p:grpSpPr>
          <a:xfrm>
            <a:off x="240766" y="3621304"/>
            <a:ext cx="1567450" cy="2217404"/>
            <a:chOff x="423792" y="3495674"/>
            <a:chExt cx="1501351" cy="2217404"/>
          </a:xfrm>
        </p:grpSpPr>
        <p:sp>
          <p:nvSpPr>
            <p:cNvPr id="218" name="Google Shape;218;p14"/>
            <p:cNvSpPr/>
            <p:nvPr/>
          </p:nvSpPr>
          <p:spPr>
            <a:xfrm>
              <a:off x="423792" y="3495674"/>
              <a:ext cx="1501350" cy="203365"/>
            </a:xfrm>
            <a:prstGeom prst="rect">
              <a:avLst/>
            </a:prstGeom>
            <a:solidFill>
              <a:srgbClr val="7EA9CA"/>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0" name="Google Shape;220;p14"/>
            <p:cNvSpPr/>
            <p:nvPr/>
          </p:nvSpPr>
          <p:spPr>
            <a:xfrm>
              <a:off x="423792" y="5560678"/>
              <a:ext cx="1501350" cy="152400"/>
            </a:xfrm>
            <a:prstGeom prst="rect">
              <a:avLst/>
            </a:prstGeom>
            <a:solidFill>
              <a:srgbClr val="7EA9CA"/>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2" name="Google Shape;222;p14"/>
            <p:cNvSpPr/>
            <p:nvPr/>
          </p:nvSpPr>
          <p:spPr>
            <a:xfrm>
              <a:off x="423793" y="4855356"/>
              <a:ext cx="1501350" cy="152400"/>
            </a:xfrm>
            <a:prstGeom prst="rect">
              <a:avLst/>
            </a:prstGeom>
            <a:solidFill>
              <a:srgbClr val="7EA9CA"/>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4" name="Google Shape;224;p14"/>
            <p:cNvSpPr/>
            <p:nvPr/>
          </p:nvSpPr>
          <p:spPr>
            <a:xfrm>
              <a:off x="423792" y="4200998"/>
              <a:ext cx="1501349" cy="152400"/>
            </a:xfrm>
            <a:prstGeom prst="rect">
              <a:avLst/>
            </a:prstGeom>
            <a:solidFill>
              <a:srgbClr val="7EA9CA"/>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sp>
        <p:nvSpPr>
          <p:cNvPr id="4" name="Google Shape;235;p14">
            <a:extLst>
              <a:ext uri="{FF2B5EF4-FFF2-40B4-BE49-F238E27FC236}">
                <a16:creationId xmlns:a16="http://schemas.microsoft.com/office/drawing/2014/main" id="{E478EC56-B606-A599-034C-C7A416CEED78}"/>
              </a:ext>
            </a:extLst>
          </p:cNvPr>
          <p:cNvSpPr/>
          <p:nvPr/>
        </p:nvSpPr>
        <p:spPr>
          <a:xfrm rot="-2037055">
            <a:off x="9606451" y="2214092"/>
            <a:ext cx="209550" cy="523543"/>
          </a:xfrm>
          <a:prstGeom prst="downArrow">
            <a:avLst>
              <a:gd name="adj1" fmla="val 50000"/>
              <a:gd name="adj2" fmla="val 50000"/>
            </a:avLst>
          </a:prstGeom>
          <a:solidFill>
            <a:srgbClr val="FF000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5" name="Flowchart: Connector 4">
            <a:extLst>
              <a:ext uri="{FF2B5EF4-FFF2-40B4-BE49-F238E27FC236}">
                <a16:creationId xmlns:a16="http://schemas.microsoft.com/office/drawing/2014/main" id="{F4A42636-4557-55A7-0084-B51E53DEC5B2}"/>
              </a:ext>
            </a:extLst>
          </p:cNvPr>
          <p:cNvSpPr/>
          <p:nvPr/>
        </p:nvSpPr>
        <p:spPr>
          <a:xfrm>
            <a:off x="9944334" y="2751523"/>
            <a:ext cx="345560" cy="296223"/>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p:nvPr/>
        </p:nvSpPr>
        <p:spPr>
          <a:xfrm>
            <a:off x="384626" y="469250"/>
            <a:ext cx="104166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Encode Sans"/>
                <a:ea typeface="Encode Sans"/>
                <a:cs typeface="Encode Sans"/>
                <a:sym typeface="Encode Sans"/>
              </a:rPr>
              <a:t>ADDING DECISIONS TO R0555</a:t>
            </a: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288F7A83-FAD7-F561-A21C-9F611735637F}"/>
              </a:ext>
            </a:extLst>
          </p:cNvPr>
          <p:cNvPicPr>
            <a:picLocks noChangeAspect="1"/>
          </p:cNvPicPr>
          <p:nvPr/>
        </p:nvPicPr>
        <p:blipFill>
          <a:blip r:embed="rId3"/>
          <a:stretch>
            <a:fillRect/>
          </a:stretch>
        </p:blipFill>
        <p:spPr>
          <a:xfrm>
            <a:off x="384626" y="1177250"/>
            <a:ext cx="11329640" cy="4921281"/>
          </a:xfrm>
          <a:prstGeom prst="rect">
            <a:avLst/>
          </a:prstGeom>
        </p:spPr>
      </p:pic>
      <p:sp>
        <p:nvSpPr>
          <p:cNvPr id="5" name="Oval 4">
            <a:extLst>
              <a:ext uri="{FF2B5EF4-FFF2-40B4-BE49-F238E27FC236}">
                <a16:creationId xmlns:a16="http://schemas.microsoft.com/office/drawing/2014/main" id="{148F1496-EF21-EA04-C9BC-4691AF541DE7}"/>
              </a:ext>
            </a:extLst>
          </p:cNvPr>
          <p:cNvSpPr/>
          <p:nvPr/>
        </p:nvSpPr>
        <p:spPr>
          <a:xfrm>
            <a:off x="6679580" y="1451046"/>
            <a:ext cx="1483113" cy="4342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F501264-C40F-09C7-2CCF-12D321BF5177}"/>
              </a:ext>
            </a:extLst>
          </p:cNvPr>
          <p:cNvSpPr/>
          <p:nvPr/>
        </p:nvSpPr>
        <p:spPr>
          <a:xfrm>
            <a:off x="8162693" y="1451046"/>
            <a:ext cx="1256370" cy="4342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TIPS</a:t>
            </a:r>
            <a:endParaRPr dirty="0">
              <a:latin typeface="Encode Sans"/>
              <a:ea typeface="Encode Sans"/>
              <a:cs typeface="Encode Sans"/>
              <a:sym typeface="Encode Sans"/>
            </a:endParaRPr>
          </a:p>
        </p:txBody>
      </p:sp>
      <p:sp>
        <p:nvSpPr>
          <p:cNvPr id="259" name="Google Shape;259;p18"/>
          <p:cNvSpPr txBox="1">
            <a:spLocks noGrp="1"/>
          </p:cNvSpPr>
          <p:nvPr>
            <p:ph type="body" idx="1"/>
          </p:nvPr>
        </p:nvSpPr>
        <p:spPr>
          <a:xfrm>
            <a:off x="1097275" y="1845725"/>
            <a:ext cx="10252500" cy="4435200"/>
          </a:xfrm>
          <a:prstGeom prst="rect">
            <a:avLst/>
          </a:prstGeom>
          <a:noFill/>
          <a:ln>
            <a:noFill/>
          </a:ln>
        </p:spPr>
        <p:txBody>
          <a:bodyPr spcFirstLastPara="1" wrap="square" lIns="0" tIns="45700" rIns="0" bIns="45700" anchor="t" anchorCtr="0">
            <a:normAutofit fontScale="92500"/>
          </a:bodyPr>
          <a:lstStyle/>
          <a:p>
            <a:pPr marL="207518" lvl="1" indent="0">
              <a:lnSpc>
                <a:spcPct val="104000"/>
              </a:lnSpc>
              <a:spcBef>
                <a:spcPts val="0"/>
              </a:spcBef>
              <a:buSzPts val="2300"/>
              <a:buNone/>
            </a:pPr>
            <a:r>
              <a:rPr lang="en-US" sz="3000" b="1" dirty="0">
                <a:latin typeface="Open Sans"/>
                <a:ea typeface="Open Sans"/>
                <a:cs typeface="Open Sans"/>
                <a:sym typeface="Open Sans"/>
              </a:rPr>
              <a:t>Do </a:t>
            </a:r>
            <a:r>
              <a:rPr lang="en-US" sz="3000" b="1" dirty="0">
                <a:solidFill>
                  <a:schemeClr val="tx1"/>
                </a:solidFill>
                <a:latin typeface="Open Sans"/>
                <a:ea typeface="Open Sans"/>
                <a:cs typeface="Open Sans"/>
                <a:sym typeface="Open Sans"/>
              </a:rPr>
              <a:t>not modify the </a:t>
            </a:r>
            <a:r>
              <a:rPr lang="en-US" sz="3000" b="1"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spreadsheet</a:t>
            </a:r>
            <a:r>
              <a:rPr lang="en-US" sz="3000" b="1" dirty="0">
                <a:solidFill>
                  <a:schemeClr val="tx1"/>
                </a:solidFill>
                <a:latin typeface="Open Sans"/>
                <a:ea typeface="Open Sans"/>
                <a:cs typeface="Open Sans"/>
                <a:sym typeface="Open Sans"/>
              </a:rPr>
              <a:t>.</a:t>
            </a:r>
            <a:r>
              <a:rPr lang="en-US" sz="3000" dirty="0">
                <a:solidFill>
                  <a:schemeClr val="tx1"/>
                </a:solidFill>
                <a:latin typeface="Open Sans"/>
                <a:ea typeface="Open Sans"/>
                <a:cs typeface="Open Sans"/>
                <a:sym typeface="Open Sans"/>
              </a:rPr>
              <a:t> Any additions/corrections need to finalized in Workday before re-running R0555.</a:t>
            </a:r>
          </a:p>
          <a:p>
            <a:pPr marL="384048" lvl="1" indent="-176530" algn="l" rtl="0">
              <a:lnSpc>
                <a:spcPct val="104000"/>
              </a:lnSpc>
              <a:spcBef>
                <a:spcPts val="0"/>
              </a:spcBef>
              <a:spcAft>
                <a:spcPts val="0"/>
              </a:spcAft>
              <a:buSzPts val="2300"/>
              <a:buFont typeface="Open Sans"/>
              <a:buChar char="•"/>
            </a:pPr>
            <a:endParaRPr sz="2100" b="1" dirty="0">
              <a:solidFill>
                <a:schemeClr val="tx1"/>
              </a:solidFill>
              <a:latin typeface="Open Sans"/>
              <a:ea typeface="Open Sans"/>
              <a:cs typeface="Open Sans"/>
              <a:sym typeface="Open Sans"/>
            </a:endParaRPr>
          </a:p>
          <a:p>
            <a:pPr marL="384048" lvl="1" indent="-176530">
              <a:lnSpc>
                <a:spcPct val="120000"/>
              </a:lnSpc>
              <a:spcBef>
                <a:spcPts val="600"/>
              </a:spcBef>
              <a:buSzPts val="2300"/>
              <a:buFont typeface="Open Sans"/>
              <a:buChar char="•"/>
            </a:pPr>
            <a:r>
              <a:rPr lang="en-US" sz="2600" dirty="0">
                <a:solidFill>
                  <a:schemeClr val="tx1"/>
                </a:solidFill>
                <a:latin typeface="Open Sans"/>
                <a:ea typeface="Open Sans"/>
                <a:cs typeface="Open Sans"/>
                <a:sym typeface="Open Sans"/>
              </a:rPr>
              <a:t>Only record “Reappoint/Non-Reappoint” and number of term years</a:t>
            </a:r>
            <a:endParaRPr sz="2600" dirty="0">
              <a:solidFill>
                <a:schemeClr val="tx1"/>
              </a:solidFill>
              <a:latin typeface="Open Sans"/>
              <a:ea typeface="Open Sans"/>
              <a:cs typeface="Open Sans"/>
              <a:sym typeface="Open Sans"/>
            </a:endParaRPr>
          </a:p>
          <a:p>
            <a:pPr marL="384048" lvl="1" indent="-176530">
              <a:lnSpc>
                <a:spcPct val="120000"/>
              </a:lnSpc>
              <a:spcBef>
                <a:spcPts val="600"/>
              </a:spcBef>
              <a:buSzPts val="2300"/>
              <a:buFont typeface="Open Sans"/>
              <a:buChar char="•"/>
            </a:pPr>
            <a:r>
              <a:rPr lang="en-US" sz="2600" dirty="0">
                <a:solidFill>
                  <a:schemeClr val="tx1"/>
                </a:solidFill>
                <a:latin typeface="Open Sans"/>
                <a:ea typeface="Open Sans"/>
                <a:cs typeface="Open Sans"/>
                <a:sym typeface="Open Sans"/>
              </a:rPr>
              <a:t>Run and submit Winter and Spring reports separately</a:t>
            </a:r>
            <a:endParaRPr sz="2600" dirty="0">
              <a:solidFill>
                <a:schemeClr val="tx1"/>
              </a:solidFill>
              <a:latin typeface="Open Sans"/>
              <a:ea typeface="Open Sans"/>
              <a:cs typeface="Open Sans"/>
              <a:sym typeface="Open Sans"/>
            </a:endParaRPr>
          </a:p>
          <a:p>
            <a:pPr marL="384048" lvl="1" indent="-176530">
              <a:lnSpc>
                <a:spcPct val="120000"/>
              </a:lnSpc>
              <a:spcBef>
                <a:spcPts val="600"/>
              </a:spcBef>
              <a:buSzPts val="2300"/>
              <a:buFont typeface="Open Sans"/>
              <a:buChar char="•"/>
            </a:pPr>
            <a:r>
              <a:rPr lang="en-US" sz="2600" dirty="0">
                <a:solidFill>
                  <a:schemeClr val="tx1"/>
                </a:solidFill>
                <a:latin typeface="Open Sans"/>
                <a:ea typeface="Open Sans"/>
                <a:cs typeface="Open Sans"/>
                <a:sym typeface="Open Sans"/>
              </a:rPr>
              <a:t>Only send one Winter and Spring spreadsheet per school/college/campus </a:t>
            </a:r>
          </a:p>
          <a:p>
            <a:pPr marL="384048" lvl="1" indent="-176530">
              <a:lnSpc>
                <a:spcPct val="120000"/>
              </a:lnSpc>
              <a:spcBef>
                <a:spcPts val="600"/>
              </a:spcBef>
              <a:buSzPts val="2300"/>
              <a:buFont typeface="Open Sans"/>
              <a:buChar char="•"/>
            </a:pPr>
            <a:r>
              <a:rPr lang="en-US" sz="2600" dirty="0">
                <a:solidFill>
                  <a:schemeClr val="tx1"/>
                </a:solidFill>
                <a:latin typeface="Open Sans"/>
                <a:ea typeface="Open Sans"/>
                <a:cs typeface="Open Sans"/>
                <a:sym typeface="Open Sans"/>
              </a:rPr>
              <a:t>Send the final spreadsheet to AHR close to the due date so decisions are as final as possible</a:t>
            </a:r>
            <a:endParaRPr sz="2600" dirty="0">
              <a:solidFill>
                <a:schemeClr val="tx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D8B2A0-A816-1FBE-FF17-7C1D0D612095}"/>
              </a:ext>
            </a:extLst>
          </p:cNvPr>
          <p:cNvSpPr>
            <a:spLocks noGrp="1"/>
          </p:cNvSpPr>
          <p:nvPr>
            <p:ph type="title"/>
          </p:nvPr>
        </p:nvSpPr>
        <p:spPr/>
        <p:txBody>
          <a:bodyPr/>
          <a:lstStyle/>
          <a:p>
            <a:r>
              <a:rPr lang="en-US" sz="5400" dirty="0">
                <a:latin typeface="Open Sans"/>
                <a:ea typeface="Open Sans"/>
                <a:cs typeface="Open Sans"/>
                <a:sym typeface="Open Sans"/>
              </a:rPr>
              <a:t>MANUAL ENTRY </a:t>
            </a:r>
            <a:endParaRPr lang="en-US" sz="5400" dirty="0"/>
          </a:p>
        </p:txBody>
      </p:sp>
      <p:sp>
        <p:nvSpPr>
          <p:cNvPr id="5" name="Text Placeholder 4">
            <a:extLst>
              <a:ext uri="{FF2B5EF4-FFF2-40B4-BE49-F238E27FC236}">
                <a16:creationId xmlns:a16="http://schemas.microsoft.com/office/drawing/2014/main" id="{AF76D852-803F-5606-F7FE-6D6E4A994DB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0128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AF19-9071-070F-21E7-D5A31A769E94}"/>
              </a:ext>
            </a:extLst>
          </p:cNvPr>
          <p:cNvSpPr>
            <a:spLocks noGrp="1"/>
          </p:cNvSpPr>
          <p:nvPr>
            <p:ph type="title"/>
          </p:nvPr>
        </p:nvSpPr>
        <p:spPr/>
        <p:txBody>
          <a:bodyPr/>
          <a:lstStyle/>
          <a:p>
            <a:r>
              <a:rPr lang="en-US" dirty="0">
                <a:latin typeface="Encode Sans"/>
              </a:rPr>
              <a:t>UNIT MANAGED TITLES</a:t>
            </a:r>
          </a:p>
        </p:txBody>
      </p:sp>
      <p:sp>
        <p:nvSpPr>
          <p:cNvPr id="3" name="Text Placeholder 2">
            <a:extLst>
              <a:ext uri="{FF2B5EF4-FFF2-40B4-BE49-F238E27FC236}">
                <a16:creationId xmlns:a16="http://schemas.microsoft.com/office/drawing/2014/main" id="{11C1BB7D-6574-C901-5107-C871E1419CFB}"/>
              </a:ext>
            </a:extLst>
          </p:cNvPr>
          <p:cNvSpPr>
            <a:spLocks noGrp="1"/>
          </p:cNvSpPr>
          <p:nvPr>
            <p:ph type="body" idx="1"/>
          </p:nvPr>
        </p:nvSpPr>
        <p:spPr/>
        <p:txBody>
          <a:bodyPr/>
          <a:lstStyle/>
          <a:p>
            <a:pPr marL="384048" lvl="1" indent="-196700">
              <a:spcBef>
                <a:spcPts val="600"/>
              </a:spcBef>
              <a:buSzPts val="2418"/>
              <a:buFont typeface="Open Sans"/>
              <a:buChar char="•"/>
            </a:pPr>
            <a:r>
              <a:rPr lang="en-US" sz="2417" dirty="0">
                <a:solidFill>
                  <a:schemeClr val="tx1"/>
                </a:solidFill>
                <a:latin typeface="Open Sans"/>
                <a:ea typeface="Open Sans"/>
                <a:cs typeface="Open Sans"/>
              </a:rPr>
              <a:t>Quarterly appointments  </a:t>
            </a:r>
          </a:p>
          <a:p>
            <a:pPr marL="384048" lvl="1" indent="-196700">
              <a:spcBef>
                <a:spcPts val="600"/>
              </a:spcBef>
              <a:buSzPts val="2418"/>
              <a:buFont typeface="Open Sans"/>
              <a:buChar char="•"/>
            </a:pPr>
            <a:r>
              <a:rPr lang="en-US" sz="2417" dirty="0">
                <a:solidFill>
                  <a:schemeClr val="tx1"/>
                </a:solidFill>
                <a:latin typeface="Open Sans"/>
                <a:ea typeface="Open Sans"/>
                <a:cs typeface="Open Sans"/>
              </a:rPr>
              <a:t>Lecturers part-time temporary</a:t>
            </a:r>
          </a:p>
          <a:p>
            <a:pPr marL="384048" lvl="1" indent="-196700">
              <a:spcBef>
                <a:spcPts val="600"/>
              </a:spcBef>
              <a:buSzPts val="2418"/>
              <a:buFont typeface="Open Sans"/>
              <a:buChar char="•"/>
            </a:pPr>
            <a:r>
              <a:rPr lang="en-US" sz="2417" dirty="0">
                <a:solidFill>
                  <a:schemeClr val="tx1"/>
                </a:solidFill>
                <a:latin typeface="Open Sans"/>
                <a:ea typeface="Open Sans"/>
                <a:cs typeface="Open Sans"/>
              </a:rPr>
              <a:t>Postdoctoral scholars*</a:t>
            </a:r>
          </a:p>
          <a:p>
            <a:pPr marL="384048" lvl="1" indent="-196700">
              <a:spcBef>
                <a:spcPts val="600"/>
              </a:spcBef>
              <a:buSzPts val="2418"/>
              <a:buFont typeface="Open Sans"/>
              <a:buChar char="•"/>
            </a:pPr>
            <a:r>
              <a:rPr lang="en-US" sz="2417" dirty="0">
                <a:solidFill>
                  <a:schemeClr val="tx1"/>
                </a:solidFill>
                <a:latin typeface="Open Sans"/>
                <a:ea typeface="Open Sans"/>
                <a:cs typeface="Open Sans"/>
              </a:rPr>
              <a:t>Residents and fellows*</a:t>
            </a:r>
          </a:p>
          <a:p>
            <a:pPr marL="384048" lvl="1" indent="-196700">
              <a:spcBef>
                <a:spcPts val="600"/>
              </a:spcBef>
              <a:buSzPts val="2418"/>
              <a:buFont typeface="Open Sans"/>
              <a:buChar char="•"/>
            </a:pPr>
            <a:r>
              <a:rPr lang="en-US" sz="2417" dirty="0">
                <a:solidFill>
                  <a:schemeClr val="tx1"/>
                </a:solidFill>
                <a:latin typeface="Open Sans"/>
                <a:ea typeface="Open Sans"/>
                <a:cs typeface="Open Sans"/>
              </a:rPr>
              <a:t>Visiting </a:t>
            </a:r>
            <a:r>
              <a:rPr lang="en-US" sz="2400" dirty="0">
                <a:solidFill>
                  <a:schemeClr val="tx1"/>
                </a:solidFill>
                <a:latin typeface="Open Sans"/>
                <a:ea typeface="Open Sans"/>
                <a:cs typeface="Open Sans"/>
                <a:sym typeface="Open Sans"/>
              </a:rPr>
              <a:t>scholars &amp; scientists</a:t>
            </a:r>
            <a:r>
              <a:rPr lang="en-US" sz="2417" dirty="0">
                <a:solidFill>
                  <a:schemeClr val="tx1"/>
                </a:solidFill>
                <a:latin typeface="Open Sans"/>
                <a:ea typeface="Open Sans"/>
                <a:cs typeface="Open Sans"/>
              </a:rPr>
              <a:t>*</a:t>
            </a:r>
          </a:p>
          <a:p>
            <a:pPr marL="384048" lvl="1" indent="-196700">
              <a:spcBef>
                <a:spcPts val="600"/>
              </a:spcBef>
              <a:buSzPts val="2418"/>
              <a:buFont typeface="Open Sans"/>
              <a:buChar char="•"/>
            </a:pPr>
            <a:r>
              <a:rPr lang="en-US" sz="2417" dirty="0">
                <a:solidFill>
                  <a:schemeClr val="tx1"/>
                </a:solidFill>
                <a:latin typeface="Open Sans"/>
                <a:ea typeface="Open Sans"/>
                <a:cs typeface="Open Sans"/>
              </a:rPr>
              <a:t>Librarians</a:t>
            </a:r>
          </a:p>
          <a:p>
            <a:pPr>
              <a:lnSpc>
                <a:spcPct val="100000"/>
              </a:lnSpc>
            </a:pPr>
            <a:r>
              <a:rPr lang="en-US" dirty="0">
                <a:solidFill>
                  <a:schemeClr val="tx1"/>
                </a:solidFill>
              </a:rPr>
              <a:t>*Reappointment dates do not need to align with academic calendar</a:t>
            </a:r>
          </a:p>
          <a:p>
            <a:pPr>
              <a:lnSpc>
                <a:spcPct val="100000"/>
              </a:lnSpc>
            </a:pPr>
            <a:endParaRPr lang="en-US" dirty="0"/>
          </a:p>
          <a:p>
            <a:endParaRPr lang="en-US" dirty="0"/>
          </a:p>
        </p:txBody>
      </p:sp>
      <p:sp>
        <p:nvSpPr>
          <p:cNvPr id="4" name="TextBox 3">
            <a:extLst>
              <a:ext uri="{FF2B5EF4-FFF2-40B4-BE49-F238E27FC236}">
                <a16:creationId xmlns:a16="http://schemas.microsoft.com/office/drawing/2014/main" id="{024B13CC-B325-36DB-3ABE-A95F4A2FD603}"/>
              </a:ext>
            </a:extLst>
          </p:cNvPr>
          <p:cNvSpPr txBox="1"/>
          <p:nvPr/>
        </p:nvSpPr>
        <p:spPr>
          <a:xfrm>
            <a:off x="6096000" y="1949120"/>
            <a:ext cx="5059680" cy="2581797"/>
          </a:xfrm>
          <a:prstGeom prst="rect">
            <a:avLst/>
          </a:prstGeom>
          <a:noFill/>
        </p:spPr>
        <p:txBody>
          <a:bodyPr wrap="square" rtlCol="0">
            <a:spAutoFit/>
          </a:bodyPr>
          <a:lstStyle/>
          <a:p>
            <a:pPr marL="187348" lvl="1">
              <a:lnSpc>
                <a:spcPct val="114000"/>
              </a:lnSpc>
              <a:spcBef>
                <a:spcPts val="600"/>
              </a:spcBef>
              <a:buClr>
                <a:schemeClr val="accent1"/>
              </a:buClr>
              <a:buSzPts val="2418"/>
            </a:pPr>
            <a:r>
              <a:rPr lang="en-US" sz="2417" dirty="0">
                <a:solidFill>
                  <a:schemeClr val="tx1"/>
                </a:solidFill>
                <a:latin typeface="Open Sans"/>
                <a:ea typeface="Open Sans"/>
                <a:cs typeface="Open Sans"/>
              </a:rPr>
              <a:t>Clinical non-salaried &amp; Affiliate: </a:t>
            </a:r>
          </a:p>
          <a:p>
            <a:pPr marL="384048" lvl="1" indent="-196700">
              <a:lnSpc>
                <a:spcPct val="114000"/>
              </a:lnSpc>
              <a:spcBef>
                <a:spcPts val="600"/>
              </a:spcBef>
              <a:buClr>
                <a:schemeClr val="accent1"/>
              </a:buClr>
              <a:buSzPts val="2418"/>
              <a:buFont typeface="Open Sans"/>
              <a:buChar char="•"/>
            </a:pPr>
            <a:r>
              <a:rPr lang="en-US" sz="2417" dirty="0">
                <a:solidFill>
                  <a:schemeClr val="tx1"/>
                </a:solidFill>
                <a:latin typeface="Open Sans"/>
                <a:ea typeface="Open Sans"/>
                <a:cs typeface="Open Sans"/>
                <a:sym typeface="Calibri"/>
              </a:rPr>
              <a:t>Only academic appointments updated centrally </a:t>
            </a:r>
          </a:p>
          <a:p>
            <a:pPr marL="384048" lvl="1" indent="-196700">
              <a:lnSpc>
                <a:spcPct val="114000"/>
              </a:lnSpc>
              <a:spcBef>
                <a:spcPts val="600"/>
              </a:spcBef>
              <a:buClr>
                <a:schemeClr val="accent1"/>
              </a:buClr>
              <a:buSzPts val="2418"/>
              <a:buFont typeface="Open Sans"/>
              <a:buChar char="•"/>
            </a:pPr>
            <a:r>
              <a:rPr lang="en-US" sz="2417" dirty="0">
                <a:solidFill>
                  <a:schemeClr val="tx1"/>
                </a:solidFill>
                <a:latin typeface="Open Sans"/>
                <a:ea typeface="Open Sans"/>
                <a:cs typeface="Open Sans"/>
                <a:sym typeface="Calibri"/>
              </a:rPr>
              <a:t>Position and compensation updated at the local level</a:t>
            </a:r>
          </a:p>
          <a:p>
            <a:endParaRPr lang="en-US" dirty="0"/>
          </a:p>
        </p:txBody>
      </p:sp>
    </p:spTree>
    <p:extLst>
      <p:ext uri="{BB962C8B-B14F-4D97-AF65-F5344CB8AC3E}">
        <p14:creationId xmlns:p14="http://schemas.microsoft.com/office/powerpoint/2010/main" val="3221076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a2b8c14014_1_0"/>
          <p:cNvSpPr txBox="1">
            <a:spLocks noGrp="1"/>
          </p:cNvSpPr>
          <p:nvPr>
            <p:ph type="title"/>
          </p:nvPr>
        </p:nvSpPr>
        <p:spPr>
          <a:xfrm>
            <a:off x="1097275" y="286600"/>
            <a:ext cx="110946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MANUAL ENTRY: QUARTERLY</a:t>
            </a:r>
            <a:endParaRPr dirty="0">
              <a:latin typeface="Encode Sans"/>
              <a:ea typeface="Encode Sans"/>
              <a:cs typeface="Encode Sans"/>
              <a:sym typeface="Encode Sans"/>
            </a:endParaRPr>
          </a:p>
        </p:txBody>
      </p:sp>
      <p:sp>
        <p:nvSpPr>
          <p:cNvPr id="278" name="Google Shape;278;ga2b8c14014_1_0"/>
          <p:cNvSpPr txBox="1">
            <a:spLocks noGrp="1"/>
          </p:cNvSpPr>
          <p:nvPr>
            <p:ph type="body" idx="1"/>
          </p:nvPr>
        </p:nvSpPr>
        <p:spPr>
          <a:xfrm>
            <a:off x="1097275" y="1973900"/>
            <a:ext cx="10058400" cy="3895200"/>
          </a:xfrm>
          <a:prstGeom prst="rect">
            <a:avLst/>
          </a:prstGeom>
          <a:noFill/>
          <a:ln>
            <a:noFill/>
          </a:ln>
        </p:spPr>
        <p:txBody>
          <a:bodyPr spcFirstLastPara="1" wrap="square" lIns="0" tIns="45700" rIns="0" bIns="45700" anchor="t" anchorCtr="0">
            <a:noAutofit/>
          </a:bodyPr>
          <a:lstStyle/>
          <a:p>
            <a:pPr marL="457200" lvl="1" indent="0" algn="l" rtl="0">
              <a:lnSpc>
                <a:spcPct val="115000"/>
              </a:lnSpc>
              <a:spcBef>
                <a:spcPts val="0"/>
              </a:spcBef>
              <a:spcAft>
                <a:spcPts val="0"/>
              </a:spcAft>
              <a:buClr>
                <a:srgbClr val="3F3F3F"/>
              </a:buClr>
              <a:buSzPts val="1800"/>
              <a:buFont typeface="Arial"/>
              <a:buNone/>
            </a:pPr>
            <a:r>
              <a:rPr lang="en-US" sz="2800" dirty="0">
                <a:solidFill>
                  <a:schemeClr val="tx1"/>
                </a:solidFill>
                <a:latin typeface="Open Sans"/>
                <a:ea typeface="Open Sans"/>
                <a:cs typeface="Open Sans"/>
                <a:sym typeface="Open Sans"/>
              </a:rPr>
              <a:t>Quarterly Appointments (Reappointment may occur on a quarterly basis)</a:t>
            </a:r>
            <a:endParaRPr sz="2800" dirty="0">
              <a:solidFill>
                <a:schemeClr val="tx1"/>
              </a:solidFill>
              <a:latin typeface="Open Sans"/>
              <a:ea typeface="Open Sans"/>
              <a:cs typeface="Open Sans"/>
              <a:sym typeface="Open Sans"/>
            </a:endParaRPr>
          </a:p>
          <a:p>
            <a:pPr marL="1200150" lvl="2" indent="-323850" algn="l" rtl="0">
              <a:lnSpc>
                <a:spcPct val="115000"/>
              </a:lnSpc>
              <a:spcBef>
                <a:spcPts val="0"/>
              </a:spcBef>
              <a:spcAft>
                <a:spcPts val="0"/>
              </a:spcAft>
              <a:buClr>
                <a:srgbClr val="3F3F3F"/>
              </a:buClr>
              <a:buSzPts val="2400"/>
              <a:buFont typeface="Open Sans"/>
              <a:buChar char="•"/>
            </a:pPr>
            <a:r>
              <a:rPr lang="en-US" sz="2400" dirty="0">
                <a:solidFill>
                  <a:schemeClr val="tx1"/>
                </a:solidFill>
                <a:latin typeface="Open Sans"/>
                <a:ea typeface="Open Sans"/>
                <a:cs typeface="Open Sans"/>
                <a:sym typeface="Open Sans"/>
              </a:rPr>
              <a:t>Artist in residence for two quarters or less</a:t>
            </a:r>
            <a:endParaRPr sz="2400" dirty="0">
              <a:solidFill>
                <a:schemeClr val="tx1"/>
              </a:solidFill>
              <a:latin typeface="Open Sans"/>
              <a:ea typeface="Open Sans"/>
              <a:cs typeface="Open Sans"/>
              <a:sym typeface="Open Sans"/>
            </a:endParaRPr>
          </a:p>
          <a:p>
            <a:pPr marL="1200150" lvl="2" indent="-323850" algn="l" rtl="0">
              <a:lnSpc>
                <a:spcPct val="115000"/>
              </a:lnSpc>
              <a:spcBef>
                <a:spcPts val="0"/>
              </a:spcBef>
              <a:spcAft>
                <a:spcPts val="0"/>
              </a:spcAft>
              <a:buClr>
                <a:srgbClr val="3F3F3F"/>
              </a:buClr>
              <a:buSzPts val="2400"/>
              <a:buFont typeface="Open Sans"/>
              <a:buChar char="•"/>
            </a:pPr>
            <a:r>
              <a:rPr lang="en-US" sz="2400" dirty="0">
                <a:solidFill>
                  <a:schemeClr val="tx1"/>
                </a:solidFill>
                <a:latin typeface="Open Sans"/>
                <a:ea typeface="Open Sans"/>
                <a:cs typeface="Open Sans"/>
                <a:sym typeface="Open Sans"/>
              </a:rPr>
              <a:t>Lecturer part-time temporary for two quarters or less</a:t>
            </a:r>
            <a:endParaRPr sz="2400" dirty="0">
              <a:solidFill>
                <a:schemeClr val="tx1"/>
              </a:solidFill>
              <a:latin typeface="Open Sans"/>
              <a:ea typeface="Open Sans"/>
              <a:cs typeface="Open Sans"/>
              <a:sym typeface="Open Sans"/>
            </a:endParaRPr>
          </a:p>
          <a:p>
            <a:pPr marL="1200150" lvl="2" indent="-323850" algn="l" rtl="0">
              <a:lnSpc>
                <a:spcPct val="115000"/>
              </a:lnSpc>
              <a:spcBef>
                <a:spcPts val="0"/>
              </a:spcBef>
              <a:spcAft>
                <a:spcPts val="0"/>
              </a:spcAft>
              <a:buClr>
                <a:srgbClr val="3F3F3F"/>
              </a:buClr>
              <a:buSzPts val="2400"/>
              <a:buFont typeface="Open Sans"/>
              <a:buChar char="•"/>
            </a:pPr>
            <a:r>
              <a:rPr lang="en-US" sz="2400" dirty="0">
                <a:solidFill>
                  <a:schemeClr val="tx1"/>
                </a:solidFill>
                <a:latin typeface="Open Sans"/>
                <a:ea typeface="Open Sans"/>
                <a:cs typeface="Open Sans"/>
                <a:sym typeface="Open Sans"/>
              </a:rPr>
              <a:t>Teaching associate for two quarters or less</a:t>
            </a:r>
            <a:endParaRPr sz="2400" dirty="0">
              <a:solidFill>
                <a:schemeClr val="tx1"/>
              </a:solidFill>
              <a:latin typeface="Open Sans"/>
              <a:ea typeface="Open Sans"/>
              <a:cs typeface="Open Sans"/>
              <a:sym typeface="Open Sans"/>
            </a:endParaRPr>
          </a:p>
          <a:p>
            <a:pPr marL="384048" lvl="1" indent="-43179" algn="l" rtl="0">
              <a:lnSpc>
                <a:spcPct val="104000"/>
              </a:lnSpc>
              <a:spcBef>
                <a:spcPts val="600"/>
              </a:spcBef>
              <a:spcAft>
                <a:spcPts val="0"/>
              </a:spcAft>
              <a:buClr>
                <a:schemeClr val="dk1"/>
              </a:buClr>
              <a:buSzPts val="2200"/>
              <a:buFont typeface="Arial"/>
              <a:buNone/>
            </a:pPr>
            <a:endParaRPr sz="2300" dirty="0">
              <a:latin typeface="Open Sans"/>
              <a:ea typeface="Open Sans"/>
              <a:cs typeface="Open Sans"/>
              <a:sym typeface="Open Sans"/>
            </a:endParaRPr>
          </a:p>
          <a:p>
            <a:pPr marL="0" lvl="0" indent="0" algn="l" rtl="0">
              <a:lnSpc>
                <a:spcPct val="114000"/>
              </a:lnSpc>
              <a:spcBef>
                <a:spcPts val="1200"/>
              </a:spcBef>
              <a:spcAft>
                <a:spcPts val="200"/>
              </a:spcAft>
              <a:buSzPts val="24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MANUAL ENTRY: FALLOUTS</a:t>
            </a:r>
            <a:endParaRPr dirty="0"/>
          </a:p>
        </p:txBody>
      </p:sp>
      <p:sp>
        <p:nvSpPr>
          <p:cNvPr id="284" name="Google Shape;284;p21"/>
          <p:cNvSpPr/>
          <p:nvPr/>
        </p:nvSpPr>
        <p:spPr>
          <a:xfrm>
            <a:off x="1227350" y="1895700"/>
            <a:ext cx="9869400"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800" b="0" i="0" u="none" strike="noStrike" cap="none" dirty="0">
                <a:solidFill>
                  <a:srgbClr val="262626"/>
                </a:solidFill>
                <a:latin typeface="Open Sans"/>
                <a:ea typeface="Open Sans"/>
                <a:cs typeface="Open Sans"/>
                <a:sym typeface="Open Sans"/>
              </a:rPr>
              <a:t>Fallouts - If an ISC submitted “reappoint” action cannot be centrally </a:t>
            </a:r>
            <a:r>
              <a:rPr lang="en-US" sz="2800" dirty="0">
                <a:solidFill>
                  <a:srgbClr val="262626"/>
                </a:solidFill>
                <a:latin typeface="Open Sans"/>
                <a:ea typeface="Open Sans"/>
                <a:cs typeface="Open Sans"/>
                <a:sym typeface="Open Sans"/>
              </a:rPr>
              <a:t>processed in</a:t>
            </a:r>
            <a:r>
              <a:rPr lang="en-US" sz="2800" b="0" i="0" u="none" strike="noStrike" cap="none" dirty="0">
                <a:solidFill>
                  <a:srgbClr val="262626"/>
                </a:solidFill>
                <a:latin typeface="Open Sans"/>
                <a:ea typeface="Open Sans"/>
                <a:cs typeface="Open Sans"/>
                <a:sym typeface="Open Sans"/>
              </a:rPr>
              <a:t> Workday, </a:t>
            </a:r>
            <a:r>
              <a:rPr lang="en-US" sz="2800" dirty="0">
                <a:solidFill>
                  <a:srgbClr val="262626"/>
                </a:solidFill>
                <a:latin typeface="Open Sans"/>
                <a:ea typeface="Open Sans"/>
                <a:cs typeface="Open Sans"/>
                <a:sym typeface="Open Sans"/>
              </a:rPr>
              <a:t>units </a:t>
            </a:r>
            <a:r>
              <a:rPr lang="en-US" sz="2800" b="0" i="0" u="none" strike="noStrike" cap="none" dirty="0">
                <a:solidFill>
                  <a:srgbClr val="262626"/>
                </a:solidFill>
                <a:latin typeface="Open Sans"/>
                <a:ea typeface="Open Sans"/>
                <a:cs typeface="Open Sans"/>
                <a:sym typeface="Open Sans"/>
              </a:rPr>
              <a:t>need to manually enter it </a:t>
            </a:r>
            <a:endParaRPr lang="en-US" sz="2800" dirty="0">
              <a:solidFill>
                <a:srgbClr val="262626"/>
              </a:solidFill>
              <a:latin typeface="Open Sans"/>
              <a:ea typeface="Open Sans"/>
              <a:cs typeface="Open Sans"/>
              <a:sym typeface="Open Sans"/>
            </a:endParaRPr>
          </a:p>
          <a:p>
            <a:pPr marR="0" lvl="0" algn="l" rtl="0">
              <a:lnSpc>
                <a:spcPct val="100000"/>
              </a:lnSpc>
              <a:spcBef>
                <a:spcPts val="0"/>
              </a:spcBef>
              <a:spcAft>
                <a:spcPts val="0"/>
              </a:spcAft>
              <a:buClr>
                <a:srgbClr val="000000"/>
              </a:buClr>
              <a:buSzPts val="1800"/>
            </a:pPr>
            <a:endParaRPr lang="en-US" sz="2800" dirty="0">
              <a:solidFill>
                <a:srgbClr val="262626"/>
              </a:solidFill>
              <a:latin typeface="Open Sans"/>
              <a:ea typeface="Open Sans"/>
              <a:cs typeface="Open Sans"/>
              <a:sym typeface="Open Sans"/>
            </a:endParaRPr>
          </a:p>
          <a:p>
            <a:pPr marR="0" lvl="0" algn="l" rtl="0">
              <a:lnSpc>
                <a:spcPct val="100000"/>
              </a:lnSpc>
              <a:spcBef>
                <a:spcPts val="0"/>
              </a:spcBef>
              <a:spcAft>
                <a:spcPts val="0"/>
              </a:spcAft>
              <a:buClr>
                <a:srgbClr val="000000"/>
              </a:buClr>
              <a:buSzPts val="1800"/>
            </a:pPr>
            <a:r>
              <a:rPr lang="en-US" sz="2800" dirty="0">
                <a:solidFill>
                  <a:srgbClr val="262626"/>
                </a:solidFill>
                <a:latin typeface="Open Sans"/>
                <a:ea typeface="Open Sans"/>
                <a:cs typeface="Open Sans"/>
                <a:sym typeface="Open Sans"/>
              </a:rPr>
              <a:t>If included on </a:t>
            </a:r>
            <a:r>
              <a:rPr lang="en-US" sz="2800" dirty="0">
                <a:solidFill>
                  <a:srgbClr val="262626"/>
                </a:solidFill>
                <a:latin typeface="Open Sans"/>
                <a:ea typeface="Open Sans"/>
                <a:cs typeface="Open Sans"/>
              </a:rPr>
              <a:t>Winter/Spring spreadsheets, no additional documents need to be uploaded</a:t>
            </a:r>
          </a:p>
          <a:p>
            <a:pPr marL="0" marR="0" lvl="0" indent="0" algn="l" rtl="0">
              <a:lnSpc>
                <a:spcPct val="100000"/>
              </a:lnSpc>
              <a:spcBef>
                <a:spcPts val="0"/>
              </a:spcBef>
              <a:spcAft>
                <a:spcPts val="0"/>
              </a:spcAft>
              <a:buClr>
                <a:srgbClr val="000000"/>
              </a:buClr>
              <a:buSzPts val="1800"/>
              <a:buFont typeface="Arial"/>
              <a:buNone/>
            </a:pPr>
            <a:endParaRPr sz="28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endParaRPr sz="2000" b="0" i="0" u="none" strike="noStrike" cap="none" dirty="0">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endParaRPr sz="20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62626"/>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3"/>
          <p:cNvSpPr txBox="1">
            <a:spLocks noGrp="1"/>
          </p:cNvSpPr>
          <p:nvPr>
            <p:ph type="title"/>
          </p:nvPr>
        </p:nvSpPr>
        <p:spPr>
          <a:xfrm>
            <a:off x="1097275" y="286600"/>
            <a:ext cx="104709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400"/>
              <a:buFont typeface="Calibri"/>
              <a:buNone/>
            </a:pPr>
            <a:r>
              <a:rPr lang="en-US" sz="4400" dirty="0">
                <a:latin typeface="Encode Sans"/>
                <a:ea typeface="Encode Sans"/>
                <a:cs typeface="Encode Sans"/>
                <a:sym typeface="Encode Sans"/>
              </a:rPr>
              <a:t>CLINICAL NON-SALARIED &amp; AFFILIATE</a:t>
            </a:r>
            <a:endParaRPr sz="4400" dirty="0">
              <a:latin typeface="Encode Sans"/>
              <a:ea typeface="Encode Sans"/>
              <a:cs typeface="Encode Sans"/>
              <a:sym typeface="Encode Sans"/>
            </a:endParaRPr>
          </a:p>
        </p:txBody>
      </p:sp>
      <p:sp>
        <p:nvSpPr>
          <p:cNvPr id="296" name="Google Shape;296;p23"/>
          <p:cNvSpPr txBox="1">
            <a:spLocks noGrp="1"/>
          </p:cNvSpPr>
          <p:nvPr>
            <p:ph type="body" idx="1"/>
          </p:nvPr>
        </p:nvSpPr>
        <p:spPr>
          <a:xfrm>
            <a:off x="1251850" y="2118125"/>
            <a:ext cx="10058400" cy="4152000"/>
          </a:xfrm>
          <a:prstGeom prst="rect">
            <a:avLst/>
          </a:prstGeom>
          <a:noFill/>
          <a:ln>
            <a:noFill/>
          </a:ln>
        </p:spPr>
        <p:txBody>
          <a:bodyPr spcFirstLastPara="1" wrap="square" lIns="0" tIns="45700" rIns="0" bIns="45700" anchor="t" anchorCtr="0">
            <a:normAutofit/>
          </a:bodyPr>
          <a:lstStyle/>
          <a:p>
            <a:pPr marL="213868" lvl="1" indent="0" algn="l" rtl="0">
              <a:lnSpc>
                <a:spcPct val="115000"/>
              </a:lnSpc>
              <a:spcBef>
                <a:spcPts val="400"/>
              </a:spcBef>
              <a:spcAft>
                <a:spcPts val="0"/>
              </a:spcAft>
              <a:buSzPts val="2200"/>
              <a:buNone/>
            </a:pPr>
            <a:r>
              <a:rPr lang="en-US" sz="2400" b="1" i="1" dirty="0">
                <a:latin typeface="Open Sans"/>
                <a:ea typeface="Open Sans"/>
                <a:cs typeface="Open Sans"/>
                <a:sym typeface="Open Sans"/>
              </a:rPr>
              <a:t>Only Appointment </a:t>
            </a:r>
            <a:r>
              <a:rPr lang="en-US" sz="2400" dirty="0">
                <a:latin typeface="Open Sans"/>
                <a:ea typeface="Open Sans"/>
                <a:cs typeface="Open Sans"/>
                <a:sym typeface="Open Sans"/>
              </a:rPr>
              <a:t>extensions</a:t>
            </a:r>
            <a:r>
              <a:rPr lang="en-US" sz="2400" i="1" dirty="0">
                <a:latin typeface="Open Sans"/>
                <a:ea typeface="Open Sans"/>
                <a:cs typeface="Open Sans"/>
                <a:sym typeface="Open Sans"/>
              </a:rPr>
              <a:t> </a:t>
            </a:r>
            <a:r>
              <a:rPr lang="en-US" sz="2400" dirty="0">
                <a:latin typeface="Open Sans"/>
                <a:ea typeface="Open Sans"/>
                <a:cs typeface="Open Sans"/>
                <a:sym typeface="Open Sans"/>
              </a:rPr>
              <a:t>for clinical non-salaried and affiliate titles will be centrally uploaded to Workday</a:t>
            </a:r>
          </a:p>
          <a:p>
            <a:pPr marL="213868" lvl="1" indent="0" algn="l" rtl="0">
              <a:lnSpc>
                <a:spcPct val="115000"/>
              </a:lnSpc>
              <a:spcBef>
                <a:spcPts val="400"/>
              </a:spcBef>
              <a:spcAft>
                <a:spcPts val="0"/>
              </a:spcAft>
              <a:buSzPts val="2200"/>
              <a:buNone/>
            </a:pPr>
            <a:endParaRPr sz="2400" dirty="0">
              <a:latin typeface="Open Sans"/>
              <a:ea typeface="Open Sans"/>
              <a:cs typeface="Open Sans"/>
              <a:sym typeface="Open Sans"/>
            </a:endParaRPr>
          </a:p>
          <a:p>
            <a:pPr marL="213868" lvl="1" indent="0" algn="l" rtl="0">
              <a:lnSpc>
                <a:spcPct val="115000"/>
              </a:lnSpc>
              <a:spcBef>
                <a:spcPts val="600"/>
              </a:spcBef>
              <a:spcAft>
                <a:spcPts val="0"/>
              </a:spcAft>
              <a:buSzPts val="2200"/>
              <a:buNone/>
            </a:pPr>
            <a:r>
              <a:rPr lang="en-US" sz="2400" dirty="0">
                <a:latin typeface="Open Sans"/>
                <a:ea typeface="Open Sans"/>
                <a:cs typeface="Open Sans"/>
                <a:sym typeface="Open Sans"/>
              </a:rPr>
              <a:t>Updates to paid </a:t>
            </a:r>
            <a:r>
              <a:rPr lang="en-US" sz="2400" b="1" i="1" dirty="0">
                <a:latin typeface="Open Sans"/>
                <a:ea typeface="Open Sans"/>
                <a:cs typeface="Open Sans"/>
                <a:sym typeface="Open Sans"/>
              </a:rPr>
              <a:t>positions</a:t>
            </a:r>
            <a:r>
              <a:rPr lang="en-US" sz="2400" dirty="0">
                <a:latin typeface="Open Sans"/>
                <a:ea typeface="Open Sans"/>
                <a:cs typeface="Open Sans"/>
                <a:sym typeface="Open Sans"/>
              </a:rPr>
              <a:t> and </a:t>
            </a:r>
            <a:r>
              <a:rPr lang="en-US" sz="2400" b="1" i="1" dirty="0">
                <a:latin typeface="Open Sans"/>
                <a:ea typeface="Open Sans"/>
                <a:cs typeface="Open Sans"/>
                <a:sym typeface="Open Sans"/>
              </a:rPr>
              <a:t>compensation</a:t>
            </a:r>
            <a:r>
              <a:rPr lang="en-US" sz="2400" dirty="0">
                <a:latin typeface="Open Sans"/>
                <a:ea typeface="Open Sans"/>
                <a:cs typeface="Open Sans"/>
                <a:sym typeface="Open Sans"/>
              </a:rPr>
              <a:t> need to be entered manually by unit administrators. This includes:</a:t>
            </a:r>
            <a:endParaRPr sz="2400" dirty="0">
              <a:latin typeface="Open Sans"/>
              <a:ea typeface="Open Sans"/>
              <a:cs typeface="Open Sans"/>
              <a:sym typeface="Open Sans"/>
            </a:endParaRPr>
          </a:p>
          <a:p>
            <a:pPr marL="1227000" lvl="5" algn="l" rtl="0">
              <a:lnSpc>
                <a:spcPct val="115000"/>
              </a:lnSpc>
              <a:spcBef>
                <a:spcPts val="600"/>
              </a:spcBef>
              <a:spcAft>
                <a:spcPts val="0"/>
              </a:spcAft>
              <a:buSzPts val="2200"/>
              <a:buFont typeface="Arial" panose="020B0604020202020204" pitchFamily="34" charset="0"/>
              <a:buChar char="•"/>
            </a:pPr>
            <a:r>
              <a:rPr lang="en-US" sz="2400" dirty="0">
                <a:latin typeface="Open Sans"/>
                <a:ea typeface="Open Sans"/>
                <a:cs typeface="Open Sans"/>
                <a:sym typeface="Open Sans"/>
              </a:rPr>
              <a:t>Extending position and compensation end dates </a:t>
            </a:r>
          </a:p>
          <a:p>
            <a:pPr marL="1227000" lvl="5" algn="l" rtl="0">
              <a:lnSpc>
                <a:spcPct val="115000"/>
              </a:lnSpc>
              <a:spcBef>
                <a:spcPts val="600"/>
              </a:spcBef>
              <a:spcAft>
                <a:spcPts val="0"/>
              </a:spcAft>
              <a:buSzPts val="2200"/>
              <a:buFont typeface="Arial" panose="020B0604020202020204" pitchFamily="34" charset="0"/>
              <a:buChar char="•"/>
            </a:pPr>
            <a:r>
              <a:rPr lang="en-US" sz="2400" dirty="0">
                <a:latin typeface="Open Sans"/>
                <a:ea typeface="Open Sans"/>
                <a:cs typeface="Open Sans"/>
                <a:sym typeface="Open Sans"/>
              </a:rPr>
              <a:t>Lateral moves from paid to unpaid academic</a:t>
            </a:r>
            <a:endParaRPr sz="2400" dirty="0">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F5E7-648C-8428-E426-1C930E65BECA}"/>
              </a:ext>
            </a:extLst>
          </p:cNvPr>
          <p:cNvSpPr>
            <a:spLocks noGrp="1"/>
          </p:cNvSpPr>
          <p:nvPr>
            <p:ph type="title"/>
          </p:nvPr>
        </p:nvSpPr>
        <p:spPr/>
        <p:txBody>
          <a:bodyPr/>
          <a:lstStyle/>
          <a:p>
            <a:r>
              <a:rPr lang="en-US" sz="4400" dirty="0">
                <a:latin typeface="Encode Sans"/>
              </a:rPr>
              <a:t>WORKDAY BUSINESS PROCESSES</a:t>
            </a:r>
          </a:p>
        </p:txBody>
      </p:sp>
      <p:sp>
        <p:nvSpPr>
          <p:cNvPr id="3" name="Text Placeholder 2">
            <a:extLst>
              <a:ext uri="{FF2B5EF4-FFF2-40B4-BE49-F238E27FC236}">
                <a16:creationId xmlns:a16="http://schemas.microsoft.com/office/drawing/2014/main" id="{5CD92C05-A30B-9AD4-C2D3-94BA9325286F}"/>
              </a:ext>
            </a:extLst>
          </p:cNvPr>
          <p:cNvSpPr>
            <a:spLocks noGrp="1"/>
          </p:cNvSpPr>
          <p:nvPr>
            <p:ph type="body" idx="1"/>
          </p:nvPr>
        </p:nvSpPr>
        <p:spPr/>
        <p:txBody>
          <a:bodyPr/>
          <a:lstStyle/>
          <a:p>
            <a:pPr marL="444500" marR="0" lvl="0" indent="0" algn="l" rtl="0">
              <a:lnSpc>
                <a:spcPct val="100000"/>
              </a:lnSpc>
              <a:spcBef>
                <a:spcPts val="0"/>
              </a:spcBef>
              <a:spcAft>
                <a:spcPts val="0"/>
              </a:spcAft>
              <a:buClr>
                <a:schemeClr val="dk1"/>
              </a:buClr>
              <a:buSzPts val="2000"/>
              <a:buNone/>
            </a:pPr>
            <a:r>
              <a:rPr lang="en-US" sz="2400" b="0" i="1" u="none" strike="noStrike" cap="none" dirty="0">
                <a:solidFill>
                  <a:schemeClr val="dk1"/>
                </a:solidFill>
                <a:latin typeface="Open Sans"/>
                <a:ea typeface="Open Sans"/>
                <a:cs typeface="Open Sans"/>
                <a:sym typeface="Open Sans"/>
              </a:rPr>
              <a:t>Update Academic Appointment &gt; Update Academic Appointment &gt; Reappointment </a:t>
            </a:r>
            <a:endParaRPr lang="en-US" sz="2400" b="0" i="1" u="sng" strike="noStrike" cap="none" dirty="0">
              <a:solidFill>
                <a:schemeClr val="dk1"/>
              </a:solidFill>
              <a:latin typeface="Open Sans"/>
              <a:ea typeface="Open Sans"/>
              <a:cs typeface="Open Sans"/>
              <a:sym typeface="Open Sans"/>
            </a:endParaRPr>
          </a:p>
          <a:p>
            <a:pPr marL="742950" marR="0" lvl="0" indent="-171450" algn="l" rtl="0">
              <a:lnSpc>
                <a:spcPct val="100000"/>
              </a:lnSpc>
              <a:spcBef>
                <a:spcPts val="0"/>
              </a:spcBef>
              <a:spcAft>
                <a:spcPts val="0"/>
              </a:spcAft>
              <a:buClr>
                <a:schemeClr val="dk1"/>
              </a:buClr>
              <a:buSzPts val="1800"/>
              <a:buFont typeface="Arial"/>
              <a:buNone/>
            </a:pPr>
            <a:endParaRPr lang="en-US" sz="2400" b="0" i="0" u="none" strike="noStrike" cap="none" dirty="0">
              <a:solidFill>
                <a:schemeClr val="dk1"/>
              </a:solidFill>
              <a:latin typeface="Open Sans"/>
              <a:ea typeface="Open Sans"/>
              <a:cs typeface="Open Sans"/>
              <a:sym typeface="Open Sans"/>
            </a:endParaRPr>
          </a:p>
          <a:p>
            <a:pPr marL="444500" marR="0" lvl="0" indent="0" algn="l" rtl="0">
              <a:lnSpc>
                <a:spcPct val="100000"/>
              </a:lnSpc>
              <a:spcBef>
                <a:spcPts val="0"/>
              </a:spcBef>
              <a:spcAft>
                <a:spcPts val="0"/>
              </a:spcAft>
              <a:buClr>
                <a:schemeClr val="dk1"/>
              </a:buClr>
              <a:buSzPts val="2000"/>
              <a:buNone/>
            </a:pPr>
            <a:r>
              <a:rPr lang="en-US" sz="2400" b="0" i="1" u="none" strike="noStrike" cap="none" dirty="0">
                <a:solidFill>
                  <a:schemeClr val="dk1"/>
                </a:solidFill>
                <a:latin typeface="Open Sans"/>
                <a:ea typeface="Open Sans"/>
                <a:cs typeface="Open Sans"/>
                <a:sym typeface="Open Sans"/>
              </a:rPr>
              <a:t>Change Job &gt; Data Change &gt; 02 – Reappointment (Academic Only)</a:t>
            </a:r>
          </a:p>
          <a:p>
            <a:pPr marL="742950" marR="0" lvl="0" indent="-171450" algn="l" rtl="0">
              <a:lnSpc>
                <a:spcPct val="100000"/>
              </a:lnSpc>
              <a:spcBef>
                <a:spcPts val="0"/>
              </a:spcBef>
              <a:spcAft>
                <a:spcPts val="0"/>
              </a:spcAft>
              <a:buClr>
                <a:schemeClr val="dk1"/>
              </a:buClr>
              <a:buSzPts val="1800"/>
              <a:buFont typeface="Arial"/>
              <a:buNone/>
            </a:pPr>
            <a:endParaRPr lang="en-US" sz="2400" b="0" i="0" u="none" strike="noStrike" cap="none" dirty="0">
              <a:solidFill>
                <a:schemeClr val="dk1"/>
              </a:solidFill>
              <a:latin typeface="Open Sans"/>
              <a:ea typeface="Open Sans"/>
              <a:cs typeface="Open Sans"/>
              <a:sym typeface="Open Sans"/>
            </a:endParaRPr>
          </a:p>
          <a:p>
            <a:pPr marL="444500" marR="0" lvl="0" indent="0" algn="l" rtl="0">
              <a:lnSpc>
                <a:spcPct val="100000"/>
              </a:lnSpc>
              <a:spcBef>
                <a:spcPts val="0"/>
              </a:spcBef>
              <a:spcAft>
                <a:spcPts val="0"/>
              </a:spcAft>
              <a:buClr>
                <a:schemeClr val="dk1"/>
              </a:buClr>
              <a:buSzPts val="2000"/>
              <a:buNone/>
            </a:pPr>
            <a:r>
              <a:rPr lang="en-US" sz="2400" b="0" i="1" u="none" strike="noStrike" cap="none" dirty="0">
                <a:solidFill>
                  <a:schemeClr val="dk1"/>
                </a:solidFill>
                <a:latin typeface="Open Sans"/>
                <a:ea typeface="Open Sans"/>
                <a:cs typeface="Open Sans"/>
                <a:sym typeface="Open Sans"/>
              </a:rPr>
              <a:t>Compensation &gt; Base Pay Change &gt; Extend Compensation Actual End Date</a:t>
            </a:r>
          </a:p>
          <a:p>
            <a:pPr marL="444500" marR="0" lvl="0" indent="0" algn="l" rtl="0">
              <a:lnSpc>
                <a:spcPct val="100000"/>
              </a:lnSpc>
              <a:spcBef>
                <a:spcPts val="0"/>
              </a:spcBef>
              <a:spcAft>
                <a:spcPts val="0"/>
              </a:spcAft>
              <a:buClr>
                <a:schemeClr val="dk1"/>
              </a:buClr>
              <a:buSzPts val="2000"/>
              <a:buNone/>
            </a:pPr>
            <a:endParaRPr lang="en-US" sz="2400" b="0" i="1" u="none" strike="noStrike" cap="none" dirty="0">
              <a:solidFill>
                <a:schemeClr val="dk1"/>
              </a:solidFill>
              <a:latin typeface="Open Sans"/>
              <a:ea typeface="Open Sans"/>
              <a:cs typeface="Open Sans"/>
              <a:sym typeface="Open Sans"/>
            </a:endParaRPr>
          </a:p>
          <a:p>
            <a:pPr marL="444500" marR="0" lvl="0" indent="0" algn="l" rtl="0">
              <a:lnSpc>
                <a:spcPct val="100000"/>
              </a:lnSpc>
              <a:spcBef>
                <a:spcPts val="0"/>
              </a:spcBef>
              <a:spcAft>
                <a:spcPts val="0"/>
              </a:spcAft>
              <a:buClr>
                <a:schemeClr val="dk1"/>
              </a:buClr>
              <a:buSzPts val="2000"/>
              <a:buNone/>
            </a:pPr>
            <a:r>
              <a:rPr lang="en-US" sz="2400" b="0" i="1" u="none" strike="noStrike" cap="none" dirty="0">
                <a:solidFill>
                  <a:schemeClr val="dk1"/>
                </a:solidFill>
                <a:latin typeface="Open Sans"/>
                <a:ea typeface="Open Sans"/>
                <a:cs typeface="Open Sans"/>
                <a:sym typeface="Open Sans"/>
              </a:rPr>
              <a:t>Maint</a:t>
            </a:r>
            <a:r>
              <a:rPr lang="en-US" i="1" dirty="0">
                <a:solidFill>
                  <a:schemeClr val="dk1"/>
                </a:solidFill>
                <a:latin typeface="Open Sans"/>
                <a:ea typeface="Open Sans"/>
                <a:cs typeface="Open Sans"/>
                <a:sym typeface="Open Sans"/>
              </a:rPr>
              <a:t>ain Worker Documents </a:t>
            </a:r>
            <a:r>
              <a:rPr lang="en-US" dirty="0">
                <a:solidFill>
                  <a:schemeClr val="dk1"/>
                </a:solidFill>
                <a:latin typeface="Open Sans"/>
                <a:ea typeface="Open Sans"/>
                <a:cs typeface="Open Sans"/>
                <a:sym typeface="Open Sans"/>
              </a:rPr>
              <a:t>– Upload Reappointment Letter</a:t>
            </a:r>
          </a:p>
        </p:txBody>
      </p:sp>
    </p:spTree>
    <p:extLst>
      <p:ext uri="{BB962C8B-B14F-4D97-AF65-F5344CB8AC3E}">
        <p14:creationId xmlns:p14="http://schemas.microsoft.com/office/powerpoint/2010/main" val="215135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E041-9CF2-C615-90A2-2BD88D002C12}"/>
              </a:ext>
            </a:extLst>
          </p:cNvPr>
          <p:cNvSpPr>
            <a:spLocks noGrp="1"/>
          </p:cNvSpPr>
          <p:nvPr>
            <p:ph type="title"/>
          </p:nvPr>
        </p:nvSpPr>
        <p:spPr/>
        <p:txBody>
          <a:bodyPr/>
          <a:lstStyle/>
          <a:p>
            <a:br>
              <a:rPr lang="en-US" sz="8000" dirty="0">
                <a:latin typeface="Open Sans"/>
                <a:ea typeface="Open Sans"/>
                <a:cs typeface="Open Sans"/>
                <a:sym typeface="Open Sans"/>
              </a:rPr>
            </a:br>
            <a:r>
              <a:rPr lang="en-US" sz="5400" dirty="0">
                <a:latin typeface="Open Sans"/>
                <a:ea typeface="Open Sans"/>
                <a:cs typeface="Open Sans"/>
                <a:sym typeface="Open Sans"/>
              </a:rPr>
              <a:t>REAPPOINTMENT DEFINED</a:t>
            </a:r>
            <a:endParaRPr lang="en-US" sz="5400" dirty="0"/>
          </a:p>
        </p:txBody>
      </p:sp>
    </p:spTree>
    <p:extLst>
      <p:ext uri="{BB962C8B-B14F-4D97-AF65-F5344CB8AC3E}">
        <p14:creationId xmlns:p14="http://schemas.microsoft.com/office/powerpoint/2010/main" val="192643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 name="Picture 2">
            <a:extLst>
              <a:ext uri="{FF2B5EF4-FFF2-40B4-BE49-F238E27FC236}">
                <a16:creationId xmlns:a16="http://schemas.microsoft.com/office/drawing/2014/main" id="{9E195F7D-93E5-85D3-12D0-FD6FF42893E7}"/>
              </a:ext>
            </a:extLst>
          </p:cNvPr>
          <p:cNvPicPr>
            <a:picLocks noChangeAspect="1"/>
          </p:cNvPicPr>
          <p:nvPr/>
        </p:nvPicPr>
        <p:blipFill>
          <a:blip r:embed="rId3"/>
          <a:stretch>
            <a:fillRect/>
          </a:stretch>
        </p:blipFill>
        <p:spPr>
          <a:xfrm>
            <a:off x="5436270" y="2726554"/>
            <a:ext cx="6140769" cy="3552592"/>
          </a:xfrm>
          <a:prstGeom prst="rect">
            <a:avLst/>
          </a:prstGeom>
        </p:spPr>
      </p:pic>
      <p:sp>
        <p:nvSpPr>
          <p:cNvPr id="303" name="Google Shape;303;p24"/>
          <p:cNvSpPr txBox="1">
            <a:spLocks noGrp="1"/>
          </p:cNvSpPr>
          <p:nvPr>
            <p:ph type="title"/>
          </p:nvPr>
        </p:nvSpPr>
        <p:spPr>
          <a:xfrm>
            <a:off x="1021075" y="286600"/>
            <a:ext cx="104709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400"/>
              <a:buFont typeface="Calibri"/>
              <a:buNone/>
            </a:pPr>
            <a:r>
              <a:rPr lang="en-US" sz="4400" dirty="0">
                <a:latin typeface="Encode Sans"/>
                <a:ea typeface="Encode Sans"/>
                <a:cs typeface="Encode Sans"/>
                <a:sym typeface="Encode Sans"/>
              </a:rPr>
              <a:t>R0321: Upcoming End Employment Dates </a:t>
            </a:r>
            <a:endParaRPr dirty="0">
              <a:latin typeface="Encode Sans"/>
              <a:ea typeface="Encode Sans"/>
              <a:cs typeface="Encode Sans"/>
              <a:sym typeface="Encode Sans"/>
            </a:endParaRPr>
          </a:p>
        </p:txBody>
      </p:sp>
      <p:pic>
        <p:nvPicPr>
          <p:cNvPr id="304" name="Google Shape;304;p24"/>
          <p:cNvPicPr preferRelativeResize="0"/>
          <p:nvPr/>
        </p:nvPicPr>
        <p:blipFill rotWithShape="1">
          <a:blip r:embed="rId4">
            <a:alphaModFix/>
          </a:blip>
          <a:srcRect/>
          <a:stretch/>
        </p:blipFill>
        <p:spPr>
          <a:xfrm>
            <a:off x="5436270" y="1911567"/>
            <a:ext cx="6131976" cy="814987"/>
          </a:xfrm>
          <a:prstGeom prst="rect">
            <a:avLst/>
          </a:prstGeom>
          <a:noFill/>
          <a:ln w="28575" cap="flat" cmpd="sng">
            <a:solidFill>
              <a:srgbClr val="000000"/>
            </a:solidFill>
            <a:prstDash val="solid"/>
            <a:round/>
            <a:headEnd type="none" w="sm" len="sm"/>
            <a:tailEnd type="none" w="sm" len="sm"/>
          </a:ln>
        </p:spPr>
      </p:pic>
      <p:sp>
        <p:nvSpPr>
          <p:cNvPr id="305" name="Google Shape;305;p24"/>
          <p:cNvSpPr txBox="1"/>
          <p:nvPr/>
        </p:nvSpPr>
        <p:spPr>
          <a:xfrm>
            <a:off x="844300" y="2007225"/>
            <a:ext cx="4384500" cy="3997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400" b="0" i="0" u="none" strike="noStrike" cap="none" dirty="0">
                <a:solidFill>
                  <a:srgbClr val="3F3F3F"/>
                </a:solidFill>
                <a:latin typeface="Open Sans"/>
                <a:ea typeface="Open Sans"/>
                <a:cs typeface="Open Sans"/>
                <a:sym typeface="Open Sans"/>
              </a:rPr>
              <a:t>Run to identify position end dates for: </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3F3F3F"/>
              </a:buClr>
              <a:buSzPts val="2400"/>
              <a:buFont typeface="Open Sans"/>
              <a:buChar char="●"/>
            </a:pPr>
            <a:r>
              <a:rPr lang="en-US" sz="2400" b="0" i="0" u="none" strike="noStrike" cap="none" dirty="0">
                <a:solidFill>
                  <a:srgbClr val="3F3F3F"/>
                </a:solidFill>
                <a:latin typeface="Open Sans"/>
                <a:ea typeface="Open Sans"/>
                <a:cs typeface="Open Sans"/>
                <a:sym typeface="Open Sans"/>
              </a:rPr>
              <a:t>clinical/affiliate faculty currently in paid status</a:t>
            </a:r>
            <a:endParaRPr sz="2400" b="0" i="0" u="none" strike="noStrike" cap="none" dirty="0">
              <a:solidFill>
                <a:srgbClr val="3F3F3F"/>
              </a:solidFill>
              <a:latin typeface="Open Sans"/>
              <a:ea typeface="Open Sans"/>
              <a:cs typeface="Open Sans"/>
              <a:sym typeface="Open Sans"/>
            </a:endParaRPr>
          </a:p>
          <a:p>
            <a:pPr marL="457200" lvl="0" indent="-381000" algn="l" rtl="0">
              <a:lnSpc>
                <a:spcPct val="114000"/>
              </a:lnSpc>
              <a:spcBef>
                <a:spcPts val="0"/>
              </a:spcBef>
              <a:spcAft>
                <a:spcPts val="0"/>
              </a:spcAft>
              <a:buClr>
                <a:srgbClr val="3F3F3F"/>
              </a:buClr>
              <a:buSzPts val="2400"/>
              <a:buFont typeface="Open Sans"/>
              <a:buChar char="●"/>
            </a:pPr>
            <a:r>
              <a:rPr lang="en-US" sz="2400" dirty="0">
                <a:solidFill>
                  <a:srgbClr val="3F3F3F"/>
                </a:solidFill>
                <a:latin typeface="Open Sans"/>
                <a:ea typeface="Open Sans"/>
                <a:cs typeface="Open Sans"/>
                <a:sym typeface="Open Sans"/>
              </a:rPr>
              <a:t>emeritus and visiting faculty whose positions need to be manually reappointed</a:t>
            </a:r>
            <a:endParaRPr sz="2400" dirty="0">
              <a:solidFill>
                <a:srgbClr val="3F3F3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600"/>
              <a:buFont typeface="Arial"/>
              <a:buNone/>
            </a:pPr>
            <a:r>
              <a:rPr lang="en-US" sz="2600" b="0" i="0" u="none" strike="noStrike" cap="none" dirty="0">
                <a:solidFill>
                  <a:srgbClr val="3F3F3F"/>
                </a:solidFill>
                <a:latin typeface="Open Sans"/>
                <a:ea typeface="Open Sans"/>
                <a:cs typeface="Open Sans"/>
                <a:sym typeface="Open Sans"/>
              </a:rPr>
              <a:t> </a:t>
            </a:r>
            <a:endParaRPr sz="2600" b="0" i="0" u="none" strike="noStrike" cap="none" dirty="0">
              <a:solidFill>
                <a:srgbClr val="3F3F3F"/>
              </a:solidFill>
              <a:latin typeface="Open Sans"/>
              <a:ea typeface="Open Sans"/>
              <a:cs typeface="Open Sans"/>
              <a:sym typeface="Open Sans"/>
            </a:endParaRPr>
          </a:p>
        </p:txBody>
      </p:sp>
      <p:sp>
        <p:nvSpPr>
          <p:cNvPr id="307" name="Google Shape;307;p24"/>
          <p:cNvSpPr/>
          <p:nvPr/>
        </p:nvSpPr>
        <p:spPr>
          <a:xfrm>
            <a:off x="8502258" y="3506905"/>
            <a:ext cx="457200" cy="4572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24"/>
          <p:cNvSpPr/>
          <p:nvPr/>
        </p:nvSpPr>
        <p:spPr>
          <a:xfrm>
            <a:off x="7981950" y="3902847"/>
            <a:ext cx="3129000" cy="4572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24"/>
          <p:cNvSpPr/>
          <p:nvPr/>
        </p:nvSpPr>
        <p:spPr>
          <a:xfrm>
            <a:off x="8082421" y="5243846"/>
            <a:ext cx="2186100" cy="10353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fade">
                                      <p:cBhvr>
                                        <p:cTn id="12" dur="10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9"/>
                                        </p:tgtEl>
                                        <p:attrNameLst>
                                          <p:attrName>style.visibility</p:attrName>
                                        </p:attrNameLst>
                                      </p:cBhvr>
                                      <p:to>
                                        <p:strVal val="visible"/>
                                      </p:to>
                                    </p:set>
                                    <p:animEffect transition="in" filter="fade">
                                      <p:cBhvr>
                                        <p:cTn id="17"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7200"/>
              <a:buFont typeface="Calibri"/>
              <a:buNone/>
            </a:pPr>
            <a:r>
              <a:rPr lang="en-US" sz="5400" dirty="0">
                <a:latin typeface="Encode Sans"/>
                <a:ea typeface="Encode Sans"/>
                <a:cs typeface="Encode Sans"/>
                <a:sym typeface="Encode Sans"/>
              </a:rPr>
              <a:t>NON-REAPPOINTMENT</a:t>
            </a:r>
          </a:p>
        </p:txBody>
      </p:sp>
      <p:sp>
        <p:nvSpPr>
          <p:cNvPr id="2" name="Text Placeholder 1">
            <a:extLst>
              <a:ext uri="{FF2B5EF4-FFF2-40B4-BE49-F238E27FC236}">
                <a16:creationId xmlns:a16="http://schemas.microsoft.com/office/drawing/2014/main" id="{C683355F-670B-56B4-1C53-73378CBAEF36}"/>
              </a:ext>
            </a:extLst>
          </p:cNvPr>
          <p:cNvSpPr>
            <a:spLocks noGrp="1"/>
          </p:cNvSpPr>
          <p:nvPr>
            <p:ph type="body" idx="1"/>
          </p:nvPr>
        </p:nvSpPr>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NON-REAPPOINTMENT</a:t>
            </a:r>
            <a:endParaRPr dirty="0">
              <a:latin typeface="Encode Sans"/>
              <a:ea typeface="Encode Sans"/>
              <a:cs typeface="Encode Sans"/>
              <a:sym typeface="Encode Sans"/>
            </a:endParaRPr>
          </a:p>
        </p:txBody>
      </p:sp>
      <p:sp>
        <p:nvSpPr>
          <p:cNvPr id="321" name="Google Shape;321;p27"/>
          <p:cNvSpPr txBox="1">
            <a:spLocks noGrp="1"/>
          </p:cNvSpPr>
          <p:nvPr>
            <p:ph type="body" idx="1"/>
          </p:nvPr>
        </p:nvSpPr>
        <p:spPr>
          <a:xfrm>
            <a:off x="1097275" y="1923275"/>
            <a:ext cx="10058400" cy="3945900"/>
          </a:xfrm>
          <a:prstGeom prst="rect">
            <a:avLst/>
          </a:prstGeom>
          <a:noFill/>
          <a:ln>
            <a:noFill/>
          </a:ln>
        </p:spPr>
        <p:txBody>
          <a:bodyPr spcFirstLastPara="1" wrap="square" lIns="0" tIns="45700" rIns="0" bIns="45700" anchor="t" anchorCtr="0">
            <a:noAutofit/>
          </a:bodyPr>
          <a:lstStyle/>
          <a:p>
            <a:pPr marL="76200" indent="0">
              <a:lnSpc>
                <a:spcPct val="115000"/>
              </a:lnSpc>
              <a:spcBef>
                <a:spcPts val="0"/>
              </a:spcBef>
              <a:buClr>
                <a:srgbClr val="262626"/>
              </a:buClr>
              <a:buNone/>
            </a:pPr>
            <a:r>
              <a:rPr lang="en-US" sz="2800" dirty="0">
                <a:solidFill>
                  <a:srgbClr val="262626"/>
                </a:solidFill>
                <a:latin typeface="Open Sans"/>
                <a:ea typeface="Open Sans"/>
                <a:cs typeface="Open Sans"/>
                <a:sym typeface="Open Sans"/>
              </a:rPr>
              <a:t>All non-reappointment actions must be confirmed in writing and entered manually in Workday</a:t>
            </a:r>
            <a:endParaRPr sz="2800" dirty="0">
              <a:solidFill>
                <a:srgbClr val="262626"/>
              </a:solidFill>
              <a:latin typeface="Open Sans"/>
              <a:ea typeface="Open Sans"/>
              <a:cs typeface="Open Sans"/>
              <a:sym typeface="Open Sans"/>
            </a:endParaRPr>
          </a:p>
          <a:p>
            <a:pPr marL="544068" lvl="1" indent="-342900">
              <a:lnSpc>
                <a:spcPct val="115000"/>
              </a:lnSpc>
              <a:spcBef>
                <a:spcPts val="600"/>
              </a:spcBef>
              <a:buSzPts val="2000"/>
              <a:buFont typeface="Arial" panose="020B0604020202020204" pitchFamily="34" charset="0"/>
              <a:buChar char="•"/>
            </a:pPr>
            <a:r>
              <a:rPr lang="en-US" sz="2400" dirty="0">
                <a:solidFill>
                  <a:srgbClr val="262626"/>
                </a:solidFill>
                <a:latin typeface="Open Sans"/>
                <a:ea typeface="Open Sans"/>
                <a:cs typeface="Open Sans"/>
                <a:sym typeface="Open Sans"/>
              </a:rPr>
              <a:t>Issue Non-Reappointment letter by deadline</a:t>
            </a:r>
          </a:p>
          <a:p>
            <a:pPr marL="544068" lvl="1" indent="-342900">
              <a:lnSpc>
                <a:spcPct val="115000"/>
              </a:lnSpc>
              <a:spcBef>
                <a:spcPts val="600"/>
              </a:spcBef>
              <a:buSzPts val="2000"/>
              <a:buFont typeface="Arial" panose="020B0604020202020204" pitchFamily="34" charset="0"/>
              <a:buChar char="•"/>
            </a:pPr>
            <a:r>
              <a:rPr lang="en-US" sz="2400" dirty="0">
                <a:solidFill>
                  <a:srgbClr val="262626"/>
                </a:solidFill>
                <a:latin typeface="Open Sans"/>
                <a:ea typeface="Open Sans"/>
                <a:cs typeface="Open Sans"/>
                <a:sym typeface="Open Sans"/>
              </a:rPr>
              <a:t>Record Non-Reappoint on Winter/Spring Spreadsheet</a:t>
            </a:r>
          </a:p>
          <a:p>
            <a:pPr marL="544068" lvl="1" indent="-342900" algn="l" rtl="0">
              <a:lnSpc>
                <a:spcPct val="115000"/>
              </a:lnSpc>
              <a:spcBef>
                <a:spcPts val="600"/>
              </a:spcBef>
              <a:spcAft>
                <a:spcPts val="0"/>
              </a:spcAft>
              <a:buSzPts val="2000"/>
              <a:buFont typeface="Arial" panose="020B0604020202020204" pitchFamily="34" charset="0"/>
              <a:buChar char="•"/>
            </a:pPr>
            <a:r>
              <a:rPr lang="en-US" sz="2400" u="sng" dirty="0">
                <a:solidFill>
                  <a:srgbClr val="262626"/>
                </a:solidFill>
                <a:latin typeface="Open Sans"/>
                <a:ea typeface="Open Sans"/>
                <a:cs typeface="Open Sans"/>
                <a:sym typeface="Open Sans"/>
              </a:rPr>
              <a:t>Action Item</a:t>
            </a:r>
            <a:r>
              <a:rPr lang="en-US" sz="2400" dirty="0">
                <a:solidFill>
                  <a:srgbClr val="262626"/>
                </a:solidFill>
                <a:latin typeface="Open Sans"/>
                <a:ea typeface="Open Sans"/>
                <a:cs typeface="Open Sans"/>
                <a:sym typeface="Open Sans"/>
              </a:rPr>
              <a:t>: Terminate Employee &gt; Separation &gt; Fixed Term Job Ended (Do </a:t>
            </a:r>
            <a:r>
              <a:rPr lang="en-US" sz="2400" b="1" dirty="0">
                <a:solidFill>
                  <a:srgbClr val="262626"/>
                </a:solidFill>
                <a:latin typeface="Open Sans"/>
                <a:ea typeface="Open Sans"/>
                <a:cs typeface="Open Sans"/>
                <a:sym typeface="Open Sans"/>
              </a:rPr>
              <a:t>NOT</a:t>
            </a:r>
            <a:r>
              <a:rPr lang="en-US" sz="2400" dirty="0">
                <a:solidFill>
                  <a:srgbClr val="262626"/>
                </a:solidFill>
                <a:latin typeface="Open Sans"/>
                <a:ea typeface="Open Sans"/>
                <a:cs typeface="Open Sans"/>
                <a:sym typeface="Open Sans"/>
              </a:rPr>
              <a:t> use the “Involuntary” reason code)</a:t>
            </a:r>
          </a:p>
          <a:p>
            <a:pPr marL="544068" lvl="1" indent="-342900" algn="l" rtl="0">
              <a:lnSpc>
                <a:spcPct val="115000"/>
              </a:lnSpc>
              <a:spcBef>
                <a:spcPts val="1000"/>
              </a:spcBef>
              <a:spcAft>
                <a:spcPts val="0"/>
              </a:spcAft>
              <a:buSzPts val="2000"/>
              <a:buFont typeface="Arial" panose="020B0604020202020204" pitchFamily="34" charset="0"/>
              <a:buChar char="•"/>
            </a:pPr>
            <a:r>
              <a:rPr lang="en-US" sz="2400" u="sng" dirty="0">
                <a:solidFill>
                  <a:srgbClr val="262626"/>
                </a:solidFill>
                <a:latin typeface="Open Sans"/>
                <a:ea typeface="Open Sans"/>
                <a:cs typeface="Open Sans"/>
                <a:sym typeface="Open Sans"/>
              </a:rPr>
              <a:t>Action Item</a:t>
            </a:r>
            <a:r>
              <a:rPr lang="en-US" sz="2400" dirty="0">
                <a:solidFill>
                  <a:srgbClr val="262626"/>
                </a:solidFill>
                <a:latin typeface="Open Sans"/>
                <a:ea typeface="Open Sans"/>
                <a:cs typeface="Open Sans"/>
                <a:sym typeface="Open Sans"/>
              </a:rPr>
              <a:t>: End Academic Appointment Track &gt; End Academic Appointment &gt; End of Term Appointment</a:t>
            </a:r>
            <a:endParaRPr sz="2400" dirty="0">
              <a:latin typeface="Open Sans"/>
              <a:ea typeface="Open Sans"/>
              <a:cs typeface="Open Sans"/>
              <a:sym typeface="Open Sans"/>
            </a:endParaRPr>
          </a:p>
          <a:p>
            <a:pPr marL="91440" lvl="0" indent="0" algn="l" rtl="0">
              <a:lnSpc>
                <a:spcPct val="114000"/>
              </a:lnSpc>
              <a:spcBef>
                <a:spcPts val="1600"/>
              </a:spcBef>
              <a:spcAft>
                <a:spcPts val="1000"/>
              </a:spcAft>
              <a:buSzPts val="2400"/>
              <a:buNone/>
            </a:pPr>
            <a:endParaRPr dirty="0">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NON-REAPPOINTMENT: NOTES </a:t>
            </a:r>
            <a:endParaRPr dirty="0">
              <a:latin typeface="Encode Sans"/>
              <a:ea typeface="Encode Sans"/>
              <a:cs typeface="Encode Sans"/>
              <a:sym typeface="Encode Sans"/>
            </a:endParaRPr>
          </a:p>
        </p:txBody>
      </p:sp>
      <p:sp>
        <p:nvSpPr>
          <p:cNvPr id="328" name="Google Shape;328;p28"/>
          <p:cNvSpPr txBox="1">
            <a:spLocks noGrp="1"/>
          </p:cNvSpPr>
          <p:nvPr>
            <p:ph type="body" idx="1"/>
          </p:nvPr>
        </p:nvSpPr>
        <p:spPr>
          <a:xfrm>
            <a:off x="1252650" y="1839950"/>
            <a:ext cx="9903000" cy="4449337"/>
          </a:xfrm>
          <a:prstGeom prst="rect">
            <a:avLst/>
          </a:prstGeom>
          <a:noFill/>
          <a:ln>
            <a:noFill/>
          </a:ln>
        </p:spPr>
        <p:txBody>
          <a:bodyPr spcFirstLastPara="1" wrap="square" lIns="0" tIns="45700" rIns="0" bIns="45700" anchor="t" anchorCtr="0">
            <a:normAutofit/>
          </a:bodyPr>
          <a:lstStyle/>
          <a:p>
            <a:pPr marL="91440" lvl="0" indent="-91440" algn="l" rtl="0">
              <a:lnSpc>
                <a:spcPct val="114000"/>
              </a:lnSpc>
              <a:spcBef>
                <a:spcPts val="0"/>
              </a:spcBef>
              <a:spcAft>
                <a:spcPts val="0"/>
              </a:spcAft>
              <a:buClr>
                <a:srgbClr val="3F3F3F"/>
              </a:buClr>
              <a:buSzPts val="2200"/>
              <a:buFont typeface="Open Sans"/>
              <a:buChar char=" "/>
            </a:pPr>
            <a:r>
              <a:rPr lang="en-US" sz="2800" dirty="0">
                <a:latin typeface="Open Sans"/>
                <a:ea typeface="Open Sans"/>
                <a:cs typeface="Open Sans"/>
                <a:sym typeface="Open Sans"/>
              </a:rPr>
              <a:t>If a</a:t>
            </a:r>
            <a:r>
              <a:rPr lang="en-US" sz="2800" dirty="0">
                <a:solidFill>
                  <a:srgbClr val="3F3F3F"/>
                </a:solidFill>
                <a:latin typeface="Open Sans"/>
                <a:ea typeface="Open Sans"/>
                <a:cs typeface="Open Sans"/>
                <a:sym typeface="Open Sans"/>
              </a:rPr>
              <a:t>cademic personnel has appointment(s) in another unit</a:t>
            </a:r>
            <a:r>
              <a:rPr lang="en-US" sz="2800" dirty="0">
                <a:latin typeface="Open Sans"/>
                <a:ea typeface="Open Sans"/>
                <a:cs typeface="Open Sans"/>
                <a:sym typeface="Open Sans"/>
              </a:rPr>
              <a:t>, c</a:t>
            </a:r>
            <a:r>
              <a:rPr lang="en-US" sz="2800" dirty="0">
                <a:solidFill>
                  <a:srgbClr val="3F3F3F"/>
                </a:solidFill>
                <a:latin typeface="Open Sans"/>
                <a:ea typeface="Open Sans"/>
                <a:cs typeface="Open Sans"/>
                <a:sym typeface="Open Sans"/>
              </a:rPr>
              <a:t>oordinate to ensure correct configuration </a:t>
            </a:r>
            <a:r>
              <a:rPr lang="en-US" sz="2800" dirty="0">
                <a:latin typeface="Open Sans"/>
                <a:ea typeface="Open Sans"/>
                <a:cs typeface="Open Sans"/>
                <a:sym typeface="Open Sans"/>
              </a:rPr>
              <a:t>in </a:t>
            </a:r>
            <a:r>
              <a:rPr lang="en-US" sz="2800" dirty="0">
                <a:solidFill>
                  <a:srgbClr val="3F3F3F"/>
                </a:solidFill>
                <a:latin typeface="Open Sans"/>
                <a:ea typeface="Open Sans"/>
                <a:cs typeface="Open Sans"/>
                <a:sym typeface="Open Sans"/>
              </a:rPr>
              <a:t>Workday </a:t>
            </a:r>
            <a:endParaRPr sz="2800" dirty="0">
              <a:solidFill>
                <a:srgbClr val="3F3F3F"/>
              </a:solidFill>
              <a:latin typeface="Open Sans"/>
              <a:ea typeface="Open Sans"/>
              <a:cs typeface="Open Sans"/>
              <a:sym typeface="Open Sans"/>
            </a:endParaRPr>
          </a:p>
          <a:p>
            <a:pPr marL="55563" lvl="0" indent="0">
              <a:spcBef>
                <a:spcPts val="400"/>
              </a:spcBef>
              <a:buNone/>
            </a:pPr>
            <a:endParaRPr lang="en-US" sz="1000" b="1" dirty="0">
              <a:latin typeface="Open Sans"/>
              <a:ea typeface="Open Sans"/>
              <a:cs typeface="Open Sans"/>
              <a:sym typeface="Open Sans"/>
            </a:endParaRPr>
          </a:p>
          <a:p>
            <a:pPr marL="55563" lvl="0" indent="0">
              <a:spcBef>
                <a:spcPts val="400"/>
              </a:spcBef>
              <a:buNone/>
            </a:pPr>
            <a:r>
              <a:rPr lang="en-US" b="1" dirty="0">
                <a:latin typeface="Open Sans"/>
                <a:ea typeface="Open Sans"/>
                <a:cs typeface="Open Sans"/>
                <a:sym typeface="Open Sans"/>
              </a:rPr>
              <a:t>Non-Reappointment in your unit, retaining active appointment in another unit </a:t>
            </a:r>
          </a:p>
          <a:p>
            <a:pPr marL="342900" lvl="0" indent="-342900">
              <a:spcBef>
                <a:spcPts val="0"/>
              </a:spcBef>
              <a:buClr>
                <a:srgbClr val="3F3F3F"/>
              </a:buClr>
              <a:buSzPts val="2200"/>
              <a:buFont typeface="Arial" panose="020B0604020202020204" pitchFamily="34" charset="0"/>
              <a:buChar char="•"/>
            </a:pPr>
            <a:r>
              <a:rPr lang="en-US" dirty="0">
                <a:latin typeface="Open Sans"/>
                <a:ea typeface="Open Sans"/>
                <a:cs typeface="Open Sans"/>
                <a:sym typeface="Open Sans"/>
              </a:rPr>
              <a:t>Coordinate transfer into the other unit </a:t>
            </a:r>
          </a:p>
          <a:p>
            <a:pPr marL="91440" lvl="0" indent="-91440" algn="l" rtl="0">
              <a:lnSpc>
                <a:spcPct val="114000"/>
              </a:lnSpc>
              <a:spcBef>
                <a:spcPts val="1600"/>
              </a:spcBef>
              <a:spcAft>
                <a:spcPts val="0"/>
              </a:spcAft>
              <a:buClr>
                <a:srgbClr val="3F3F3F"/>
              </a:buClr>
              <a:buSzPts val="2200"/>
              <a:buFont typeface="Open Sans"/>
              <a:buChar char=" "/>
            </a:pPr>
            <a:r>
              <a:rPr lang="en-US" b="1" dirty="0">
                <a:solidFill>
                  <a:srgbClr val="3F3F3F"/>
                </a:solidFill>
                <a:latin typeface="Open Sans"/>
                <a:ea typeface="Open Sans"/>
                <a:cs typeface="Open Sans"/>
                <a:sym typeface="Open Sans"/>
              </a:rPr>
              <a:t>Academic personnel does not have a position in your unit</a:t>
            </a:r>
            <a:endParaRPr lang="en-US" b="1" dirty="0">
              <a:latin typeface="Open Sans"/>
              <a:ea typeface="Open Sans"/>
              <a:cs typeface="Open Sans"/>
              <a:sym typeface="Open Sans"/>
            </a:endParaRPr>
          </a:p>
          <a:p>
            <a:pPr marL="342900" indent="-342900">
              <a:spcBef>
                <a:spcPts val="0"/>
              </a:spcBef>
              <a:buClr>
                <a:srgbClr val="3F3F3F"/>
              </a:buClr>
              <a:buSzPts val="2200"/>
              <a:buFont typeface="Arial" panose="020B0604020202020204" pitchFamily="34" charset="0"/>
              <a:buChar char="•"/>
            </a:pPr>
            <a:r>
              <a:rPr lang="en-US" dirty="0">
                <a:latin typeface="Open Sans"/>
                <a:ea typeface="Open Sans"/>
                <a:cs typeface="Open Sans"/>
                <a:sym typeface="Open Sans"/>
              </a:rPr>
              <a:t>Only end the academic appointment</a:t>
            </a:r>
          </a:p>
          <a:p>
            <a:pPr marL="342900" indent="-342900">
              <a:spcBef>
                <a:spcPts val="0"/>
              </a:spcBef>
              <a:buClr>
                <a:srgbClr val="3F3F3F"/>
              </a:buClr>
              <a:buSzPts val="2200"/>
              <a:buFont typeface="Arial" panose="020B0604020202020204" pitchFamily="34" charset="0"/>
              <a:buChar char="•"/>
            </a:pPr>
            <a:r>
              <a:rPr lang="en-US" dirty="0">
                <a:latin typeface="Open Sans"/>
                <a:ea typeface="Open Sans"/>
                <a:cs typeface="Open Sans"/>
                <a:sym typeface="Open Sans"/>
              </a:rPr>
              <a:t>Do not implement termination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62C9-07CA-D5AE-C960-8F830B0DFCC7}"/>
              </a:ext>
            </a:extLst>
          </p:cNvPr>
          <p:cNvSpPr>
            <a:spLocks noGrp="1"/>
          </p:cNvSpPr>
          <p:nvPr>
            <p:ph type="title"/>
          </p:nvPr>
        </p:nvSpPr>
        <p:spPr/>
        <p:txBody>
          <a:bodyPr/>
          <a:lstStyle/>
          <a:p>
            <a:r>
              <a:rPr lang="en-US" dirty="0">
                <a:latin typeface="Encode Sans" panose="020B0604020202020204" charset="0"/>
              </a:rPr>
              <a:t>REAPPOINTMENTS W/ CHANGES</a:t>
            </a:r>
          </a:p>
        </p:txBody>
      </p:sp>
      <p:sp>
        <p:nvSpPr>
          <p:cNvPr id="3" name="Text Placeholder 2">
            <a:extLst>
              <a:ext uri="{FF2B5EF4-FFF2-40B4-BE49-F238E27FC236}">
                <a16:creationId xmlns:a16="http://schemas.microsoft.com/office/drawing/2014/main" id="{63F48442-FBD7-89C5-7219-6D31627B6FA7}"/>
              </a:ext>
            </a:extLst>
          </p:cNvPr>
          <p:cNvSpPr>
            <a:spLocks noGrp="1"/>
          </p:cNvSpPr>
          <p:nvPr>
            <p:ph type="body" idx="1"/>
          </p:nvPr>
        </p:nvSpPr>
        <p:spPr/>
        <p:txBody>
          <a:bodyPr/>
          <a:lstStyle/>
          <a:p>
            <a:pPr marL="76200" indent="0" algn="l">
              <a:buNone/>
            </a:pPr>
            <a:r>
              <a:rPr lang="en-US" sz="2800" dirty="0">
                <a:solidFill>
                  <a:srgbClr val="262626"/>
                </a:solidFill>
                <a:latin typeface="Open Sans"/>
                <a:ea typeface="Open Sans"/>
                <a:cs typeface="Open Sans"/>
              </a:rPr>
              <a:t>Written acknowledgement from the appointee is needed in the following circumstances:</a:t>
            </a:r>
          </a:p>
          <a:p>
            <a:pPr algn="l">
              <a:buFont typeface="Arial" panose="020B0604020202020204" pitchFamily="34" charset="0"/>
              <a:buChar char="•"/>
            </a:pPr>
            <a:r>
              <a:rPr lang="en-US" dirty="0">
                <a:solidFill>
                  <a:srgbClr val="262626"/>
                </a:solidFill>
                <a:latin typeface="Open Sans"/>
                <a:ea typeface="Open Sans"/>
                <a:cs typeface="Open Sans"/>
              </a:rPr>
              <a:t>Change in appointment period </a:t>
            </a:r>
          </a:p>
          <a:p>
            <a:pPr algn="l">
              <a:buFont typeface="Arial" panose="020B0604020202020204" pitchFamily="34" charset="0"/>
              <a:buChar char="•"/>
            </a:pPr>
            <a:r>
              <a:rPr lang="en-US" dirty="0">
                <a:solidFill>
                  <a:srgbClr val="262626"/>
                </a:solidFill>
                <a:latin typeface="Open Sans"/>
                <a:ea typeface="Open Sans"/>
                <a:cs typeface="Open Sans"/>
              </a:rPr>
              <a:t>Change of supervisor</a:t>
            </a:r>
          </a:p>
          <a:p>
            <a:pPr algn="l">
              <a:buFont typeface="Arial" panose="020B0604020202020204" pitchFamily="34" charset="0"/>
              <a:buChar char="•"/>
            </a:pPr>
            <a:r>
              <a:rPr lang="en-US" dirty="0">
                <a:solidFill>
                  <a:srgbClr val="262626"/>
                </a:solidFill>
                <a:latin typeface="Open Sans"/>
                <a:ea typeface="Open Sans"/>
                <a:cs typeface="Open Sans"/>
              </a:rPr>
              <a:t>Change in general duties/responsibilities</a:t>
            </a:r>
          </a:p>
          <a:p>
            <a:pPr algn="l">
              <a:buFont typeface="Arial" panose="020B0604020202020204" pitchFamily="34" charset="0"/>
              <a:buChar char="•"/>
            </a:pPr>
            <a:r>
              <a:rPr lang="en-US" dirty="0">
                <a:solidFill>
                  <a:srgbClr val="262626"/>
                </a:solidFill>
                <a:latin typeface="Open Sans"/>
                <a:ea typeface="Open Sans"/>
                <a:cs typeface="Open Sans"/>
              </a:rPr>
              <a:t>Change in FTE</a:t>
            </a:r>
          </a:p>
        </p:txBody>
      </p:sp>
    </p:spTree>
    <p:extLst>
      <p:ext uri="{BB962C8B-B14F-4D97-AF65-F5344CB8AC3E}">
        <p14:creationId xmlns:p14="http://schemas.microsoft.com/office/powerpoint/2010/main" val="2056338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RESOURCES</a:t>
            </a:r>
            <a:endParaRPr dirty="0">
              <a:latin typeface="Encode Sans"/>
              <a:ea typeface="Encode Sans"/>
              <a:cs typeface="Encode Sans"/>
              <a:sym typeface="Encode Sans"/>
            </a:endParaRPr>
          </a:p>
        </p:txBody>
      </p:sp>
      <p:sp>
        <p:nvSpPr>
          <p:cNvPr id="335" name="Google Shape;335;p3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lnSpcReduction="10000"/>
          </a:bodyPr>
          <a:lstStyle/>
          <a:p>
            <a:pPr marL="91440" lvl="0" indent="-91440" algn="l" rtl="0">
              <a:lnSpc>
                <a:spcPct val="114000"/>
              </a:lnSpc>
              <a:spcBef>
                <a:spcPts val="0"/>
              </a:spcBef>
              <a:spcAft>
                <a:spcPts val="0"/>
              </a:spcAft>
              <a:buClr>
                <a:srgbClr val="3D85C6"/>
              </a:buClr>
              <a:buSzPts val="2400"/>
              <a:buFont typeface="Open Sans"/>
              <a:buChar char=" "/>
            </a:pPr>
            <a:r>
              <a:rPr lang="en-US" u="sng" dirty="0">
                <a:solidFill>
                  <a:srgbClr val="3D85C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Reappointment instructions</a:t>
            </a:r>
            <a:endParaRPr dirty="0">
              <a:solidFill>
                <a:srgbClr val="3D85C6"/>
              </a:solidFill>
              <a:latin typeface="Open Sans"/>
              <a:ea typeface="Open Sans"/>
              <a:cs typeface="Open Sans"/>
              <a:sym typeface="Open Sans"/>
            </a:endParaRPr>
          </a:p>
          <a:p>
            <a:pPr marL="91440" lvl="0" indent="-91440" algn="l" rtl="0">
              <a:lnSpc>
                <a:spcPct val="114000"/>
              </a:lnSpc>
              <a:spcBef>
                <a:spcPts val="1400"/>
              </a:spcBef>
              <a:spcAft>
                <a:spcPts val="0"/>
              </a:spcAft>
              <a:buClr>
                <a:srgbClr val="3D85C6"/>
              </a:buClr>
              <a:buSzPts val="2400"/>
              <a:buFont typeface="Open Sans"/>
              <a:buChar char=" "/>
            </a:pPr>
            <a:r>
              <a:rPr lang="en-US" u="sng" dirty="0">
                <a:solidFill>
                  <a:srgbClr val="3D85C6"/>
                </a:solidFill>
                <a:latin typeface="Open Sans"/>
                <a:ea typeface="Open Sans"/>
                <a:cs typeface="Open Sans"/>
                <a:sym typeface="Open Sans"/>
                <a:hlinkClick r:id="rId4"/>
              </a:rPr>
              <a:t>Faculty Code Section 24</a:t>
            </a:r>
            <a:r>
              <a:rPr lang="en-US" dirty="0">
                <a:solidFill>
                  <a:srgbClr val="3D85C6"/>
                </a:solidFill>
                <a:latin typeface="Open Sans"/>
                <a:ea typeface="Open Sans"/>
                <a:cs typeface="Open Sans"/>
                <a:sym typeface="Open Sans"/>
                <a:hlinkClick r:id="rId4"/>
              </a:rPr>
              <a:t> </a:t>
            </a:r>
            <a:endParaRPr dirty="0">
              <a:solidFill>
                <a:srgbClr val="3D85C6"/>
              </a:solidFill>
              <a:latin typeface="Open Sans"/>
              <a:ea typeface="Open Sans"/>
              <a:cs typeface="Open Sans"/>
              <a:sym typeface="Open Sans"/>
            </a:endParaRPr>
          </a:p>
          <a:p>
            <a:pPr marL="91440" lvl="0" indent="-91440" algn="l" rtl="0">
              <a:lnSpc>
                <a:spcPct val="114000"/>
              </a:lnSpc>
              <a:spcBef>
                <a:spcPts val="1400"/>
              </a:spcBef>
              <a:spcAft>
                <a:spcPts val="0"/>
              </a:spcAft>
              <a:buClr>
                <a:srgbClr val="3D85C6"/>
              </a:buClr>
              <a:buSzPts val="2400"/>
              <a:buFont typeface="Open Sans"/>
              <a:buChar char=" "/>
            </a:pPr>
            <a:r>
              <a:rPr lang="en-US" u="sng" dirty="0">
                <a:solidFill>
                  <a:srgbClr val="3D85C6"/>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Sextant</a:t>
            </a:r>
            <a:endParaRPr dirty="0">
              <a:solidFill>
                <a:srgbClr val="3D85C6"/>
              </a:solidFill>
              <a:latin typeface="Open Sans"/>
              <a:ea typeface="Open Sans"/>
              <a:cs typeface="Open Sans"/>
              <a:sym typeface="Open Sans"/>
            </a:endParaRPr>
          </a:p>
          <a:p>
            <a:pPr marL="91440" lvl="0" indent="-91440" algn="l" rtl="0">
              <a:lnSpc>
                <a:spcPct val="114000"/>
              </a:lnSpc>
              <a:spcBef>
                <a:spcPts val="1400"/>
              </a:spcBef>
              <a:spcAft>
                <a:spcPts val="0"/>
              </a:spcAft>
              <a:buClr>
                <a:srgbClr val="3D85C6"/>
              </a:buClr>
              <a:buSzPts val="2400"/>
              <a:buFont typeface="Open Sans"/>
              <a:buChar char=" "/>
            </a:pPr>
            <a:r>
              <a:rPr lang="en-US" u="sng" dirty="0">
                <a:solidFill>
                  <a:srgbClr val="3D85C6"/>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UW Provost Lecturer Appointment Guidelines</a:t>
            </a:r>
            <a:endParaRPr dirty="0">
              <a:solidFill>
                <a:srgbClr val="3D85C6"/>
              </a:solidFill>
              <a:latin typeface="Open Sans"/>
              <a:ea typeface="Open Sans"/>
              <a:cs typeface="Open Sans"/>
              <a:sym typeface="Open Sans"/>
            </a:endParaRPr>
          </a:p>
          <a:p>
            <a:pPr marL="91440" lvl="0" indent="-91440" algn="l" rtl="0">
              <a:lnSpc>
                <a:spcPct val="114000"/>
              </a:lnSpc>
              <a:spcBef>
                <a:spcPts val="1400"/>
              </a:spcBef>
              <a:spcAft>
                <a:spcPts val="0"/>
              </a:spcAft>
              <a:buClr>
                <a:srgbClr val="3D85C6"/>
              </a:buClr>
              <a:buSzPts val="2400"/>
              <a:buFont typeface="Open Sans"/>
              <a:buChar char=" "/>
            </a:pPr>
            <a:r>
              <a:rPr lang="en-US" u="sng" dirty="0">
                <a:solidFill>
                  <a:srgbClr val="3D85C6"/>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Workday user guides</a:t>
            </a:r>
            <a:endParaRPr dirty="0">
              <a:solidFill>
                <a:srgbClr val="3D85C6"/>
              </a:solidFill>
              <a:latin typeface="Open Sans"/>
              <a:ea typeface="Open Sans"/>
              <a:cs typeface="Open Sans"/>
              <a:sym typeface="Open Sans"/>
            </a:endParaRPr>
          </a:p>
          <a:p>
            <a:pPr marL="91440" lvl="0" indent="-91440" algn="l" rtl="0">
              <a:lnSpc>
                <a:spcPct val="114000"/>
              </a:lnSpc>
              <a:spcBef>
                <a:spcPts val="1400"/>
              </a:spcBef>
              <a:spcAft>
                <a:spcPts val="0"/>
              </a:spcAft>
              <a:buClr>
                <a:srgbClr val="3D85C6"/>
              </a:buClr>
              <a:buSzPts val="2400"/>
              <a:buFont typeface="Open Sans"/>
              <a:buChar char=" "/>
            </a:pPr>
            <a:r>
              <a:rPr lang="en-US" u="sng" dirty="0">
                <a:solidFill>
                  <a:srgbClr val="3D85C6"/>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Service periods</a:t>
            </a:r>
            <a:endParaRPr lang="en-US" u="sng" dirty="0">
              <a:solidFill>
                <a:srgbClr val="3D85C6"/>
              </a:solidFill>
              <a:latin typeface="Open Sans"/>
              <a:ea typeface="Open Sans"/>
              <a:cs typeface="Open Sans"/>
              <a:sym typeface="Open Sans"/>
            </a:endParaRPr>
          </a:p>
          <a:p>
            <a:pPr marL="91440" lvl="0" indent="-91440" algn="l" rtl="0">
              <a:lnSpc>
                <a:spcPct val="114000"/>
              </a:lnSpc>
              <a:spcBef>
                <a:spcPts val="1400"/>
              </a:spcBef>
              <a:spcAft>
                <a:spcPts val="0"/>
              </a:spcAft>
              <a:buClr>
                <a:srgbClr val="3D85C6"/>
              </a:buClr>
              <a:buSzPts val="2400"/>
              <a:buFont typeface="Open Sans"/>
              <a:buChar char=" "/>
            </a:pPr>
            <a:r>
              <a:rPr lang="en-US" u="sng" dirty="0">
                <a:solidFill>
                  <a:srgbClr val="3D85C6"/>
                </a:solidFill>
                <a:latin typeface="Open Sans"/>
                <a:ea typeface="Open Sans"/>
                <a:cs typeface="Open Sans"/>
                <a:sym typeface="Open Sans"/>
                <a:hlinkClick r:id="rId9"/>
              </a:rPr>
              <a:t>AHR Contacts</a:t>
            </a:r>
            <a:endParaRPr dirty="0">
              <a:solidFill>
                <a:srgbClr val="3D85C6"/>
              </a:solidFill>
              <a:latin typeface="Open Sans"/>
              <a:ea typeface="Open Sans"/>
              <a:cs typeface="Open Sans"/>
              <a:sym typeface="Open Sans"/>
            </a:endParaRPr>
          </a:p>
          <a:p>
            <a:pPr marL="91440" lvl="0" indent="0" algn="l" rtl="0">
              <a:lnSpc>
                <a:spcPct val="114000"/>
              </a:lnSpc>
              <a:spcBef>
                <a:spcPts val="1400"/>
              </a:spcBef>
              <a:spcAft>
                <a:spcPts val="0"/>
              </a:spcAft>
              <a:buSzPts val="2400"/>
              <a:buNone/>
            </a:pPr>
            <a:endParaRPr dirty="0">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aad3f421dc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4800"/>
              <a:buNone/>
            </a:pPr>
            <a:r>
              <a:rPr lang="en-US" dirty="0"/>
              <a:t>Q&amp;A</a:t>
            </a:r>
            <a:endParaRPr dirty="0"/>
          </a:p>
        </p:txBody>
      </p:sp>
      <p:sp>
        <p:nvSpPr>
          <p:cNvPr id="348" name="Google Shape;348;gaad3f421dc_0_0"/>
          <p:cNvSpPr txBox="1">
            <a:spLocks noGrp="1"/>
          </p:cNvSpPr>
          <p:nvPr>
            <p:ph type="body" idx="1"/>
          </p:nvPr>
        </p:nvSpPr>
        <p:spPr>
          <a:xfrm>
            <a:off x="1282400" y="1737403"/>
            <a:ext cx="10407900" cy="4599602"/>
          </a:xfrm>
          <a:prstGeom prst="rect">
            <a:avLst/>
          </a:prstGeom>
          <a:noFill/>
          <a:ln>
            <a:noFill/>
          </a:ln>
        </p:spPr>
        <p:txBody>
          <a:bodyPr spcFirstLastPara="1" wrap="square" lIns="0" tIns="45700" rIns="0" bIns="45700" anchor="t" anchorCtr="0">
            <a:noAutofit/>
          </a:bodyPr>
          <a:lstStyle/>
          <a:p>
            <a:pPr marL="0" lvl="0" indent="0" algn="l" rtl="0">
              <a:lnSpc>
                <a:spcPct val="114000"/>
              </a:lnSpc>
              <a:spcBef>
                <a:spcPts val="1200"/>
              </a:spcBef>
              <a:spcAft>
                <a:spcPts val="0"/>
              </a:spcAft>
              <a:buClr>
                <a:schemeClr val="dk1"/>
              </a:buClr>
              <a:buSzPts val="1100"/>
              <a:buFont typeface="Arial"/>
              <a:buNone/>
            </a:pPr>
            <a:r>
              <a:rPr lang="en-US" sz="2200" b="1" dirty="0"/>
              <a:t>Does the faculty vote on a recommendation for the term length?</a:t>
            </a:r>
            <a:endParaRPr sz="2200" b="1" dirty="0"/>
          </a:p>
          <a:p>
            <a:pPr marL="0" lvl="0" indent="0" algn="l" rtl="0">
              <a:lnSpc>
                <a:spcPct val="114000"/>
              </a:lnSpc>
              <a:spcBef>
                <a:spcPts val="1200"/>
              </a:spcBef>
              <a:spcAft>
                <a:spcPts val="0"/>
              </a:spcAft>
              <a:buClr>
                <a:schemeClr val="dk1"/>
              </a:buClr>
              <a:buSzPts val="1100"/>
              <a:buFont typeface="Arial"/>
              <a:buNone/>
            </a:pPr>
            <a:r>
              <a:rPr lang="en-US" sz="2200" dirty="0"/>
              <a:t>The faculty are only voting on the reappointment action. The reappointment term length is determined by the chair, and whether that happens before or after the vote is up to the unit to decide.</a:t>
            </a:r>
            <a:endParaRPr sz="2200" dirty="0"/>
          </a:p>
          <a:p>
            <a:pPr marL="0" lvl="0" indent="0" algn="l" rtl="0">
              <a:spcBef>
                <a:spcPts val="1200"/>
              </a:spcBef>
              <a:spcAft>
                <a:spcPts val="0"/>
              </a:spcAft>
              <a:buClr>
                <a:schemeClr val="dk1"/>
              </a:buClr>
              <a:buSzPts val="1100"/>
              <a:buFont typeface="Arial"/>
              <a:buNone/>
            </a:pPr>
            <a:r>
              <a:rPr lang="en-US" sz="2200" b="1" dirty="0"/>
              <a:t>When are the automatic uploads done?</a:t>
            </a:r>
            <a:endParaRPr sz="2200" b="1" dirty="0"/>
          </a:p>
          <a:p>
            <a:pPr marL="0" lvl="0" indent="0" algn="l" rtl="0">
              <a:spcBef>
                <a:spcPts val="1200"/>
              </a:spcBef>
              <a:spcAft>
                <a:spcPts val="0"/>
              </a:spcAft>
              <a:buClr>
                <a:schemeClr val="dk1"/>
              </a:buClr>
              <a:buSzPts val="2400"/>
              <a:buFont typeface="Arial"/>
              <a:buNone/>
            </a:pPr>
            <a:r>
              <a:rPr lang="en-US" sz="2200" dirty="0"/>
              <a:t>Generally, within four weeks of the deadlines. </a:t>
            </a:r>
            <a:endParaRPr sz="2200" dirty="0"/>
          </a:p>
          <a:p>
            <a:pPr marL="0" lvl="0" indent="0" algn="l" rtl="0">
              <a:spcBef>
                <a:spcPts val="1200"/>
              </a:spcBef>
              <a:spcAft>
                <a:spcPts val="0"/>
              </a:spcAft>
              <a:buClr>
                <a:schemeClr val="dk1"/>
              </a:buClr>
              <a:buSzPts val="1100"/>
              <a:buFont typeface="Arial"/>
              <a:buNone/>
            </a:pPr>
            <a:r>
              <a:rPr lang="en-US" sz="2200" b="1" dirty="0"/>
              <a:t>When the code states the dean/chancellor provides notification of a decision, is it possible for that notification to come from an associate dean?</a:t>
            </a:r>
            <a:endParaRPr sz="2200" b="1" dirty="0"/>
          </a:p>
          <a:p>
            <a:pPr marL="0" lvl="0" indent="0" algn="l" rtl="0">
              <a:spcBef>
                <a:spcPts val="1200"/>
              </a:spcBef>
              <a:spcAft>
                <a:spcPts val="0"/>
              </a:spcAft>
              <a:buClr>
                <a:schemeClr val="dk1"/>
              </a:buClr>
              <a:buSzPts val="1100"/>
              <a:buFont typeface="Arial"/>
              <a:buNone/>
            </a:pPr>
            <a:r>
              <a:rPr lang="en-US" sz="2200" dirty="0"/>
              <a:t>If the authority has been delegated from the dean to the associate dean, then yes. </a:t>
            </a:r>
            <a:endParaRPr sz="2200" dirty="0"/>
          </a:p>
          <a:p>
            <a:pPr marL="0" lvl="0" indent="0" algn="l" rtl="0">
              <a:lnSpc>
                <a:spcPct val="114000"/>
              </a:lnSpc>
              <a:spcBef>
                <a:spcPts val="1200"/>
              </a:spcBef>
              <a:spcAft>
                <a:spcPts val="200"/>
              </a:spcAft>
              <a:buSzPts val="2400"/>
              <a:buNone/>
            </a:pPr>
            <a:endParaRPr sz="2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aad3f421dc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4800"/>
              <a:buNone/>
            </a:pPr>
            <a:r>
              <a:rPr lang="en-US" dirty="0"/>
              <a:t>Q&amp;A</a:t>
            </a:r>
            <a:endParaRPr dirty="0"/>
          </a:p>
        </p:txBody>
      </p:sp>
      <p:sp>
        <p:nvSpPr>
          <p:cNvPr id="348" name="Google Shape;348;gaad3f421dc_0_0"/>
          <p:cNvSpPr txBox="1">
            <a:spLocks noGrp="1"/>
          </p:cNvSpPr>
          <p:nvPr>
            <p:ph type="body" idx="1"/>
          </p:nvPr>
        </p:nvSpPr>
        <p:spPr>
          <a:xfrm>
            <a:off x="1282400" y="1845725"/>
            <a:ext cx="10407900" cy="4023300"/>
          </a:xfrm>
          <a:prstGeom prst="rect">
            <a:avLst/>
          </a:prstGeom>
          <a:noFill/>
          <a:ln>
            <a:noFill/>
          </a:ln>
        </p:spPr>
        <p:txBody>
          <a:bodyPr spcFirstLastPara="1" wrap="square" lIns="0" tIns="45700" rIns="0" bIns="45700" anchor="t" anchorCtr="0">
            <a:noAutofit/>
          </a:bodyPr>
          <a:lstStyle/>
          <a:p>
            <a:pPr marL="0" lvl="0" indent="0" algn="l" rtl="0">
              <a:lnSpc>
                <a:spcPct val="114000"/>
              </a:lnSpc>
              <a:spcBef>
                <a:spcPts val="1200"/>
              </a:spcBef>
              <a:spcAft>
                <a:spcPts val="0"/>
              </a:spcAft>
              <a:buClr>
                <a:schemeClr val="dk1"/>
              </a:buClr>
              <a:buSzPts val="1100"/>
              <a:buFont typeface="Arial"/>
              <a:buNone/>
            </a:pPr>
            <a:r>
              <a:rPr lang="en-US" sz="2200" b="1" dirty="0"/>
              <a:t>What if someone isn’t on the spreadsheet who we expect to be?</a:t>
            </a:r>
          </a:p>
          <a:p>
            <a:pPr marL="0" lvl="0" indent="0" algn="l" rtl="0">
              <a:lnSpc>
                <a:spcPct val="114000"/>
              </a:lnSpc>
              <a:spcBef>
                <a:spcPts val="1200"/>
              </a:spcBef>
              <a:spcAft>
                <a:spcPts val="0"/>
              </a:spcAft>
              <a:buClr>
                <a:schemeClr val="dk1"/>
              </a:buClr>
              <a:buSzPts val="1100"/>
              <a:buFont typeface="Arial"/>
              <a:buNone/>
            </a:pPr>
            <a:r>
              <a:rPr lang="en-US" sz="2200" dirty="0"/>
              <a:t>You should check Workday to make sure the person’s end date is correct. The R0555 report is generated based on academic appointment end dates, so if a person you expect to be on the report is not accounted for, it is likely that their end date in Workday is incorrect. DO NOT add people to the report.</a:t>
            </a:r>
            <a:endParaRPr sz="2200" dirty="0"/>
          </a:p>
          <a:p>
            <a:pPr marL="0" lvl="0" indent="0" algn="l" rtl="0">
              <a:spcBef>
                <a:spcPts val="1200"/>
              </a:spcBef>
              <a:spcAft>
                <a:spcPts val="0"/>
              </a:spcAft>
              <a:buClr>
                <a:schemeClr val="dk1"/>
              </a:buClr>
              <a:buSzPts val="1100"/>
              <a:buFont typeface="Arial"/>
              <a:buNone/>
            </a:pPr>
            <a:r>
              <a:rPr lang="en-US" sz="2200" b="1" dirty="0"/>
              <a:t>Does the FTE for a reappointment need to be static?</a:t>
            </a:r>
          </a:p>
          <a:p>
            <a:pPr marL="0" lvl="0" indent="0" algn="l" rtl="0">
              <a:spcBef>
                <a:spcPts val="1200"/>
              </a:spcBef>
              <a:spcAft>
                <a:spcPts val="0"/>
              </a:spcAft>
              <a:buClr>
                <a:schemeClr val="dk1"/>
              </a:buClr>
              <a:buSzPts val="1100"/>
              <a:buFont typeface="Arial"/>
              <a:buNone/>
            </a:pPr>
            <a:r>
              <a:rPr lang="en-US" sz="2200" dirty="0"/>
              <a:t>Yes. There are circumstances where FTE can temporarily be adjusted, but contracted FTE should not be changed.</a:t>
            </a:r>
            <a:endParaRPr sz="2200" dirty="0"/>
          </a:p>
          <a:p>
            <a:pPr marL="0" lvl="0" indent="0" algn="l" rtl="0">
              <a:lnSpc>
                <a:spcPct val="114000"/>
              </a:lnSpc>
              <a:spcBef>
                <a:spcPts val="1200"/>
              </a:spcBef>
              <a:spcAft>
                <a:spcPts val="200"/>
              </a:spcAft>
              <a:buSzPts val="2400"/>
              <a:buNone/>
            </a:pPr>
            <a:endParaRPr sz="2200" dirty="0"/>
          </a:p>
        </p:txBody>
      </p:sp>
    </p:spTree>
    <p:extLst>
      <p:ext uri="{BB962C8B-B14F-4D97-AF65-F5344CB8AC3E}">
        <p14:creationId xmlns:p14="http://schemas.microsoft.com/office/powerpoint/2010/main" val="1040589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IMPACTS!</a:t>
            </a:r>
            <a:endParaRPr dirty="0">
              <a:latin typeface="Encode Sans"/>
              <a:ea typeface="Encode Sans"/>
              <a:cs typeface="Encode Sans"/>
              <a:sym typeface="Encode Sans"/>
            </a:endParaRPr>
          </a:p>
        </p:txBody>
      </p:sp>
      <p:sp>
        <p:nvSpPr>
          <p:cNvPr id="121" name="Google Shape;121;p3"/>
          <p:cNvSpPr txBox="1">
            <a:spLocks noGrp="1"/>
          </p:cNvSpPr>
          <p:nvPr>
            <p:ph type="body" idx="1"/>
          </p:nvPr>
        </p:nvSpPr>
        <p:spPr>
          <a:xfrm>
            <a:off x="1097275" y="1845720"/>
            <a:ext cx="10058400" cy="3580521"/>
          </a:xfrm>
          <a:prstGeom prst="rect">
            <a:avLst/>
          </a:prstGeom>
          <a:noFill/>
          <a:ln>
            <a:noFill/>
          </a:ln>
        </p:spPr>
        <p:txBody>
          <a:bodyPr spcFirstLastPara="1" wrap="square" lIns="0" tIns="45700" rIns="0" bIns="45700" anchor="t" anchorCtr="0">
            <a:noAutofit/>
          </a:bodyPr>
          <a:lstStyle/>
          <a:p>
            <a:pPr marL="180848" lvl="1" indent="0" algn="l" rtl="0">
              <a:lnSpc>
                <a:spcPct val="114000"/>
              </a:lnSpc>
              <a:spcBef>
                <a:spcPts val="0"/>
              </a:spcBef>
              <a:spcAft>
                <a:spcPts val="0"/>
              </a:spcAft>
              <a:buSzPts val="3200"/>
              <a:buNone/>
            </a:pPr>
            <a:r>
              <a:rPr lang="en-US" sz="3200" dirty="0">
                <a:solidFill>
                  <a:schemeClr val="tx1"/>
                </a:solidFill>
                <a:latin typeface="Open Sans"/>
                <a:ea typeface="Open Sans"/>
                <a:cs typeface="Open Sans"/>
                <a:sym typeface="Open Sans"/>
              </a:rPr>
              <a:t>Carefully managed reappointments establish solid foundation for several downstream </a:t>
            </a:r>
            <a:r>
              <a:rPr lang="en-US" sz="3200">
                <a:solidFill>
                  <a:schemeClr val="tx1"/>
                </a:solidFill>
                <a:latin typeface="Open Sans"/>
                <a:ea typeface="Open Sans"/>
                <a:cs typeface="Open Sans"/>
                <a:sym typeface="Open Sans"/>
              </a:rPr>
              <a:t>processes </a:t>
            </a:r>
            <a:endParaRPr lang="en-US" sz="3200" dirty="0">
              <a:solidFill>
                <a:schemeClr val="tx1"/>
              </a:solidFill>
              <a:latin typeface="Open Sans"/>
              <a:ea typeface="Open Sans"/>
              <a:cs typeface="Open Sans"/>
              <a:sym typeface="Open Sans"/>
            </a:endParaRPr>
          </a:p>
        </p:txBody>
      </p:sp>
    </p:spTree>
    <p:extLst>
      <p:ext uri="{BB962C8B-B14F-4D97-AF65-F5344CB8AC3E}">
        <p14:creationId xmlns:p14="http://schemas.microsoft.com/office/powerpoint/2010/main" val="3449592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3006F"/>
        </a:solidFill>
        <a:effectLst/>
      </p:bgPr>
    </p:bg>
    <p:spTree>
      <p:nvGrpSpPr>
        <p:cNvPr id="1" name="Shape 353"/>
        <p:cNvGrpSpPr/>
        <p:nvPr/>
      </p:nvGrpSpPr>
      <p:grpSpPr>
        <a:xfrm>
          <a:off x="0" y="0"/>
          <a:ext cx="0" cy="0"/>
          <a:chOff x="0" y="0"/>
          <a:chExt cx="0" cy="0"/>
        </a:xfrm>
      </p:grpSpPr>
      <p:sp>
        <p:nvSpPr>
          <p:cNvPr id="354" name="Google Shape;354;gab68d26b61_0_70"/>
          <p:cNvSpPr txBox="1"/>
          <p:nvPr/>
        </p:nvSpPr>
        <p:spPr>
          <a:xfrm>
            <a:off x="1889100" y="2356650"/>
            <a:ext cx="8413800" cy="299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dirty="0">
                <a:solidFill>
                  <a:srgbClr val="FFFFFF"/>
                </a:solidFill>
                <a:latin typeface="Encode Sans"/>
                <a:ea typeface="Encode Sans"/>
                <a:cs typeface="Encode Sans"/>
                <a:sym typeface="Encode Sans"/>
              </a:rPr>
              <a:t>THANK YOU!</a:t>
            </a:r>
            <a:endParaRPr sz="7200" b="0" i="0" u="none" strike="noStrike" cap="none" dirty="0">
              <a:solidFill>
                <a:srgbClr val="FFFFFF"/>
              </a:solidFill>
              <a:latin typeface="Encode Sans"/>
              <a:ea typeface="Encode Sans"/>
              <a:cs typeface="Encode Sans"/>
              <a:sym typeface="Encod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REAPPOINTMENT DEFINED (part 1)</a:t>
            </a:r>
            <a:endParaRPr dirty="0">
              <a:latin typeface="Encode Sans"/>
              <a:ea typeface="Encode Sans"/>
              <a:cs typeface="Encode Sans"/>
              <a:sym typeface="Encode Sans"/>
            </a:endParaRPr>
          </a:p>
        </p:txBody>
      </p:sp>
      <p:sp>
        <p:nvSpPr>
          <p:cNvPr id="121" name="Google Shape;121;p3"/>
          <p:cNvSpPr txBox="1">
            <a:spLocks noGrp="1"/>
          </p:cNvSpPr>
          <p:nvPr>
            <p:ph type="body" idx="1"/>
          </p:nvPr>
        </p:nvSpPr>
        <p:spPr>
          <a:xfrm>
            <a:off x="1156743" y="1833690"/>
            <a:ext cx="10058400" cy="3773026"/>
          </a:xfrm>
          <a:prstGeom prst="rect">
            <a:avLst/>
          </a:prstGeom>
          <a:noFill/>
          <a:ln>
            <a:noFill/>
          </a:ln>
        </p:spPr>
        <p:txBody>
          <a:bodyPr spcFirstLastPara="1" wrap="square" lIns="0" tIns="45700" rIns="0" bIns="45700" anchor="t" anchorCtr="0">
            <a:noAutofit/>
          </a:bodyPr>
          <a:lstStyle/>
          <a:p>
            <a:pPr marL="180848" lvl="1" indent="0" algn="l" rtl="0">
              <a:lnSpc>
                <a:spcPct val="114000"/>
              </a:lnSpc>
              <a:spcBef>
                <a:spcPts val="0"/>
              </a:spcBef>
              <a:spcAft>
                <a:spcPts val="0"/>
              </a:spcAft>
              <a:buSzPts val="3200"/>
              <a:buNone/>
            </a:pPr>
            <a:r>
              <a:rPr lang="en-US" sz="2800" dirty="0">
                <a:solidFill>
                  <a:schemeClr val="tx1"/>
                </a:solidFill>
                <a:latin typeface="Encode Sans Compressed"/>
              </a:rPr>
              <a:t>Many a</a:t>
            </a:r>
            <a:r>
              <a:rPr lang="en-US" sz="2800" b="0" i="0" dirty="0">
                <a:solidFill>
                  <a:schemeClr val="tx1"/>
                </a:solidFill>
                <a:effectLst/>
                <a:latin typeface="Encode Sans Compressed"/>
              </a:rPr>
              <a:t>cademic personnel appointed for a fixed term: quarterly, annual, or </a:t>
            </a:r>
            <a:r>
              <a:rPr lang="en-US" sz="2800" dirty="0">
                <a:solidFill>
                  <a:schemeClr val="tx1"/>
                </a:solidFill>
                <a:latin typeface="Encode Sans Compressed"/>
              </a:rPr>
              <a:t>multiyear. Decision to Reappoint or Non-Reappoint.</a:t>
            </a:r>
          </a:p>
          <a:p>
            <a:pPr marL="638048" lvl="1" indent="-457200">
              <a:spcBef>
                <a:spcPts val="0"/>
              </a:spcBef>
              <a:buSzPts val="3200"/>
            </a:pPr>
            <a:r>
              <a:rPr lang="en-US" sz="2600" dirty="0">
                <a:solidFill>
                  <a:schemeClr val="tx1"/>
                </a:solidFill>
                <a:latin typeface="Encode Sans Compressed"/>
              </a:rPr>
              <a:t>Reappointment extends the fixed term end date</a:t>
            </a:r>
          </a:p>
          <a:p>
            <a:pPr marL="638048" lvl="1" indent="-457200">
              <a:spcBef>
                <a:spcPts val="0"/>
              </a:spcBef>
              <a:buSzPts val="3200"/>
            </a:pPr>
            <a:r>
              <a:rPr lang="en-US" sz="2600" dirty="0">
                <a:solidFill>
                  <a:schemeClr val="tx1"/>
                </a:solidFill>
                <a:latin typeface="Encode Sans Compressed"/>
              </a:rPr>
              <a:t>Voted on by eligible voting members</a:t>
            </a:r>
          </a:p>
          <a:p>
            <a:pPr marL="638048" lvl="1" indent="-457200">
              <a:spcBef>
                <a:spcPts val="0"/>
              </a:spcBef>
              <a:buSzPts val="3200"/>
            </a:pPr>
            <a:r>
              <a:rPr lang="en-US" sz="2600" dirty="0">
                <a:solidFill>
                  <a:schemeClr val="tx1"/>
                </a:solidFill>
                <a:latin typeface="Encode Sans Compressed"/>
              </a:rPr>
              <a:t>Final decisions by the dean/chancellor</a:t>
            </a:r>
          </a:p>
          <a:p>
            <a:pPr marL="638048" lvl="1" indent="-457200">
              <a:spcBef>
                <a:spcPts val="0"/>
              </a:spcBef>
              <a:buSzPts val="3200"/>
            </a:pPr>
            <a:r>
              <a:rPr lang="en-US" sz="2600" dirty="0">
                <a:solidFill>
                  <a:schemeClr val="tx1"/>
                </a:solidFill>
                <a:latin typeface="Encode Sans Compressed"/>
              </a:rPr>
              <a:t>ISC EIB mass uploads for annual and multiyear faculty </a:t>
            </a:r>
          </a:p>
          <a:p>
            <a:pPr marL="638048" lvl="1" indent="-457200">
              <a:spcBef>
                <a:spcPts val="0"/>
              </a:spcBef>
              <a:buSzPts val="3200"/>
            </a:pPr>
            <a:r>
              <a:rPr lang="en-US" sz="2600" dirty="0">
                <a:solidFill>
                  <a:schemeClr val="tx1"/>
                </a:solidFill>
                <a:latin typeface="Encode Sans Compressed"/>
              </a:rPr>
              <a:t>Unit initiates quarterly faculty and non-faculty academic personnel</a:t>
            </a:r>
          </a:p>
          <a:p>
            <a:pPr marL="523748" lvl="1" indent="-342900">
              <a:spcBef>
                <a:spcPts val="0"/>
              </a:spcBef>
              <a:buSzPts val="3200"/>
            </a:pPr>
            <a:endParaRPr lang="en-US" sz="2400" dirty="0">
              <a:solidFill>
                <a:srgbClr val="3D3D3D"/>
              </a:solidFill>
              <a:latin typeface="Encode Sans Compressed"/>
            </a:endParaRPr>
          </a:p>
          <a:p>
            <a:pPr marL="180848" lvl="1" indent="0">
              <a:spcBef>
                <a:spcPts val="0"/>
              </a:spcBef>
              <a:buSzPts val="3200"/>
              <a:buNone/>
            </a:pPr>
            <a:endParaRPr lang="en-US" sz="2400" b="0" i="0" dirty="0">
              <a:solidFill>
                <a:srgbClr val="3D3D3D"/>
              </a:solidFill>
              <a:effectLst/>
              <a:latin typeface="Encode Sans Compres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6BD4-258C-E29B-11CD-71D084BEC141}"/>
              </a:ext>
            </a:extLst>
          </p:cNvPr>
          <p:cNvSpPr>
            <a:spLocks noGrp="1"/>
          </p:cNvSpPr>
          <p:nvPr>
            <p:ph type="title"/>
          </p:nvPr>
        </p:nvSpPr>
        <p:spPr/>
        <p:txBody>
          <a:bodyPr/>
          <a:lstStyle/>
          <a:p>
            <a:r>
              <a:rPr lang="en-US" dirty="0">
                <a:latin typeface="Encode Sans"/>
                <a:ea typeface="Encode Sans"/>
                <a:cs typeface="Encode Sans"/>
                <a:sym typeface="Encode Sans"/>
              </a:rPr>
              <a:t>REAPPOINTMENT DEFINED (part 2)</a:t>
            </a:r>
            <a:endParaRPr lang="en-US" dirty="0"/>
          </a:p>
        </p:txBody>
      </p:sp>
      <p:sp>
        <p:nvSpPr>
          <p:cNvPr id="3" name="Text Placeholder 2">
            <a:extLst>
              <a:ext uri="{FF2B5EF4-FFF2-40B4-BE49-F238E27FC236}">
                <a16:creationId xmlns:a16="http://schemas.microsoft.com/office/drawing/2014/main" id="{FF7B1964-335D-6FC7-A342-82A12CC1DFC4}"/>
              </a:ext>
            </a:extLst>
          </p:cNvPr>
          <p:cNvSpPr>
            <a:spLocks noGrp="1"/>
          </p:cNvSpPr>
          <p:nvPr>
            <p:ph type="body" idx="1"/>
          </p:nvPr>
        </p:nvSpPr>
        <p:spPr/>
        <p:txBody>
          <a:bodyPr/>
          <a:lstStyle/>
          <a:p>
            <a:pPr marL="180848" lvl="1" indent="0">
              <a:spcBef>
                <a:spcPts val="0"/>
              </a:spcBef>
              <a:buSzPts val="3200"/>
              <a:buNone/>
            </a:pPr>
            <a:r>
              <a:rPr lang="en-US" sz="2800" dirty="0">
                <a:solidFill>
                  <a:schemeClr val="tx1"/>
                </a:solidFill>
                <a:latin typeface="Encode Sans Compressed"/>
                <a:sym typeface="Open Sans"/>
              </a:rPr>
              <a:t>What it isn’t…</a:t>
            </a:r>
          </a:p>
          <a:p>
            <a:pPr marL="638048" lvl="1" indent="-457200">
              <a:spcBef>
                <a:spcPts val="0"/>
              </a:spcBef>
              <a:buSzPts val="3200"/>
            </a:pPr>
            <a:r>
              <a:rPr lang="en-US" sz="2800" dirty="0">
                <a:solidFill>
                  <a:schemeClr val="tx1"/>
                </a:solidFill>
                <a:latin typeface="Encode Sans Compressed"/>
                <a:sym typeface="Open Sans"/>
              </a:rPr>
              <a:t>Not a promotion</a:t>
            </a:r>
          </a:p>
          <a:p>
            <a:pPr marL="638048" lvl="1" indent="-457200">
              <a:spcBef>
                <a:spcPts val="0"/>
              </a:spcBef>
              <a:buSzPts val="3200"/>
            </a:pPr>
            <a:r>
              <a:rPr lang="en-US" sz="2800" dirty="0">
                <a:solidFill>
                  <a:schemeClr val="tx1"/>
                </a:solidFill>
                <a:latin typeface="Encode Sans Compressed"/>
              </a:rPr>
              <a:t>Not a change of academic title or rank</a:t>
            </a:r>
          </a:p>
          <a:p>
            <a:pPr marL="638048" lvl="1" indent="-457200">
              <a:spcBef>
                <a:spcPts val="0"/>
              </a:spcBef>
              <a:buSzPts val="3200"/>
            </a:pPr>
            <a:r>
              <a:rPr lang="en-US" sz="2800" dirty="0">
                <a:solidFill>
                  <a:schemeClr val="tx1"/>
                </a:solidFill>
                <a:latin typeface="Encode Sans Compressed"/>
                <a:sym typeface="Open Sans"/>
              </a:rPr>
              <a:t>Not rehire after break in service</a:t>
            </a:r>
          </a:p>
          <a:p>
            <a:pPr marL="638048" lvl="1" indent="-457200">
              <a:spcBef>
                <a:spcPts val="0"/>
              </a:spcBef>
              <a:buSzPts val="3200"/>
            </a:pPr>
            <a:r>
              <a:rPr lang="en-US" sz="2800" dirty="0">
                <a:solidFill>
                  <a:schemeClr val="tx1"/>
                </a:solidFill>
                <a:latin typeface="Encode Sans Compressed"/>
              </a:rPr>
              <a:t>Not clock-managed mandatory review</a:t>
            </a:r>
            <a:endParaRPr lang="en-US" sz="2800" dirty="0">
              <a:solidFill>
                <a:schemeClr val="tx1"/>
              </a:solidFill>
              <a:latin typeface="Encode Sans Compressed"/>
              <a:hlinkClick r:id="rId3">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35242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IMPACTS!</a:t>
            </a:r>
            <a:endParaRPr dirty="0">
              <a:latin typeface="Encode Sans"/>
              <a:ea typeface="Encode Sans"/>
              <a:cs typeface="Encode Sans"/>
              <a:sym typeface="Encode Sans"/>
            </a:endParaRPr>
          </a:p>
        </p:txBody>
      </p:sp>
      <p:sp>
        <p:nvSpPr>
          <p:cNvPr id="121" name="Google Shape;121;p3"/>
          <p:cNvSpPr txBox="1">
            <a:spLocks noGrp="1"/>
          </p:cNvSpPr>
          <p:nvPr>
            <p:ph type="body" idx="1"/>
          </p:nvPr>
        </p:nvSpPr>
        <p:spPr>
          <a:xfrm>
            <a:off x="1097275" y="1845720"/>
            <a:ext cx="10058400" cy="3580521"/>
          </a:xfrm>
          <a:prstGeom prst="rect">
            <a:avLst/>
          </a:prstGeom>
          <a:noFill/>
          <a:ln>
            <a:noFill/>
          </a:ln>
        </p:spPr>
        <p:txBody>
          <a:bodyPr spcFirstLastPara="1" wrap="square" lIns="0" tIns="45700" rIns="0" bIns="45700" anchor="t" anchorCtr="0">
            <a:noAutofit/>
          </a:bodyPr>
          <a:lstStyle/>
          <a:p>
            <a:pPr marL="180848" lvl="1" indent="0" algn="l" rtl="0">
              <a:lnSpc>
                <a:spcPct val="114000"/>
              </a:lnSpc>
              <a:spcBef>
                <a:spcPts val="0"/>
              </a:spcBef>
              <a:spcAft>
                <a:spcPts val="0"/>
              </a:spcAft>
              <a:buSzPts val="3200"/>
              <a:buNone/>
            </a:pPr>
            <a:r>
              <a:rPr lang="en-US" sz="3200" dirty="0">
                <a:solidFill>
                  <a:schemeClr val="tx1"/>
                </a:solidFill>
                <a:latin typeface="Open Sans"/>
                <a:ea typeface="Open Sans"/>
                <a:cs typeface="Open Sans"/>
                <a:sym typeface="Open Sans"/>
              </a:rPr>
              <a:t>Carefully managed reappointments establish solid foundation for several downstream processes </a:t>
            </a:r>
          </a:p>
          <a:p>
            <a:pPr marL="384048" lvl="1" indent="-203200">
              <a:spcBef>
                <a:spcPts val="600"/>
              </a:spcBef>
              <a:buSzPts val="3200"/>
              <a:buFont typeface="Open Sans"/>
              <a:buChar char="•"/>
            </a:pPr>
            <a:r>
              <a:rPr lang="en-US" sz="2400" dirty="0">
                <a:solidFill>
                  <a:schemeClr val="tx1"/>
                </a:solidFill>
                <a:latin typeface="Open Sans"/>
                <a:ea typeface="Open Sans"/>
                <a:cs typeface="Open Sans"/>
                <a:sym typeface="Open Sans"/>
              </a:rPr>
              <a:t>Directly impacts the hiatus process</a:t>
            </a:r>
          </a:p>
          <a:p>
            <a:pPr marL="384048" lvl="1" indent="-203200" algn="l" rtl="0">
              <a:lnSpc>
                <a:spcPct val="114000"/>
              </a:lnSpc>
              <a:spcBef>
                <a:spcPts val="600"/>
              </a:spcBef>
              <a:spcAft>
                <a:spcPts val="0"/>
              </a:spcAft>
              <a:buSzPts val="3200"/>
              <a:buFont typeface="Open Sans"/>
              <a:buChar char="•"/>
            </a:pPr>
            <a:r>
              <a:rPr lang="en-US" sz="2400" dirty="0">
                <a:solidFill>
                  <a:schemeClr val="tx1"/>
                </a:solidFill>
                <a:latin typeface="Open Sans"/>
                <a:ea typeface="Open Sans"/>
                <a:cs typeface="Open Sans"/>
                <a:sym typeface="Open Sans"/>
              </a:rPr>
              <a:t>Directly impacts the merit process</a:t>
            </a:r>
            <a:endParaRPr sz="2400" dirty="0">
              <a:solidFill>
                <a:schemeClr val="tx1"/>
              </a:solidFill>
              <a:latin typeface="Open Sans"/>
              <a:ea typeface="Open Sans"/>
              <a:cs typeface="Open Sans"/>
              <a:sym typeface="Open Sans"/>
            </a:endParaRPr>
          </a:p>
          <a:p>
            <a:pPr marL="384048" lvl="1" indent="-203200" algn="l" rtl="0">
              <a:lnSpc>
                <a:spcPct val="114000"/>
              </a:lnSpc>
              <a:spcBef>
                <a:spcPts val="600"/>
              </a:spcBef>
              <a:spcAft>
                <a:spcPts val="0"/>
              </a:spcAft>
              <a:buSzPts val="3200"/>
              <a:buFont typeface="Open Sans"/>
              <a:buChar char="•"/>
            </a:pPr>
            <a:r>
              <a:rPr lang="en-US" sz="2400" dirty="0">
                <a:solidFill>
                  <a:schemeClr val="tx1"/>
                </a:solidFill>
                <a:latin typeface="Open Sans"/>
                <a:ea typeface="Open Sans"/>
                <a:cs typeface="Open Sans"/>
                <a:sym typeface="Open Sans"/>
              </a:rPr>
              <a:t>Directly impacts pay, benefits and system access</a:t>
            </a:r>
          </a:p>
          <a:p>
            <a:pPr marL="384048" lvl="1" indent="-203200" algn="l" rtl="0">
              <a:lnSpc>
                <a:spcPct val="114000"/>
              </a:lnSpc>
              <a:spcBef>
                <a:spcPts val="600"/>
              </a:spcBef>
              <a:spcAft>
                <a:spcPts val="0"/>
              </a:spcAft>
              <a:buSzPts val="3200"/>
              <a:buFont typeface="Open Sans"/>
              <a:buChar char="•"/>
            </a:pPr>
            <a:r>
              <a:rPr lang="en-US" sz="2400" dirty="0">
                <a:solidFill>
                  <a:schemeClr val="tx1"/>
                </a:solidFill>
                <a:latin typeface="Open Sans"/>
                <a:ea typeface="Open Sans"/>
                <a:cs typeface="Open Sans"/>
                <a:sym typeface="Open Sans"/>
              </a:rPr>
              <a:t>Minimize overpayments and underpayments</a:t>
            </a:r>
          </a:p>
          <a:p>
            <a:pPr marL="384048" lvl="1" indent="-203200" algn="l" rtl="0">
              <a:lnSpc>
                <a:spcPct val="114000"/>
              </a:lnSpc>
              <a:spcBef>
                <a:spcPts val="600"/>
              </a:spcBef>
              <a:spcAft>
                <a:spcPts val="0"/>
              </a:spcAft>
              <a:buSzPts val="3200"/>
              <a:buFont typeface="Open Sans"/>
              <a:buChar char="•"/>
            </a:pPr>
            <a:r>
              <a:rPr lang="en-US" sz="2400" dirty="0">
                <a:solidFill>
                  <a:schemeClr val="tx1"/>
                </a:solidFill>
                <a:latin typeface="Open Sans"/>
                <a:ea typeface="Open Sans"/>
                <a:cs typeface="Open Sans"/>
                <a:sym typeface="Open Sans"/>
              </a:rPr>
              <a:t>Census &amp; Annual reports</a:t>
            </a:r>
            <a:endParaRPr sz="2400" dirty="0">
              <a:solidFill>
                <a:schemeClr val="tx1"/>
              </a:solidFill>
              <a:latin typeface="Open Sans"/>
              <a:ea typeface="Open Sans"/>
              <a:cs typeface="Open Sans"/>
              <a:sym typeface="Open Sans"/>
            </a:endParaRPr>
          </a:p>
        </p:txBody>
      </p:sp>
    </p:spTree>
    <p:extLst>
      <p:ext uri="{BB962C8B-B14F-4D97-AF65-F5344CB8AC3E}">
        <p14:creationId xmlns:p14="http://schemas.microsoft.com/office/powerpoint/2010/main" val="6157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D357-06C2-E709-B428-F9060C12663D}"/>
              </a:ext>
            </a:extLst>
          </p:cNvPr>
          <p:cNvSpPr>
            <a:spLocks noGrp="1"/>
          </p:cNvSpPr>
          <p:nvPr>
            <p:ph type="title"/>
          </p:nvPr>
        </p:nvSpPr>
        <p:spPr/>
        <p:txBody>
          <a:bodyPr/>
          <a:lstStyle/>
          <a:p>
            <a:r>
              <a:rPr lang="en-US" sz="5400" dirty="0">
                <a:latin typeface="Open Sans"/>
                <a:ea typeface="Open Sans"/>
                <a:cs typeface="Open Sans"/>
                <a:sym typeface="Open Sans"/>
              </a:rPr>
              <a:t>TIMELINES: WINTER &amp; SPRING</a:t>
            </a:r>
            <a:endParaRPr lang="en-US" sz="5400" dirty="0"/>
          </a:p>
        </p:txBody>
      </p:sp>
      <p:sp>
        <p:nvSpPr>
          <p:cNvPr id="3" name="Text Placeholder 2">
            <a:extLst>
              <a:ext uri="{FF2B5EF4-FFF2-40B4-BE49-F238E27FC236}">
                <a16:creationId xmlns:a16="http://schemas.microsoft.com/office/drawing/2014/main" id="{D2BE57B5-57B2-F59F-9A5A-D4EAA1D5081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449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TIMELINES: NOTIFYING FACULTY</a:t>
            </a:r>
            <a:endParaRPr dirty="0">
              <a:latin typeface="Encode Sans"/>
              <a:ea typeface="Encode Sans"/>
              <a:cs typeface="Encode Sans"/>
              <a:sym typeface="Encode Sans"/>
            </a:endParaRPr>
          </a:p>
        </p:txBody>
      </p:sp>
      <p:sp>
        <p:nvSpPr>
          <p:cNvPr id="251" name="Google Shape;251;p16"/>
          <p:cNvSpPr txBox="1">
            <a:spLocks noGrp="1"/>
          </p:cNvSpPr>
          <p:nvPr>
            <p:ph type="body" idx="1"/>
          </p:nvPr>
        </p:nvSpPr>
        <p:spPr>
          <a:xfrm>
            <a:off x="1262130" y="1912050"/>
            <a:ext cx="9728700" cy="3694666"/>
          </a:xfrm>
          <a:prstGeom prst="rect">
            <a:avLst/>
          </a:prstGeom>
          <a:noFill/>
          <a:ln>
            <a:noFill/>
          </a:ln>
        </p:spPr>
        <p:txBody>
          <a:bodyPr spcFirstLastPara="1" wrap="square" lIns="0" tIns="45700" rIns="0" bIns="45700" anchor="t" anchorCtr="0">
            <a:normAutofit fontScale="92500" lnSpcReduction="20000"/>
          </a:bodyPr>
          <a:lstStyle/>
          <a:p>
            <a:pPr marL="0" indent="0">
              <a:spcBef>
                <a:spcPts val="0"/>
              </a:spcBef>
              <a:buNone/>
            </a:pPr>
            <a:r>
              <a:rPr lang="en-US" sz="3000" b="1" dirty="0">
                <a:solidFill>
                  <a:srgbClr val="262626"/>
                </a:solidFill>
                <a:latin typeface="Open Sans"/>
                <a:ea typeface="Open Sans"/>
                <a:cs typeface="Open Sans"/>
                <a:sym typeface="Open Sans"/>
              </a:rPr>
              <a:t>Faculty not notified in writing of non-reappointment, default to reappointment </a:t>
            </a:r>
          </a:p>
          <a:p>
            <a:pPr marL="0" indent="0">
              <a:spcBef>
                <a:spcPts val="0"/>
              </a:spcBef>
              <a:buNone/>
            </a:pPr>
            <a:endParaRPr lang="en-US" dirty="0">
              <a:solidFill>
                <a:schemeClr val="tx1"/>
              </a:solidFill>
              <a:latin typeface="Open Sans"/>
              <a:ea typeface="Open Sans"/>
              <a:cs typeface="Open Sans"/>
              <a:sym typeface="Open Sans"/>
            </a:endParaRPr>
          </a:p>
          <a:p>
            <a:pPr marL="0" lvl="0" indent="0" algn="l" rtl="0">
              <a:lnSpc>
                <a:spcPct val="114000"/>
              </a:lnSpc>
              <a:spcBef>
                <a:spcPts val="0"/>
              </a:spcBef>
              <a:spcAft>
                <a:spcPts val="0"/>
              </a:spcAft>
              <a:buSzPts val="2400"/>
              <a:buNone/>
            </a:pPr>
            <a:r>
              <a:rPr lang="en-US" dirty="0">
                <a:solidFill>
                  <a:schemeClr val="tx1"/>
                </a:solidFill>
                <a:latin typeface="Open Sans"/>
                <a:ea typeface="Open Sans"/>
                <a:cs typeface="Open Sans"/>
                <a:sym typeface="Open Sans"/>
              </a:rPr>
              <a:t>Winter decisions</a:t>
            </a:r>
          </a:p>
          <a:p>
            <a:pPr marL="384048" lvl="1" indent="-195580" algn="l" rtl="0">
              <a:lnSpc>
                <a:spcPct val="114000"/>
              </a:lnSpc>
              <a:spcBef>
                <a:spcPts val="400"/>
              </a:spcBef>
              <a:spcAft>
                <a:spcPts val="0"/>
              </a:spcAft>
              <a:buSzPts val="2400"/>
              <a:buFont typeface="Open Sans"/>
              <a:buChar char="•"/>
            </a:pPr>
            <a:r>
              <a:rPr lang="en-US" sz="2400" dirty="0">
                <a:solidFill>
                  <a:schemeClr val="tx1"/>
                </a:solidFill>
                <a:latin typeface="Open Sans"/>
                <a:ea typeface="Open Sans"/>
                <a:cs typeface="Open Sans"/>
                <a:sym typeface="Open Sans"/>
              </a:rPr>
              <a:t>9-month faculty: December 15 </a:t>
            </a:r>
            <a:endParaRPr sz="2400" dirty="0">
              <a:solidFill>
                <a:schemeClr val="tx1"/>
              </a:solidFill>
              <a:latin typeface="Open Sans"/>
              <a:ea typeface="Open Sans"/>
              <a:cs typeface="Open Sans"/>
              <a:sym typeface="Open Sans"/>
            </a:endParaRPr>
          </a:p>
          <a:p>
            <a:pPr marL="384048" lvl="1" indent="-195580" algn="l" rtl="0">
              <a:lnSpc>
                <a:spcPct val="114000"/>
              </a:lnSpc>
              <a:spcBef>
                <a:spcPts val="600"/>
              </a:spcBef>
              <a:spcAft>
                <a:spcPts val="0"/>
              </a:spcAft>
              <a:buSzPts val="2400"/>
              <a:buFont typeface="Open Sans"/>
              <a:buChar char="•"/>
            </a:pPr>
            <a:r>
              <a:rPr lang="en-US" sz="2400" dirty="0">
                <a:solidFill>
                  <a:schemeClr val="tx1"/>
                </a:solidFill>
                <a:latin typeface="Open Sans"/>
                <a:ea typeface="Open Sans"/>
                <a:cs typeface="Open Sans"/>
                <a:sym typeface="Open Sans"/>
              </a:rPr>
              <a:t>12-month faculty: December 31	</a:t>
            </a:r>
          </a:p>
          <a:p>
            <a:pPr marL="0" lvl="0" indent="0" algn="l" rtl="0">
              <a:lnSpc>
                <a:spcPct val="114000"/>
              </a:lnSpc>
              <a:spcBef>
                <a:spcPts val="1600"/>
              </a:spcBef>
              <a:spcAft>
                <a:spcPts val="0"/>
              </a:spcAft>
              <a:buSzPts val="2400"/>
              <a:buNone/>
            </a:pPr>
            <a:r>
              <a:rPr lang="en-US" dirty="0">
                <a:solidFill>
                  <a:schemeClr val="tx1"/>
                </a:solidFill>
                <a:latin typeface="Open Sans"/>
                <a:ea typeface="Open Sans"/>
                <a:cs typeface="Open Sans"/>
                <a:sym typeface="Open Sans"/>
              </a:rPr>
              <a:t>Spring decisions</a:t>
            </a:r>
            <a:endParaRPr dirty="0">
              <a:solidFill>
                <a:schemeClr val="tx1"/>
              </a:solidFill>
              <a:latin typeface="Open Sans"/>
              <a:ea typeface="Open Sans"/>
              <a:cs typeface="Open Sans"/>
              <a:sym typeface="Open Sans"/>
            </a:endParaRPr>
          </a:p>
          <a:p>
            <a:pPr marL="384048" lvl="1" indent="-195580" algn="l" rtl="0">
              <a:lnSpc>
                <a:spcPct val="114000"/>
              </a:lnSpc>
              <a:spcBef>
                <a:spcPts val="400"/>
              </a:spcBef>
              <a:spcAft>
                <a:spcPts val="0"/>
              </a:spcAft>
              <a:buSzPts val="2400"/>
              <a:buFont typeface="Open Sans"/>
              <a:buChar char="•"/>
            </a:pPr>
            <a:r>
              <a:rPr lang="en-US" sz="2400" dirty="0">
                <a:solidFill>
                  <a:schemeClr val="tx1"/>
                </a:solidFill>
                <a:latin typeface="Open Sans"/>
                <a:ea typeface="Open Sans"/>
                <a:cs typeface="Open Sans"/>
                <a:sym typeface="Open Sans"/>
              </a:rPr>
              <a:t>9-month faculty: March 15</a:t>
            </a:r>
            <a:endParaRPr sz="2400" dirty="0">
              <a:solidFill>
                <a:schemeClr val="tx1"/>
              </a:solidFill>
              <a:latin typeface="Open Sans"/>
              <a:ea typeface="Open Sans"/>
              <a:cs typeface="Open Sans"/>
              <a:sym typeface="Open Sans"/>
            </a:endParaRPr>
          </a:p>
          <a:p>
            <a:pPr marL="384048" lvl="1" indent="-195580" algn="l" rtl="0">
              <a:lnSpc>
                <a:spcPct val="114000"/>
              </a:lnSpc>
              <a:spcBef>
                <a:spcPts val="600"/>
              </a:spcBef>
              <a:spcAft>
                <a:spcPts val="0"/>
              </a:spcAft>
              <a:buSzPts val="2400"/>
              <a:buFont typeface="Open Sans"/>
              <a:buChar char="•"/>
            </a:pPr>
            <a:r>
              <a:rPr lang="en-US" sz="2400" dirty="0">
                <a:solidFill>
                  <a:schemeClr val="tx1"/>
                </a:solidFill>
                <a:latin typeface="Open Sans"/>
                <a:ea typeface="Open Sans"/>
                <a:cs typeface="Open Sans"/>
                <a:sym typeface="Open Sans"/>
              </a:rPr>
              <a:t>12-month faculty: March 31</a:t>
            </a:r>
            <a:endParaRPr sz="2400" dirty="0">
              <a:solidFill>
                <a:schemeClr val="tx1"/>
              </a:solidFill>
              <a:latin typeface="Open Sans"/>
              <a:ea typeface="Open Sans"/>
              <a:cs typeface="Open Sans"/>
              <a:sym typeface="Open Sans"/>
            </a:endParaRPr>
          </a:p>
          <a:p>
            <a:pPr marL="201168" lvl="1" indent="0" algn="l" rtl="0">
              <a:lnSpc>
                <a:spcPct val="114000"/>
              </a:lnSpc>
              <a:spcBef>
                <a:spcPts val="600"/>
              </a:spcBef>
              <a:spcAft>
                <a:spcPts val="0"/>
              </a:spcAft>
              <a:buSzPts val="2200"/>
              <a:buNone/>
            </a:pPr>
            <a:endParaRPr sz="2400" i="1" dirty="0">
              <a:solidFill>
                <a:srgbClr val="C00000"/>
              </a:solidFill>
              <a:latin typeface="Open Sans"/>
              <a:ea typeface="Open Sans"/>
              <a:cs typeface="Open Sans"/>
              <a:sym typeface="Open Sans"/>
            </a:endParaRPr>
          </a:p>
        </p:txBody>
      </p:sp>
      <p:sp>
        <p:nvSpPr>
          <p:cNvPr id="6" name="TextBox 5">
            <a:extLst>
              <a:ext uri="{FF2B5EF4-FFF2-40B4-BE49-F238E27FC236}">
                <a16:creationId xmlns:a16="http://schemas.microsoft.com/office/drawing/2014/main" id="{B241ECA6-9786-DC8A-BAA0-CD555F627443}"/>
              </a:ext>
            </a:extLst>
          </p:cNvPr>
          <p:cNvSpPr txBox="1"/>
          <p:nvPr/>
        </p:nvSpPr>
        <p:spPr>
          <a:xfrm>
            <a:off x="6096000" y="3020245"/>
            <a:ext cx="4926227" cy="1661993"/>
          </a:xfrm>
          <a:prstGeom prst="rect">
            <a:avLst/>
          </a:prstGeom>
          <a:noFill/>
        </p:spPr>
        <p:txBody>
          <a:bodyPr wrap="square" rtlCol="0">
            <a:spAutoFit/>
          </a:bodyPr>
          <a:lstStyle/>
          <a:p>
            <a:pPr>
              <a:buClr>
                <a:schemeClr val="accent1"/>
              </a:buClr>
              <a:buSzPts val="2400"/>
            </a:pPr>
            <a:r>
              <a:rPr lang="en-US" sz="2200" dirty="0">
                <a:solidFill>
                  <a:schemeClr val="tx1"/>
                </a:solidFill>
                <a:latin typeface="Open Sans"/>
                <a:ea typeface="Open Sans"/>
                <a:cs typeface="Open Sans"/>
                <a:sym typeface="Calibri"/>
              </a:rPr>
              <a:t>Notifications vary for: </a:t>
            </a:r>
          </a:p>
          <a:p>
            <a:pPr marL="384048" lvl="1" indent="-195580">
              <a:buClr>
                <a:schemeClr val="accent1"/>
              </a:buClr>
              <a:buSzPts val="2400"/>
              <a:buFont typeface="Open Sans"/>
              <a:buChar char="•"/>
            </a:pPr>
            <a:r>
              <a:rPr lang="en-US" sz="2200" dirty="0">
                <a:solidFill>
                  <a:schemeClr val="tx1"/>
                </a:solidFill>
                <a:latin typeface="Open Sans"/>
                <a:ea typeface="Open Sans"/>
                <a:cs typeface="Open Sans"/>
                <a:sym typeface="Calibri"/>
              </a:rPr>
              <a:t>Quarterly-Appointed Faculty </a:t>
            </a:r>
          </a:p>
          <a:p>
            <a:pPr marL="384048" lvl="1" indent="-195580">
              <a:buClr>
                <a:schemeClr val="accent1"/>
              </a:buClr>
              <a:buSzPts val="2400"/>
              <a:buFont typeface="Open Sans"/>
              <a:buChar char="•"/>
            </a:pPr>
            <a:r>
              <a:rPr lang="en-US" sz="2200" dirty="0">
                <a:solidFill>
                  <a:schemeClr val="tx1"/>
                </a:solidFill>
                <a:latin typeface="Open Sans"/>
                <a:ea typeface="Open Sans"/>
                <a:cs typeface="Open Sans"/>
                <a:sym typeface="Calibri"/>
              </a:rPr>
              <a:t>Non-Faculty Academic Personnel</a:t>
            </a:r>
          </a:p>
          <a:p>
            <a:pPr marL="384048" lvl="1" indent="-195580">
              <a:buClr>
                <a:schemeClr val="accent1"/>
              </a:buClr>
              <a:buSzPts val="2400"/>
              <a:buFont typeface="Open Sans"/>
              <a:buChar char="•"/>
            </a:pPr>
            <a:r>
              <a:rPr lang="en-US" sz="2200" dirty="0">
                <a:solidFill>
                  <a:schemeClr val="tx1"/>
                </a:solidFill>
                <a:latin typeface="Open Sans"/>
                <a:ea typeface="Open Sans"/>
                <a:cs typeface="Open Sans"/>
                <a:sym typeface="Calibri"/>
              </a:rPr>
              <a:t>Faculty initial appointment term</a:t>
            </a:r>
          </a:p>
          <a:p>
            <a:endParaRPr lang="en-US" b="1" dirty="0">
              <a:solidFill>
                <a:srgbClr val="3D3D3D"/>
              </a:solidFill>
              <a:latin typeface="Encode Sans Compress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Encode Sans"/>
                <a:ea typeface="Encode Sans"/>
                <a:cs typeface="Encode Sans"/>
                <a:sym typeface="Encode Sans"/>
              </a:rPr>
              <a:t>DECISIONS DUE TO AHR</a:t>
            </a:r>
            <a:endParaRPr dirty="0">
              <a:latin typeface="Encode Sans"/>
              <a:ea typeface="Encode Sans"/>
              <a:cs typeface="Encode Sans"/>
              <a:sym typeface="Encode Sans"/>
            </a:endParaRPr>
          </a:p>
        </p:txBody>
      </p:sp>
      <p:sp>
        <p:nvSpPr>
          <p:cNvPr id="146" name="Google Shape;146;p17"/>
          <p:cNvSpPr txBox="1">
            <a:spLocks noGrp="1"/>
          </p:cNvSpPr>
          <p:nvPr>
            <p:ph type="body" idx="1"/>
          </p:nvPr>
        </p:nvSpPr>
        <p:spPr>
          <a:xfrm>
            <a:off x="1097275" y="2029250"/>
            <a:ext cx="10363797" cy="3839700"/>
          </a:xfrm>
          <a:prstGeom prst="rect">
            <a:avLst/>
          </a:prstGeom>
          <a:noFill/>
          <a:ln>
            <a:noFill/>
          </a:ln>
        </p:spPr>
        <p:txBody>
          <a:bodyPr spcFirstLastPara="1" wrap="square" lIns="0" tIns="45700" rIns="0" bIns="45700" anchor="t" anchorCtr="0">
            <a:normAutofit/>
          </a:bodyPr>
          <a:lstStyle/>
          <a:p>
            <a:pPr marL="384048" lvl="1" indent="-182880" algn="l" rtl="0">
              <a:lnSpc>
                <a:spcPct val="114000"/>
              </a:lnSpc>
              <a:spcBef>
                <a:spcPts val="0"/>
              </a:spcBef>
              <a:spcAft>
                <a:spcPts val="0"/>
              </a:spcAft>
              <a:buSzPts val="2800"/>
              <a:buChar char="•"/>
            </a:pPr>
            <a:r>
              <a:rPr lang="en-US" sz="3200" dirty="0">
                <a:solidFill>
                  <a:schemeClr val="tx1"/>
                </a:solidFill>
                <a:latin typeface="Open Sans"/>
                <a:ea typeface="Open Sans"/>
                <a:cs typeface="Open Sans"/>
                <a:sym typeface="Open Sans"/>
              </a:rPr>
              <a:t> Winter spreadsheet: </a:t>
            </a:r>
            <a:r>
              <a:rPr lang="en-US" sz="3200" b="1" dirty="0">
                <a:solidFill>
                  <a:schemeClr val="accent2"/>
                </a:solidFill>
                <a:latin typeface="Open Sans"/>
                <a:ea typeface="Open Sans"/>
                <a:cs typeface="Open Sans"/>
                <a:sym typeface="Open Sans"/>
              </a:rPr>
              <a:t>January 19, 2024</a:t>
            </a:r>
            <a:endParaRPr sz="3200" dirty="0">
              <a:solidFill>
                <a:schemeClr val="accent2"/>
              </a:solidFill>
              <a:latin typeface="Open Sans"/>
              <a:ea typeface="Open Sans"/>
              <a:cs typeface="Open Sans"/>
              <a:sym typeface="Open Sans"/>
            </a:endParaRPr>
          </a:p>
          <a:p>
            <a:pPr marL="384048" lvl="1" indent="-182880" algn="l" rtl="0">
              <a:lnSpc>
                <a:spcPct val="114000"/>
              </a:lnSpc>
              <a:spcBef>
                <a:spcPts val="600"/>
              </a:spcBef>
              <a:spcAft>
                <a:spcPts val="0"/>
              </a:spcAft>
              <a:buSzPts val="2800"/>
              <a:buChar char="•"/>
            </a:pPr>
            <a:r>
              <a:rPr lang="en-US" sz="3200" dirty="0">
                <a:solidFill>
                  <a:schemeClr val="tx1"/>
                </a:solidFill>
                <a:latin typeface="Open Sans"/>
                <a:ea typeface="Open Sans"/>
                <a:cs typeface="Open Sans"/>
                <a:sym typeface="Open Sans"/>
              </a:rPr>
              <a:t> Spring spreadsheet: </a:t>
            </a:r>
            <a:r>
              <a:rPr lang="en-US" sz="3200" b="1" dirty="0">
                <a:solidFill>
                  <a:srgbClr val="33006F"/>
                </a:solidFill>
                <a:latin typeface="Open Sans"/>
                <a:ea typeface="Open Sans"/>
                <a:cs typeface="Open Sans"/>
                <a:sym typeface="Open Sans"/>
              </a:rPr>
              <a:t>March 15, </a:t>
            </a:r>
            <a:r>
              <a:rPr lang="en-US" sz="3200" b="1" dirty="0">
                <a:solidFill>
                  <a:srgbClr val="33006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2024</a:t>
            </a:r>
          </a:p>
          <a:p>
            <a:pPr marL="384048" lvl="1" indent="-182880" algn="l" rtl="0">
              <a:lnSpc>
                <a:spcPct val="114000"/>
              </a:lnSpc>
              <a:spcBef>
                <a:spcPts val="600"/>
              </a:spcBef>
              <a:spcAft>
                <a:spcPts val="0"/>
              </a:spcAft>
              <a:buSzPts val="2800"/>
              <a:buChar char="•"/>
            </a:pPr>
            <a:endParaRPr lang="en-US" sz="3200" b="1" dirty="0">
              <a:solidFill>
                <a:srgbClr val="33006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201168" lvl="1" indent="0" algn="l" rtl="0">
              <a:lnSpc>
                <a:spcPct val="114000"/>
              </a:lnSpc>
              <a:spcBef>
                <a:spcPts val="600"/>
              </a:spcBef>
              <a:spcAft>
                <a:spcPts val="0"/>
              </a:spcAft>
              <a:buSzPts val="2800"/>
              <a:buNone/>
            </a:pPr>
            <a:r>
              <a:rPr lang="en-US" sz="3200" dirty="0">
                <a:solidFill>
                  <a:schemeClr val="tx1"/>
                </a:solidFill>
                <a:latin typeface="Open Sans"/>
                <a:ea typeface="Open Sans"/>
                <a:cs typeface="Open Sans"/>
                <a:sym typeface="Open Sans"/>
              </a:rPr>
              <a:t>Dean’s/Chancellor's office uploads completed spreadsheets to unit SharePoint folder.</a:t>
            </a:r>
            <a:endParaRPr sz="3200" dirty="0">
              <a:solidFill>
                <a:schemeClr val="tx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UW AP Theme">
  <a:themeElements>
    <a:clrScheme name="Custom 3">
      <a:dk1>
        <a:srgbClr val="000000"/>
      </a:dk1>
      <a:lt1>
        <a:srgbClr val="FFFFFF"/>
      </a:lt1>
      <a:dk2>
        <a:srgbClr val="637052"/>
      </a:dk2>
      <a:lt2>
        <a:srgbClr val="CCDDEA"/>
      </a:lt2>
      <a:accent1>
        <a:srgbClr val="7F7F7F"/>
      </a:accent1>
      <a:accent2>
        <a:srgbClr val="33006F"/>
      </a:accent2>
      <a:accent3>
        <a:srgbClr val="865640"/>
      </a:accent3>
      <a:accent4>
        <a:srgbClr val="9B8357"/>
      </a:accent4>
      <a:accent5>
        <a:srgbClr val="C2BC80"/>
      </a:accent5>
      <a:accent6>
        <a:srgbClr val="94A088"/>
      </a:accent6>
      <a:hlink>
        <a:srgbClr val="0F4C76"/>
      </a:hlink>
      <a:folHlink>
        <a:srgbClr val="002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6301</TotalTime>
  <Words>2087</Words>
  <Application>Microsoft Office PowerPoint</Application>
  <PresentationFormat>Widescreen</PresentationFormat>
  <Paragraphs>262</Paragraphs>
  <Slides>39</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Encode Sans</vt:lpstr>
      <vt:lpstr>Open Sans</vt:lpstr>
      <vt:lpstr>Calibri</vt:lpstr>
      <vt:lpstr>Segoe UI</vt:lpstr>
      <vt:lpstr>Arial</vt:lpstr>
      <vt:lpstr>Encode Sans Compressed</vt:lpstr>
      <vt:lpstr>UW AP Theme</vt:lpstr>
      <vt:lpstr>REAPPOINTMENTS</vt:lpstr>
      <vt:lpstr>AGENDA</vt:lpstr>
      <vt:lpstr> REAPPOINTMENT DEFINED</vt:lpstr>
      <vt:lpstr>REAPPOINTMENT DEFINED (part 1)</vt:lpstr>
      <vt:lpstr>REAPPOINTMENT DEFINED (part 2)</vt:lpstr>
      <vt:lpstr>IMPACTS!</vt:lpstr>
      <vt:lpstr>TIMELINES: WINTER &amp; SPRING</vt:lpstr>
      <vt:lpstr>TIMELINES: NOTIFYING FACULTY</vt:lpstr>
      <vt:lpstr>DECISIONS DUE TO AHR</vt:lpstr>
      <vt:lpstr>WINTER DECISION TITLES</vt:lpstr>
      <vt:lpstr>WINTER: First-Year Faculty</vt:lpstr>
      <vt:lpstr>SPRING DECISION TITLES</vt:lpstr>
      <vt:lpstr>STEPS &amp; PROCESS</vt:lpstr>
      <vt:lpstr>REAPPOINTMENT STEPS</vt:lpstr>
      <vt:lpstr>REAPPOINTMENT STEPS</vt:lpstr>
      <vt:lpstr>REAPPOINTMENT STEPS (CONT’D)</vt:lpstr>
      <vt:lpstr>REAPPOINTMENT STEPS (CONT’D)</vt:lpstr>
      <vt:lpstr>REPORT R0555 &amp; TIPS</vt:lpstr>
      <vt:lpstr>RUNNING REAPPOINTMENT REPORT</vt:lpstr>
      <vt:lpstr>SELECTING REPORT CRITERIA </vt:lpstr>
      <vt:lpstr>PowerPoint Presentation</vt:lpstr>
      <vt:lpstr>PowerPoint Presentation</vt:lpstr>
      <vt:lpstr>TIPS</vt:lpstr>
      <vt:lpstr>MANUAL ENTRY </vt:lpstr>
      <vt:lpstr>UNIT MANAGED TITLES</vt:lpstr>
      <vt:lpstr>MANUAL ENTRY: QUARTERLY</vt:lpstr>
      <vt:lpstr>MANUAL ENTRY: FALLOUTS</vt:lpstr>
      <vt:lpstr>CLINICAL NON-SALARIED &amp; AFFILIATE</vt:lpstr>
      <vt:lpstr>WORKDAY BUSINESS PROCESSES</vt:lpstr>
      <vt:lpstr>R0321: Upcoming End Employment Dates </vt:lpstr>
      <vt:lpstr>NON-REAPPOINTMENT</vt:lpstr>
      <vt:lpstr>NON-REAPPOINTMENT</vt:lpstr>
      <vt:lpstr>NON-REAPPOINTMENT: NOTES </vt:lpstr>
      <vt:lpstr>REAPPOINTMENTS W/ CHANGES</vt:lpstr>
      <vt:lpstr>RESOURCES</vt:lpstr>
      <vt:lpstr>Q&amp;A</vt:lpstr>
      <vt:lpstr>Q&amp;A</vt:lpstr>
      <vt:lpstr>IMPACTS!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REAPPOINTMENTS</dc:title>
  <dc:creator>Mandy L. Toomey</dc:creator>
  <cp:lastModifiedBy>Allie Correll-Buss</cp:lastModifiedBy>
  <cp:revision>35</cp:revision>
  <dcterms:created xsi:type="dcterms:W3CDTF">2019-10-18T18:52:03Z</dcterms:created>
  <dcterms:modified xsi:type="dcterms:W3CDTF">2023-11-15T17:50:12Z</dcterms:modified>
</cp:coreProperties>
</file>