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46"/>
  </p:notesMasterIdLst>
  <p:handoutMasterIdLst>
    <p:handoutMasterId r:id="rId47"/>
  </p:handoutMasterIdLst>
  <p:sldIdLst>
    <p:sldId id="322" r:id="rId5"/>
    <p:sldId id="258" r:id="rId6"/>
    <p:sldId id="329" r:id="rId7"/>
    <p:sldId id="260" r:id="rId8"/>
    <p:sldId id="297" r:id="rId9"/>
    <p:sldId id="262" r:id="rId10"/>
    <p:sldId id="263" r:id="rId11"/>
    <p:sldId id="264" r:id="rId12"/>
    <p:sldId id="298" r:id="rId13"/>
    <p:sldId id="299" r:id="rId14"/>
    <p:sldId id="267" r:id="rId15"/>
    <p:sldId id="300" r:id="rId16"/>
    <p:sldId id="291" r:id="rId17"/>
    <p:sldId id="301" r:id="rId18"/>
    <p:sldId id="324" r:id="rId19"/>
    <p:sldId id="303" r:id="rId20"/>
    <p:sldId id="304" r:id="rId21"/>
    <p:sldId id="273" r:id="rId22"/>
    <p:sldId id="305" r:id="rId23"/>
    <p:sldId id="275" r:id="rId24"/>
    <p:sldId id="276" r:id="rId25"/>
    <p:sldId id="277" r:id="rId26"/>
    <p:sldId id="278" r:id="rId27"/>
    <p:sldId id="279" r:id="rId28"/>
    <p:sldId id="325" r:id="rId29"/>
    <p:sldId id="327" r:id="rId30"/>
    <p:sldId id="326" r:id="rId31"/>
    <p:sldId id="281" r:id="rId32"/>
    <p:sldId id="295" r:id="rId33"/>
    <p:sldId id="282" r:id="rId34"/>
    <p:sldId id="283" r:id="rId35"/>
    <p:sldId id="306" r:id="rId36"/>
    <p:sldId id="286" r:id="rId37"/>
    <p:sldId id="284" r:id="rId38"/>
    <p:sldId id="292" r:id="rId39"/>
    <p:sldId id="313" r:id="rId40"/>
    <p:sldId id="294" r:id="rId41"/>
    <p:sldId id="308" r:id="rId42"/>
    <p:sldId id="307" r:id="rId43"/>
    <p:sldId id="328" r:id="rId44"/>
    <p:sldId id="289" r:id="rId45"/>
  </p:sldIdLst>
  <p:sldSz cx="12192000" cy="6858000"/>
  <p:notesSz cx="6858000" cy="9296400"/>
  <p:embeddedFontLst>
    <p:embeddedFont>
      <p:font typeface="Arial Black" panose="020B0A04020102020204" pitchFamily="34" charset="0"/>
      <p:bold r:id="rId48"/>
    </p:embeddedFont>
    <p:embeddedFont>
      <p:font typeface="Candara" panose="020E0502030303020204" pitchFamily="34" charset="0"/>
      <p:regular r:id="rId49"/>
      <p:bold r:id="rId50"/>
      <p:italic r:id="rId51"/>
      <p:boldItalic r:id="rId52"/>
    </p:embeddedFont>
    <p:embeddedFont>
      <p:font typeface="Encode Sans" panose="020B0604020202020204" charset="0"/>
      <p:regular r:id="rId53"/>
      <p:bold r:id="rId54"/>
    </p:embeddedFont>
    <p:embeddedFont>
      <p:font typeface="Encode Sans Normal Black" panose="02000000000000000000" pitchFamily="2" charset="0"/>
      <p:bold r:id="rId55"/>
    </p:embeddedFont>
    <p:embeddedFont>
      <p:font typeface="Lucida Sans" panose="020B0602030504020204" pitchFamily="34" charset="0"/>
      <p:regular r:id="rId56"/>
      <p:bold r:id="rId57"/>
      <p:italic r:id="rId58"/>
      <p:boldItalic r:id="rId59"/>
    </p:embeddedFont>
    <p:embeddedFont>
      <p:font typeface="Open Sans" panose="020B0606030504020204" pitchFamily="34" charset="0"/>
      <p:regular r:id="rId60"/>
      <p:bold r:id="rId61"/>
      <p:italic r:id="rId62"/>
      <p:boldItalic r:id="rId63"/>
    </p:embeddedFont>
    <p:embeddedFont>
      <p:font typeface="Uni Sans Regular" panose="00000500000000000000" pitchFamily="50" charset="0"/>
      <p:regular r:id="rId64"/>
    </p:embeddedFont>
    <p:embeddedFont>
      <p:font typeface="Wingdings 3" panose="05040102010807070707" pitchFamily="18" charset="2"/>
      <p:regular r:id="rId6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orient="horz" pos="1128" userDrawn="1">
          <p15:clr>
            <a:srgbClr val="A4A3A4"/>
          </p15:clr>
        </p15:guide>
        <p15:guide id="3" orient="horz" pos="768" userDrawn="1">
          <p15:clr>
            <a:srgbClr val="A4A3A4"/>
          </p15:clr>
        </p15:guide>
      </p15:sldGuideLst>
    </p:ext>
    <p:ext uri="http://customooxmlschemas.google.com/">
      <go:slidesCustomData xmln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4" roundtripDataSignature="AMtx7mhkL7uhPKKhRVKUqISPEX9lll99k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F9D621-AA48-C26B-D9EC-EF5182913455}" name="Holly Schneidmiller" initials="HS" userId="S::holly83@uw.edu::f83dc958-87a7-4be6-95bf-747d6650f82d" providerId="AD"/>
  <p188:author id="{6F95D646-3349-857C-EC2B-D5A45AE8F428}" name="Ursula E Owen" initials="UO" userId="S::ursako@uw.edu::d54ed400-d395-4cf2-8b3d-828b1a7b31f4" providerId="AD"/>
  <p188:author id="{6BE98350-857F-D907-84EC-6809BA87BD00}" name="Susan Larrance" initials="SL" userId="S::slarranc@uw.edu::3bfa83a8-e38c-4749-a5d7-0067c8981eb0" providerId="AD"/>
  <p188:author id="{18C9DFF2-C2F3-59F7-FD31-710856D66466}" name="Nicole Schwab" initials="NS" userId="S::nschwab@uw.edu::97682354-f366-47cd-93fd-3a824e5a096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ndy L Toomey" initials="" lastIdx="1" clrIdx="0"/>
  <p:cmAuthor id="1" name="Mandy L. Toomey" initials="MLT" lastIdx="21" clrIdx="1">
    <p:extLst>
      <p:ext uri="{19B8F6BF-5375-455C-9EA6-DF929625EA0E}">
        <p15:presenceInfo xmlns:p15="http://schemas.microsoft.com/office/powerpoint/2012/main" userId="S-1-5-21-1478355014-127360780-1969717230-2047272" providerId="AD"/>
      </p:ext>
    </p:extLst>
  </p:cmAuthor>
  <p:cmAuthor id="2" name="Nicole Schwab" initials="NS" lastIdx="7" clrIdx="2">
    <p:extLst>
      <p:ext uri="{19B8F6BF-5375-455C-9EA6-DF929625EA0E}">
        <p15:presenceInfo xmlns:p15="http://schemas.microsoft.com/office/powerpoint/2012/main" userId="S-1-5-21-1478355014-127360780-1969717230-2353417" providerId="AD"/>
      </p:ext>
    </p:extLst>
  </p:cmAuthor>
  <p:cmAuthor id="3" name="Susan A. Larrance" initials="SAL" lastIdx="24" clrIdx="3">
    <p:extLst>
      <p:ext uri="{19B8F6BF-5375-455C-9EA6-DF929625EA0E}">
        <p15:presenceInfo xmlns:p15="http://schemas.microsoft.com/office/powerpoint/2012/main" userId="S-1-5-21-1478355014-127360780-1969717230-398694" providerId="AD"/>
      </p:ext>
    </p:extLst>
  </p:cmAuthor>
  <p:cmAuthor id="4" name="Ursula E Owen" initials="UEO" lastIdx="4" clrIdx="4">
    <p:extLst>
      <p:ext uri="{19B8F6BF-5375-455C-9EA6-DF929625EA0E}">
        <p15:presenceInfo xmlns:p15="http://schemas.microsoft.com/office/powerpoint/2012/main" userId="S-1-5-21-1478355014-127360780-1969717230-84889" providerId="AD"/>
      </p:ext>
    </p:extLst>
  </p:cmAuthor>
  <p:cmAuthor id="5" name="Holly Schneidmiller" initials="HS" lastIdx="1" clrIdx="5">
    <p:extLst>
      <p:ext uri="{19B8F6BF-5375-455C-9EA6-DF929625EA0E}">
        <p15:presenceInfo xmlns:p15="http://schemas.microsoft.com/office/powerpoint/2012/main" userId="S-1-5-21-1478355014-127360780-1969717230-1601547" providerId="AD"/>
      </p:ext>
    </p:extLst>
  </p:cmAuthor>
  <p:cmAuthor id="6" name="Mandy Toomey" initials="MT" lastIdx="19" clrIdx="6">
    <p:extLst>
      <p:ext uri="{19B8F6BF-5375-455C-9EA6-DF929625EA0E}">
        <p15:presenceInfo xmlns:p15="http://schemas.microsoft.com/office/powerpoint/2012/main" userId="S::mandelyn@uw.edu::572e53f7-91dd-486b-aaea-90639485dd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006E"/>
    <a:srgbClr val="4B2E83"/>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27A0D-27D6-4472-A7D5-827FF4439F8E}" v="2" dt="2026-05-01T18:31:03.038"/>
  </p1510:revLst>
</p1510:revInfo>
</file>

<file path=ppt/tableStyles.xml><?xml version="1.0" encoding="utf-8"?>
<a:tblStyleLst xmlns:a="http://schemas.openxmlformats.org/drawingml/2006/main" def="{519E5B91-6CF3-4016-9DBC-AAB7637828D5}">
  <a:tblStyle styleId="{519E5B91-6CF3-4016-9DBC-AAB7637828D5}" styleName="Table_0">
    <a:wholeTbl>
      <a:tcTxStyle b="off" i="off">
        <a:font>
          <a:latin typeface="Candara"/>
          <a:ea typeface="Candara"/>
          <a:cs typeface="Candar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2FF"/>
          </a:solidFill>
        </a:fill>
      </a:tcStyle>
    </a:wholeTbl>
    <a:band1H>
      <a:tcTxStyle/>
      <a:tcStyle>
        <a:tcBdr/>
        <a:fill>
          <a:solidFill>
            <a:srgbClr val="CCE5FE"/>
          </a:solidFill>
        </a:fill>
      </a:tcStyle>
    </a:band1H>
    <a:band2H>
      <a:tcTxStyle/>
      <a:tcStyle>
        <a:tcBdr/>
      </a:tcStyle>
    </a:band2H>
    <a:band1V>
      <a:tcTxStyle/>
      <a:tcStyle>
        <a:tcBdr/>
        <a:fill>
          <a:solidFill>
            <a:srgbClr val="CCE5FE"/>
          </a:solidFill>
        </a:fill>
      </a:tcStyle>
    </a:band1V>
    <a:band2V>
      <a:tcTxStyle/>
      <a:tcStyle>
        <a:tcBdr/>
      </a:tcStyle>
    </a:band2V>
    <a:lastCol>
      <a:tcTxStyle b="on" i="off">
        <a:font>
          <a:latin typeface="Candara"/>
          <a:ea typeface="Candara"/>
          <a:cs typeface="Candara"/>
        </a:font>
        <a:schemeClr val="lt1"/>
      </a:tcTxStyle>
      <a:tcStyle>
        <a:tcBdr/>
        <a:fill>
          <a:solidFill>
            <a:schemeClr val="accent1"/>
          </a:solidFill>
        </a:fill>
      </a:tcStyle>
    </a:lastCol>
    <a:firstCol>
      <a:tcTxStyle b="on" i="off">
        <a:font>
          <a:latin typeface="Candara"/>
          <a:ea typeface="Candara"/>
          <a:cs typeface="Candara"/>
        </a:font>
        <a:schemeClr val="lt1"/>
      </a:tcTxStyle>
      <a:tcStyle>
        <a:tcBdr/>
        <a:fill>
          <a:solidFill>
            <a:schemeClr val="accent1"/>
          </a:solidFill>
        </a:fill>
      </a:tcStyle>
    </a:firstCol>
    <a:lastRow>
      <a:tcTxStyle b="on" i="off">
        <a:font>
          <a:latin typeface="Candara"/>
          <a:ea typeface="Candara"/>
          <a:cs typeface="Candar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ndara"/>
          <a:ea typeface="Candara"/>
          <a:cs typeface="Candar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52" y="114"/>
      </p:cViewPr>
      <p:guideLst>
        <p:guide pos="360"/>
        <p:guide orient="horz" pos="1128"/>
        <p:guide orient="horz" pos="7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handoutMaster" Target="handoutMasters/handoutMaster1.xml"/><Relationship Id="rId63"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74" Type="http://customschemas.google.com/relationships/presentationmetadata" Target="meta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4.fntdata"/><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Laguio" userId="49459465-db78-46fb-9795-d8be3490fe73" providerId="ADAL" clId="{8053A790-4743-4C24-B306-C8BC4EEA9328}"/>
    <pc:docChg chg="undo custSel mod addSld delSld modSld sldOrd modMainMaster">
      <pc:chgData name="Courtney Laguio" userId="49459465-db78-46fb-9795-d8be3490fe73" providerId="ADAL" clId="{8053A790-4743-4C24-B306-C8BC4EEA9328}" dt="2026-05-01T18:31:09.545" v="90" actId="1076"/>
      <pc:docMkLst>
        <pc:docMk/>
      </pc:docMkLst>
      <pc:sldChg chg="modSp mod">
        <pc:chgData name="Courtney Laguio" userId="49459465-db78-46fb-9795-d8be3490fe73" providerId="ADAL" clId="{8053A790-4743-4C24-B306-C8BC4EEA9328}" dt="2026-05-01T18:11:44.348" v="54"/>
        <pc:sldMkLst>
          <pc:docMk/>
          <pc:sldMk cId="0" sldId="258"/>
        </pc:sldMkLst>
        <pc:spChg chg="ord">
          <ac:chgData name="Courtney Laguio" userId="49459465-db78-46fb-9795-d8be3490fe73" providerId="ADAL" clId="{8053A790-4743-4C24-B306-C8BC4EEA9328}" dt="2026-05-01T18:11:44.348" v="54"/>
          <ac:spMkLst>
            <pc:docMk/>
            <pc:sldMk cId="0" sldId="258"/>
            <ac:spMk id="13" creationId="{867EEA54-E343-3C00-6634-BA68B7107909}"/>
          </ac:spMkLst>
        </pc:spChg>
        <pc:picChg chg="mod">
          <ac:chgData name="Courtney Laguio" userId="49459465-db78-46fb-9795-d8be3490fe73" providerId="ADAL" clId="{8053A790-4743-4C24-B306-C8BC4EEA9328}" dt="2026-05-01T18:08:30.781" v="17" actId="962"/>
          <ac:picMkLst>
            <pc:docMk/>
            <pc:sldMk cId="0" sldId="258"/>
            <ac:picMk id="7" creationId="{6D617031-E1B4-3C72-E9AD-0695B98B079F}"/>
          </ac:picMkLst>
        </pc:picChg>
      </pc:sldChg>
      <pc:sldChg chg="delSp modSp mod">
        <pc:chgData name="Courtney Laguio" userId="49459465-db78-46fb-9795-d8be3490fe73" providerId="ADAL" clId="{8053A790-4743-4C24-B306-C8BC4EEA9328}" dt="2026-05-01T18:12:02.293" v="59" actId="478"/>
        <pc:sldMkLst>
          <pc:docMk/>
          <pc:sldMk cId="0" sldId="260"/>
        </pc:sldMkLst>
        <pc:spChg chg="ord">
          <ac:chgData name="Courtney Laguio" userId="49459465-db78-46fb-9795-d8be3490fe73" providerId="ADAL" clId="{8053A790-4743-4C24-B306-C8BC4EEA9328}" dt="2026-05-01T18:11:52.510" v="56"/>
          <ac:spMkLst>
            <pc:docMk/>
            <pc:sldMk cId="0" sldId="260"/>
            <ac:spMk id="2" creationId="{00000000-0000-0000-0000-000000000000}"/>
          </ac:spMkLst>
        </pc:spChg>
        <pc:spChg chg="ord">
          <ac:chgData name="Courtney Laguio" userId="49459465-db78-46fb-9795-d8be3490fe73" providerId="ADAL" clId="{8053A790-4743-4C24-B306-C8BC4EEA9328}" dt="2026-05-01T18:11:57.811" v="58"/>
          <ac:spMkLst>
            <pc:docMk/>
            <pc:sldMk cId="0" sldId="260"/>
            <ac:spMk id="3" creationId="{00000000-0000-0000-0000-000000000000}"/>
          </ac:spMkLst>
        </pc:spChg>
        <pc:spChg chg="del">
          <ac:chgData name="Courtney Laguio" userId="49459465-db78-46fb-9795-d8be3490fe73" providerId="ADAL" clId="{8053A790-4743-4C24-B306-C8BC4EEA9328}" dt="2026-05-01T18:12:02.293" v="59" actId="478"/>
          <ac:spMkLst>
            <pc:docMk/>
            <pc:sldMk cId="0" sldId="260"/>
            <ac:spMk id="146" creationId="{00000000-0000-0000-0000-000000000000}"/>
          </ac:spMkLst>
        </pc:spChg>
        <pc:picChg chg="mod">
          <ac:chgData name="Courtney Laguio" userId="49459465-db78-46fb-9795-d8be3490fe73" providerId="ADAL" clId="{8053A790-4743-4C24-B306-C8BC4EEA9328}" dt="2026-05-01T18:08:49.672" v="23" actId="962"/>
          <ac:picMkLst>
            <pc:docMk/>
            <pc:sldMk cId="0" sldId="260"/>
            <ac:picMk id="147" creationId="{00000000-0000-0000-0000-000000000000}"/>
          </ac:picMkLst>
        </pc:picChg>
      </pc:sldChg>
      <pc:sldChg chg="modSp mod">
        <pc:chgData name="Courtney Laguio" userId="49459465-db78-46fb-9795-d8be3490fe73" providerId="ADAL" clId="{8053A790-4743-4C24-B306-C8BC4EEA9328}" dt="2026-05-01T18:09:03.802" v="29" actId="962"/>
        <pc:sldMkLst>
          <pc:docMk/>
          <pc:sldMk cId="0" sldId="262"/>
        </pc:sldMkLst>
        <pc:picChg chg="mod">
          <ac:chgData name="Courtney Laguio" userId="49459465-db78-46fb-9795-d8be3490fe73" providerId="ADAL" clId="{8053A790-4743-4C24-B306-C8BC4EEA9328}" dt="2026-05-01T18:09:03.802" v="29" actId="962"/>
          <ac:picMkLst>
            <pc:docMk/>
            <pc:sldMk cId="0" sldId="262"/>
            <ac:picMk id="2" creationId="{00000000-0000-0000-0000-000000000000}"/>
          </ac:picMkLst>
        </pc:picChg>
      </pc:sldChg>
      <pc:sldChg chg="modSp mod">
        <pc:chgData name="Courtney Laguio" userId="49459465-db78-46fb-9795-d8be3490fe73" providerId="ADAL" clId="{8053A790-4743-4C24-B306-C8BC4EEA9328}" dt="2026-05-01T18:13:20.640" v="61" actId="1076"/>
        <pc:sldMkLst>
          <pc:docMk/>
          <pc:sldMk cId="0" sldId="277"/>
        </pc:sldMkLst>
        <pc:spChg chg="mod">
          <ac:chgData name="Courtney Laguio" userId="49459465-db78-46fb-9795-d8be3490fe73" providerId="ADAL" clId="{8053A790-4743-4C24-B306-C8BC4EEA9328}" dt="2026-05-01T18:13:20.640" v="61" actId="1076"/>
          <ac:spMkLst>
            <pc:docMk/>
            <pc:sldMk cId="0" sldId="277"/>
            <ac:spMk id="265" creationId="{00000000-0000-0000-0000-000000000000}"/>
          </ac:spMkLst>
        </pc:spChg>
      </pc:sldChg>
      <pc:sldChg chg="modSp mod">
        <pc:chgData name="Courtney Laguio" userId="49459465-db78-46fb-9795-d8be3490fe73" providerId="ADAL" clId="{8053A790-4743-4C24-B306-C8BC4EEA9328}" dt="2026-05-01T18:09:54.764" v="37" actId="962"/>
        <pc:sldMkLst>
          <pc:docMk/>
          <pc:sldMk cId="0" sldId="282"/>
        </pc:sldMkLst>
        <pc:spChg chg="mod">
          <ac:chgData name="Courtney Laguio" userId="49459465-db78-46fb-9795-d8be3490fe73" providerId="ADAL" clId="{8053A790-4743-4C24-B306-C8BC4EEA9328}" dt="2026-05-01T18:09:54.764" v="37" actId="962"/>
          <ac:spMkLst>
            <pc:docMk/>
            <pc:sldMk cId="0" sldId="282"/>
            <ac:spMk id="305" creationId="{00000000-0000-0000-0000-000000000000}"/>
          </ac:spMkLst>
        </pc:spChg>
      </pc:sldChg>
      <pc:sldChg chg="modSp mod">
        <pc:chgData name="Courtney Laguio" userId="49459465-db78-46fb-9795-d8be3490fe73" providerId="ADAL" clId="{8053A790-4743-4C24-B306-C8BC4EEA9328}" dt="2026-05-01T18:14:24.992" v="71"/>
        <pc:sldMkLst>
          <pc:docMk/>
          <pc:sldMk cId="0" sldId="283"/>
        </pc:sldMkLst>
        <pc:spChg chg="mod ord">
          <ac:chgData name="Courtney Laguio" userId="49459465-db78-46fb-9795-d8be3490fe73" providerId="ADAL" clId="{8053A790-4743-4C24-B306-C8BC4EEA9328}" dt="2026-05-01T18:14:09.924" v="69"/>
          <ac:spMkLst>
            <pc:docMk/>
            <pc:sldMk cId="0" sldId="283"/>
            <ac:spMk id="311" creationId="{00000000-0000-0000-0000-000000000000}"/>
          </ac:spMkLst>
        </pc:spChg>
        <pc:spChg chg="mod ord">
          <ac:chgData name="Courtney Laguio" userId="49459465-db78-46fb-9795-d8be3490fe73" providerId="ADAL" clId="{8053A790-4743-4C24-B306-C8BC4EEA9328}" dt="2026-05-01T18:14:12.304" v="70"/>
          <ac:spMkLst>
            <pc:docMk/>
            <pc:sldMk cId="0" sldId="283"/>
            <ac:spMk id="312" creationId="{00000000-0000-0000-0000-000000000000}"/>
          </ac:spMkLst>
        </pc:spChg>
        <pc:spChg chg="ord">
          <ac:chgData name="Courtney Laguio" userId="49459465-db78-46fb-9795-d8be3490fe73" providerId="ADAL" clId="{8053A790-4743-4C24-B306-C8BC4EEA9328}" dt="2026-05-01T18:13:59.431" v="63"/>
          <ac:spMkLst>
            <pc:docMk/>
            <pc:sldMk cId="0" sldId="283"/>
            <ac:spMk id="313" creationId="{00000000-0000-0000-0000-000000000000}"/>
          </ac:spMkLst>
        </pc:spChg>
        <pc:spChg chg="ord">
          <ac:chgData name="Courtney Laguio" userId="49459465-db78-46fb-9795-d8be3490fe73" providerId="ADAL" clId="{8053A790-4743-4C24-B306-C8BC4EEA9328}" dt="2026-05-01T18:14:24.992" v="71"/>
          <ac:spMkLst>
            <pc:docMk/>
            <pc:sldMk cId="0" sldId="283"/>
            <ac:spMk id="315" creationId="{00000000-0000-0000-0000-000000000000}"/>
          </ac:spMkLst>
        </pc:spChg>
        <pc:spChg chg="ord">
          <ac:chgData name="Courtney Laguio" userId="49459465-db78-46fb-9795-d8be3490fe73" providerId="ADAL" clId="{8053A790-4743-4C24-B306-C8BC4EEA9328}" dt="2026-05-01T18:14:06.198" v="67"/>
          <ac:spMkLst>
            <pc:docMk/>
            <pc:sldMk cId="0" sldId="283"/>
            <ac:spMk id="316" creationId="{00000000-0000-0000-0000-000000000000}"/>
          </ac:spMkLst>
        </pc:spChg>
        <pc:spChg chg="mod">
          <ac:chgData name="Courtney Laguio" userId="49459465-db78-46fb-9795-d8be3490fe73" providerId="ADAL" clId="{8053A790-4743-4C24-B306-C8BC4EEA9328}" dt="2026-05-01T18:10:29.538" v="44" actId="962"/>
          <ac:spMkLst>
            <pc:docMk/>
            <pc:sldMk cId="0" sldId="283"/>
            <ac:spMk id="317" creationId="{00000000-0000-0000-0000-000000000000}"/>
          </ac:spMkLst>
        </pc:spChg>
        <pc:picChg chg="mod">
          <ac:chgData name="Courtney Laguio" userId="49459465-db78-46fb-9795-d8be3490fe73" providerId="ADAL" clId="{8053A790-4743-4C24-B306-C8BC4EEA9328}" dt="2026-05-01T18:10:06.624" v="41" actId="962"/>
          <ac:picMkLst>
            <pc:docMk/>
            <pc:sldMk cId="0" sldId="283"/>
            <ac:picMk id="10" creationId="{00000000-0000-0000-0000-000000000000}"/>
          </ac:picMkLst>
        </pc:picChg>
      </pc:sldChg>
      <pc:sldChg chg="delSp modSp mod">
        <pc:chgData name="Courtney Laguio" userId="49459465-db78-46fb-9795-d8be3490fe73" providerId="ADAL" clId="{8053A790-4743-4C24-B306-C8BC4EEA9328}" dt="2026-05-01T18:15:43.008" v="79"/>
        <pc:sldMkLst>
          <pc:docMk/>
          <pc:sldMk cId="0" sldId="289"/>
        </pc:sldMkLst>
        <pc:spChg chg="ord">
          <ac:chgData name="Courtney Laguio" userId="49459465-db78-46fb-9795-d8be3490fe73" providerId="ADAL" clId="{8053A790-4743-4C24-B306-C8BC4EEA9328}" dt="2026-05-01T18:15:33.395" v="77"/>
          <ac:spMkLst>
            <pc:docMk/>
            <pc:sldMk cId="0" sldId="289"/>
            <ac:spMk id="3" creationId="{17DFF6DB-ED6F-5A5D-2C8C-7E64E6F8AFD2}"/>
          </ac:spMkLst>
        </pc:spChg>
        <pc:spChg chg="del">
          <ac:chgData name="Courtney Laguio" userId="49459465-db78-46fb-9795-d8be3490fe73" providerId="ADAL" clId="{8053A790-4743-4C24-B306-C8BC4EEA9328}" dt="2026-05-01T18:15:40.769" v="78" actId="478"/>
          <ac:spMkLst>
            <pc:docMk/>
            <pc:sldMk cId="0" sldId="289"/>
            <ac:spMk id="359" creationId="{00000000-0000-0000-0000-000000000000}"/>
          </ac:spMkLst>
        </pc:spChg>
        <pc:spChg chg="ord">
          <ac:chgData name="Courtney Laguio" userId="49459465-db78-46fb-9795-d8be3490fe73" providerId="ADAL" clId="{8053A790-4743-4C24-B306-C8BC4EEA9328}" dt="2026-05-01T18:15:43.008" v="79"/>
          <ac:spMkLst>
            <pc:docMk/>
            <pc:sldMk cId="0" sldId="289"/>
            <ac:spMk id="361" creationId="{00000000-0000-0000-0000-000000000000}"/>
          </ac:spMkLst>
        </pc:spChg>
        <pc:picChg chg="mod">
          <ac:chgData name="Courtney Laguio" userId="49459465-db78-46fb-9795-d8be3490fe73" providerId="ADAL" clId="{8053A790-4743-4C24-B306-C8BC4EEA9328}" dt="2026-05-01T18:11:10.499" v="51" actId="962"/>
          <ac:picMkLst>
            <pc:docMk/>
            <pc:sldMk cId="0" sldId="289"/>
            <ac:picMk id="8" creationId="{EFF16FC8-0B13-39C4-5749-AAFC12B51D40}"/>
          </ac:picMkLst>
        </pc:picChg>
      </pc:sldChg>
      <pc:sldChg chg="addSp delSp modSp mod">
        <pc:chgData name="Courtney Laguio" userId="49459465-db78-46fb-9795-d8be3490fe73" providerId="ADAL" clId="{8053A790-4743-4C24-B306-C8BC4EEA9328}" dt="2026-05-01T18:15:11.633" v="76" actId="478"/>
        <pc:sldMkLst>
          <pc:docMk/>
          <pc:sldMk cId="1072322316" sldId="294"/>
        </pc:sldMkLst>
        <pc:spChg chg="add del mod">
          <ac:chgData name="Courtney Laguio" userId="49459465-db78-46fb-9795-d8be3490fe73" providerId="ADAL" clId="{8053A790-4743-4C24-B306-C8BC4EEA9328}" dt="2026-05-01T18:15:11.633" v="76" actId="478"/>
          <ac:spMkLst>
            <pc:docMk/>
            <pc:sldMk cId="1072322316" sldId="294"/>
            <ac:spMk id="3" creationId="{932D9695-754C-8171-13A2-E68B5A829361}"/>
          </ac:spMkLst>
        </pc:spChg>
        <pc:spChg chg="del mod">
          <ac:chgData name="Courtney Laguio" userId="49459465-db78-46fb-9795-d8be3490fe73" providerId="ADAL" clId="{8053A790-4743-4C24-B306-C8BC4EEA9328}" dt="2026-05-01T18:15:08.354" v="75" actId="478"/>
          <ac:spMkLst>
            <pc:docMk/>
            <pc:sldMk cId="1072322316" sldId="294"/>
            <ac:spMk id="337" creationId="{00000000-0000-0000-0000-000000000000}"/>
          </ac:spMkLst>
        </pc:spChg>
        <pc:spChg chg="mod ord">
          <ac:chgData name="Courtney Laguio" userId="49459465-db78-46fb-9795-d8be3490fe73" providerId="ADAL" clId="{8053A790-4743-4C24-B306-C8BC4EEA9328}" dt="2026-05-01T18:15:04.661" v="73" actId="1076"/>
          <ac:spMkLst>
            <pc:docMk/>
            <pc:sldMk cId="1072322316" sldId="294"/>
            <ac:spMk id="339" creationId="{00000000-0000-0000-0000-000000000000}"/>
          </ac:spMkLst>
        </pc:spChg>
      </pc:sldChg>
      <pc:sldChg chg="modSp mod">
        <pc:chgData name="Courtney Laguio" userId="49459465-db78-46fb-9795-d8be3490fe73" providerId="ADAL" clId="{8053A790-4743-4C24-B306-C8BC4EEA9328}" dt="2026-05-01T18:09:20.521" v="35" actId="962"/>
        <pc:sldMkLst>
          <pc:docMk/>
          <pc:sldMk cId="2704775057" sldId="299"/>
        </pc:sldMkLst>
        <pc:picChg chg="mod">
          <ac:chgData name="Courtney Laguio" userId="49459465-db78-46fb-9795-d8be3490fe73" providerId="ADAL" clId="{8053A790-4743-4C24-B306-C8BC4EEA9328}" dt="2026-05-01T18:09:20.521" v="35" actId="962"/>
          <ac:picMkLst>
            <pc:docMk/>
            <pc:sldMk cId="2704775057" sldId="299"/>
            <ac:picMk id="4" creationId="{00000000-0000-0000-0000-000000000000}"/>
          </ac:picMkLst>
        </pc:picChg>
      </pc:sldChg>
      <pc:sldChg chg="modSp mod">
        <pc:chgData name="Courtney Laguio" userId="49459465-db78-46fb-9795-d8be3490fe73" providerId="ADAL" clId="{8053A790-4743-4C24-B306-C8BC4EEA9328}" dt="2026-05-01T18:09:31.026" v="36" actId="962"/>
        <pc:sldMkLst>
          <pc:docMk/>
          <pc:sldMk cId="301690368" sldId="300"/>
        </pc:sldMkLst>
        <pc:spChg chg="mod">
          <ac:chgData name="Courtney Laguio" userId="49459465-db78-46fb-9795-d8be3490fe73" providerId="ADAL" clId="{8053A790-4743-4C24-B306-C8BC4EEA9328}" dt="2026-05-01T18:09:31.026" v="36" actId="962"/>
          <ac:spMkLst>
            <pc:docMk/>
            <pc:sldMk cId="301690368" sldId="300"/>
            <ac:spMk id="4" creationId="{00000000-0000-0000-0000-000000000000}"/>
          </ac:spMkLst>
        </pc:spChg>
      </pc:sldChg>
      <pc:sldChg chg="modSp mod">
        <pc:chgData name="Courtney Laguio" userId="49459465-db78-46fb-9795-d8be3490fe73" providerId="ADAL" clId="{8053A790-4743-4C24-B306-C8BC4EEA9328}" dt="2026-05-01T18:10:57.466" v="47" actId="962"/>
        <pc:sldMkLst>
          <pc:docMk/>
          <pc:sldMk cId="3994371004" sldId="307"/>
        </pc:sldMkLst>
        <pc:spChg chg="mod">
          <ac:chgData name="Courtney Laguio" userId="49459465-db78-46fb-9795-d8be3490fe73" providerId="ADAL" clId="{8053A790-4743-4C24-B306-C8BC4EEA9328}" dt="2026-05-01T18:10:57.466" v="47" actId="962"/>
          <ac:spMkLst>
            <pc:docMk/>
            <pc:sldMk cId="3994371004" sldId="307"/>
            <ac:spMk id="4" creationId="{00000000-0000-0000-0000-000000000000}"/>
          </ac:spMkLst>
        </pc:spChg>
      </pc:sldChg>
      <pc:sldChg chg="modSp del mod">
        <pc:chgData name="Courtney Laguio" userId="49459465-db78-46fb-9795-d8be3490fe73" providerId="ADAL" clId="{8053A790-4743-4C24-B306-C8BC4EEA9328}" dt="2026-05-01T18:31:05.448" v="89" actId="47"/>
        <pc:sldMkLst>
          <pc:docMk/>
          <pc:sldMk cId="3838434933" sldId="321"/>
        </pc:sldMkLst>
        <pc:spChg chg="ord">
          <ac:chgData name="Courtney Laguio" userId="49459465-db78-46fb-9795-d8be3490fe73" providerId="ADAL" clId="{8053A790-4743-4C24-B306-C8BC4EEA9328}" dt="2026-05-01T18:11:34.179" v="53"/>
          <ac:spMkLst>
            <pc:docMk/>
            <pc:sldMk cId="3838434933" sldId="321"/>
            <ac:spMk id="3" creationId="{FB09CEEF-5C69-DBAF-D32D-5275852CCD5E}"/>
          </ac:spMkLst>
        </pc:spChg>
        <pc:picChg chg="mod">
          <ac:chgData name="Courtney Laguio" userId="49459465-db78-46fb-9795-d8be3490fe73" providerId="ADAL" clId="{8053A790-4743-4C24-B306-C8BC4EEA9328}" dt="2026-05-01T18:08:05.413" v="8" actId="962"/>
          <ac:picMkLst>
            <pc:docMk/>
            <pc:sldMk cId="3838434933" sldId="321"/>
            <ac:picMk id="11" creationId="{8EDDADC8-8FAB-AF71-30F6-B55E705DD64B}"/>
          </ac:picMkLst>
        </pc:picChg>
      </pc:sldChg>
      <pc:sldChg chg="addSp modSp mod ord">
        <pc:chgData name="Courtney Laguio" userId="49459465-db78-46fb-9795-d8be3490fe73" providerId="ADAL" clId="{8053A790-4743-4C24-B306-C8BC4EEA9328}" dt="2026-05-01T18:31:09.545" v="90" actId="1076"/>
        <pc:sldMkLst>
          <pc:docMk/>
          <pc:sldMk cId="3620525639" sldId="322"/>
        </pc:sldMkLst>
        <pc:spChg chg="mod">
          <ac:chgData name="Courtney Laguio" userId="49459465-db78-46fb-9795-d8be3490fe73" providerId="ADAL" clId="{8053A790-4743-4C24-B306-C8BC4EEA9328}" dt="2026-05-01T18:30:48.660" v="87" actId="403"/>
          <ac:spMkLst>
            <pc:docMk/>
            <pc:sldMk cId="3620525639" sldId="322"/>
            <ac:spMk id="2" creationId="{19AE6763-E008-7989-E87F-8A855BD92146}"/>
          </ac:spMkLst>
        </pc:spChg>
        <pc:spChg chg="add mod">
          <ac:chgData name="Courtney Laguio" userId="49459465-db78-46fb-9795-d8be3490fe73" providerId="ADAL" clId="{8053A790-4743-4C24-B306-C8BC4EEA9328}" dt="2026-05-01T18:31:09.545" v="90" actId="1076"/>
          <ac:spMkLst>
            <pc:docMk/>
            <pc:sldMk cId="3620525639" sldId="322"/>
            <ac:spMk id="3" creationId="{E92F92AF-BC4A-6D76-B744-F6EF54BE6239}"/>
          </ac:spMkLst>
        </pc:spChg>
      </pc:sldChg>
      <pc:sldChg chg="add">
        <pc:chgData name="Courtney Laguio" userId="49459465-db78-46fb-9795-d8be3490fe73" providerId="ADAL" clId="{8053A790-4743-4C24-B306-C8BC4EEA9328}" dt="2026-05-01T18:30:35.243" v="81" actId="2890"/>
        <pc:sldMkLst>
          <pc:docMk/>
          <pc:sldMk cId="3875565957" sldId="329"/>
        </pc:sldMkLst>
      </pc:sldChg>
      <pc:sldMasterChg chg="modSldLayout">
        <pc:chgData name="Courtney Laguio" userId="49459465-db78-46fb-9795-d8be3490fe73" providerId="ADAL" clId="{8053A790-4743-4C24-B306-C8BC4EEA9328}" dt="2026-05-01T18:07:27.554" v="0" actId="962"/>
        <pc:sldMasterMkLst>
          <pc:docMk/>
          <pc:sldMasterMk cId="665451387" sldId="2147483675"/>
        </pc:sldMasterMkLst>
        <pc:sldLayoutChg chg="modSp mod">
          <pc:chgData name="Courtney Laguio" userId="49459465-db78-46fb-9795-d8be3490fe73" providerId="ADAL" clId="{8053A790-4743-4C24-B306-C8BC4EEA9328}" dt="2026-05-01T18:07:27.554" v="0" actId="962"/>
          <pc:sldLayoutMkLst>
            <pc:docMk/>
            <pc:sldMasterMk cId="665451387" sldId="2147483675"/>
            <pc:sldLayoutMk cId="411773925" sldId="2147483681"/>
          </pc:sldLayoutMkLst>
          <pc:picChg chg="mod">
            <ac:chgData name="Courtney Laguio" userId="49459465-db78-46fb-9795-d8be3490fe73" providerId="ADAL" clId="{8053A790-4743-4C24-B306-C8BC4EEA9328}" dt="2026-05-01T18:07:27.554" v="0" actId="962"/>
            <ac:picMkLst>
              <pc:docMk/>
              <pc:sldMasterMk cId="665451387" sldId="2147483675"/>
              <pc:sldLayoutMk cId="411773925" sldId="2147483681"/>
              <ac:picMk id="5" creationId="{D61D8BE4-FC8A-DEDC-954C-B60C2FDE4D9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1"/>
            <a:ext cx="2972421" cy="466725"/>
          </a:xfrm>
          <a:prstGeom prst="rect">
            <a:avLst/>
          </a:prstGeom>
        </p:spPr>
        <p:txBody>
          <a:bodyPr vert="horz" lIns="91440" tIns="45720" rIns="91440" bIns="45720" rtlCol="0"/>
          <a:lstStyle>
            <a:lvl1pPr algn="r">
              <a:defRPr sz="1200"/>
            </a:lvl1pPr>
          </a:lstStyle>
          <a:p>
            <a:fld id="{C1F3AD0F-B989-4F94-AB99-354E5F2F19BC}" type="datetimeFigureOut">
              <a:rPr lang="en-US" smtClean="0"/>
              <a:t>5/1/2026</a:t>
            </a:fld>
            <a:endParaRPr lang="en-US"/>
          </a:p>
        </p:txBody>
      </p:sp>
      <p:sp>
        <p:nvSpPr>
          <p:cNvPr id="4" name="Footer Placeholder 3"/>
          <p:cNvSpPr>
            <a:spLocks noGrp="1"/>
          </p:cNvSpPr>
          <p:nvPr>
            <p:ph type="ftr" sz="quarter" idx="2"/>
          </p:nvPr>
        </p:nvSpPr>
        <p:spPr>
          <a:xfrm>
            <a:off x="1" y="8829676"/>
            <a:ext cx="2972421"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6"/>
            <a:ext cx="2972421" cy="466725"/>
          </a:xfrm>
          <a:prstGeom prst="rect">
            <a:avLst/>
          </a:prstGeom>
        </p:spPr>
        <p:txBody>
          <a:bodyPr vert="horz" lIns="91440" tIns="45720" rIns="91440" bIns="45720" rtlCol="0" anchor="b"/>
          <a:lstStyle>
            <a:lvl1pPr algn="r">
              <a:defRPr sz="1200"/>
            </a:lvl1pPr>
          </a:lstStyle>
          <a:p>
            <a:fld id="{DA2869BA-95DD-49AC-B32D-683713F881D1}" type="slidenum">
              <a:rPr lang="en-US" smtClean="0"/>
              <a:t>‹#›</a:t>
            </a:fld>
            <a:endParaRPr lang="en-US"/>
          </a:p>
        </p:txBody>
      </p:sp>
    </p:spTree>
    <p:extLst>
      <p:ext uri="{BB962C8B-B14F-4D97-AF65-F5344CB8AC3E}">
        <p14:creationId xmlns:p14="http://schemas.microsoft.com/office/powerpoint/2010/main" val="1417705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15790"/>
            <a:ext cx="5486400" cy="4183380"/>
          </a:xfrm>
          <a:prstGeom prst="rect">
            <a:avLst/>
          </a:prstGeom>
          <a:noFill/>
          <a:ln>
            <a:noFill/>
          </a:ln>
        </p:spPr>
        <p:txBody>
          <a:bodyPr spcFirstLastPara="1" wrap="square" lIns="93156" tIns="93156" rIns="93156" bIns="9315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452500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8d9a75c9c_1_13: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78d9a75c9c_1_13: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130" name="Google Shape;130;g78d9a75c9c_1_13: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478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submitting a diploma from an institution doesn’t suffice. They must have documentation that statues their proficiency level. </a:t>
            </a:r>
          </a:p>
        </p:txBody>
      </p:sp>
    </p:spTree>
    <p:extLst>
      <p:ext uri="{BB962C8B-B14F-4D97-AF65-F5344CB8AC3E}">
        <p14:creationId xmlns:p14="http://schemas.microsoft.com/office/powerpoint/2010/main" val="2632487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8d9a75c9c_1_130:notes"/>
          <p:cNvSpPr txBox="1">
            <a:spLocks noGrp="1"/>
          </p:cNvSpPr>
          <p:nvPr>
            <p:ph type="body" idx="1"/>
          </p:nvPr>
        </p:nvSpPr>
        <p:spPr>
          <a:xfrm>
            <a:off x="685800" y="4415790"/>
            <a:ext cx="5486400" cy="4183380"/>
          </a:xfrm>
          <a:prstGeom prst="rect">
            <a:avLst/>
          </a:prstGeom>
          <a:noFill/>
          <a:ln>
            <a:noFill/>
          </a:ln>
        </p:spPr>
        <p:txBody>
          <a:bodyPr spcFirstLastPara="1" wrap="square" lIns="91297" tIns="91297" rIns="91297" bIns="91297" anchor="ctr" anchorCtr="0">
            <a:noAutofit/>
          </a:bodyPr>
          <a:lstStyle/>
          <a:p>
            <a:pPr marL="0" indent="0">
              <a:buNone/>
            </a:pPr>
            <a:endParaRPr/>
          </a:p>
        </p:txBody>
      </p:sp>
      <p:sp>
        <p:nvSpPr>
          <p:cNvPr id="251" name="Google Shape;251;g78d9a75c9c_1_130: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4187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8d9a75c9c_1_135:notes"/>
          <p:cNvSpPr txBox="1">
            <a:spLocks noGrp="1"/>
          </p:cNvSpPr>
          <p:nvPr>
            <p:ph type="body" idx="1"/>
          </p:nvPr>
        </p:nvSpPr>
        <p:spPr>
          <a:xfrm>
            <a:off x="685800" y="4415790"/>
            <a:ext cx="5486400" cy="4183380"/>
          </a:xfrm>
          <a:prstGeom prst="rect">
            <a:avLst/>
          </a:prstGeom>
          <a:noFill/>
          <a:ln>
            <a:noFill/>
          </a:ln>
        </p:spPr>
        <p:txBody>
          <a:bodyPr spcFirstLastPara="1" wrap="square" lIns="91297" tIns="91297" rIns="91297" bIns="91297" anchor="ctr" anchorCtr="0">
            <a:noAutofit/>
          </a:bodyPr>
          <a:lstStyle/>
          <a:p>
            <a:pPr marL="0" indent="0">
              <a:buNone/>
            </a:pPr>
            <a:r>
              <a:rPr lang="en-US"/>
              <a:t>Include</a:t>
            </a:r>
            <a:r>
              <a:rPr lang="en-US" baseline="0"/>
              <a:t> details about how assessment was made – e.g. did you understand everything the scholar said? Grammar? Etc.</a:t>
            </a:r>
            <a:endParaRPr/>
          </a:p>
        </p:txBody>
      </p:sp>
      <p:sp>
        <p:nvSpPr>
          <p:cNvPr id="257" name="Google Shape;257;g78d9a75c9c_1_135: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045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8d9a75c9c_1_140:notes"/>
          <p:cNvSpPr txBox="1">
            <a:spLocks noGrp="1"/>
          </p:cNvSpPr>
          <p:nvPr>
            <p:ph type="body" idx="1"/>
          </p:nvPr>
        </p:nvSpPr>
        <p:spPr>
          <a:xfrm>
            <a:off x="685800" y="4415790"/>
            <a:ext cx="5486400" cy="4183380"/>
          </a:xfrm>
          <a:prstGeom prst="rect">
            <a:avLst/>
          </a:prstGeom>
          <a:noFill/>
          <a:ln>
            <a:noFill/>
          </a:ln>
        </p:spPr>
        <p:txBody>
          <a:bodyPr spcFirstLastPara="1" wrap="square" lIns="91297" tIns="91297" rIns="91297" bIns="91297" anchor="ctr" anchorCtr="0">
            <a:noAutofit/>
          </a:bodyPr>
          <a:lstStyle/>
          <a:p>
            <a:pPr marL="0" indent="0">
              <a:buNone/>
            </a:pPr>
            <a:endParaRPr/>
          </a:p>
        </p:txBody>
      </p:sp>
      <p:sp>
        <p:nvSpPr>
          <p:cNvPr id="263" name="Google Shape;263;g78d9a75c9c_1_140: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512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8d9a75c9c_1_145: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78d9a75c9c_1_145:notes"/>
          <p:cNvSpPr txBox="1">
            <a:spLocks noGrp="1"/>
          </p:cNvSpPr>
          <p:nvPr>
            <p:ph type="body" idx="1"/>
          </p:nvPr>
        </p:nvSpPr>
        <p:spPr>
          <a:xfrm>
            <a:off x="685802" y="4415790"/>
            <a:ext cx="5486283" cy="4183500"/>
          </a:xfrm>
          <a:prstGeom prst="rect">
            <a:avLst/>
          </a:prstGeom>
          <a:noFill/>
          <a:ln>
            <a:noFill/>
          </a:ln>
        </p:spPr>
        <p:txBody>
          <a:bodyPr spcFirstLastPara="1" wrap="square" lIns="91297" tIns="91297" rIns="91297" bIns="91297" anchor="ctr" anchorCtr="0">
            <a:noAutofit/>
          </a:bodyPr>
          <a:lstStyle/>
          <a:p>
            <a:pPr marL="0" indent="0">
              <a:buNone/>
            </a:pPr>
            <a:r>
              <a:rPr lang="en-US"/>
              <a:t>UW insurance plans do not include repatriation</a:t>
            </a:r>
            <a:r>
              <a:rPr lang="en-US" baseline="0"/>
              <a:t> of remains or medical evacuation insurance</a:t>
            </a:r>
            <a:endParaRPr/>
          </a:p>
        </p:txBody>
      </p:sp>
      <p:sp>
        <p:nvSpPr>
          <p:cNvPr id="270" name="Google Shape;270;g78d9a75c9c_1_145:notes"/>
          <p:cNvSpPr txBox="1">
            <a:spLocks noGrp="1"/>
          </p:cNvSpPr>
          <p:nvPr>
            <p:ph type="sldNum" idx="12"/>
          </p:nvPr>
        </p:nvSpPr>
        <p:spPr>
          <a:xfrm>
            <a:off x="3884613" y="8829968"/>
            <a:ext cx="2971761" cy="464700"/>
          </a:xfrm>
          <a:prstGeom prst="rect">
            <a:avLst/>
          </a:prstGeom>
          <a:noFill/>
          <a:ln>
            <a:noFill/>
          </a:ln>
        </p:spPr>
        <p:txBody>
          <a:bodyPr spcFirstLastPara="1" wrap="square" lIns="91297" tIns="91297" rIns="91297" bIns="91297" anchor="ctr" anchorCtr="0">
            <a:noAutofit/>
          </a:bodyPr>
          <a:lstStyle/>
          <a:p>
            <a:fld id="{00000000-1234-1234-1234-123412341234}" type="slidenum">
              <a:rPr lang="en-US" sz="1400"/>
              <a:pPr/>
              <a:t>23</a:t>
            </a:fld>
            <a:endParaRPr sz="1400"/>
          </a:p>
        </p:txBody>
      </p:sp>
    </p:spTree>
    <p:extLst>
      <p:ext uri="{BB962C8B-B14F-4D97-AF65-F5344CB8AC3E}">
        <p14:creationId xmlns:p14="http://schemas.microsoft.com/office/powerpoint/2010/main" val="201414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78d9a75c9c_1_154: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78d9a75c9c_1_154:notes"/>
          <p:cNvSpPr txBox="1">
            <a:spLocks noGrp="1"/>
          </p:cNvSpPr>
          <p:nvPr>
            <p:ph type="body" idx="1"/>
          </p:nvPr>
        </p:nvSpPr>
        <p:spPr>
          <a:xfrm>
            <a:off x="685802" y="4415790"/>
            <a:ext cx="5486283" cy="4183500"/>
          </a:xfrm>
          <a:prstGeom prst="rect">
            <a:avLst/>
          </a:prstGeom>
          <a:noFill/>
          <a:ln>
            <a:noFill/>
          </a:ln>
        </p:spPr>
        <p:txBody>
          <a:bodyPr spcFirstLastPara="1" wrap="square" lIns="91297" tIns="91297" rIns="91297" bIns="91297" anchor="ctr" anchorCtr="0">
            <a:noAutofit/>
          </a:bodyPr>
          <a:lstStyle/>
          <a:p>
            <a:pPr marL="0" indent="0">
              <a:buNone/>
            </a:pPr>
            <a:endParaRPr/>
          </a:p>
        </p:txBody>
      </p:sp>
      <p:sp>
        <p:nvSpPr>
          <p:cNvPr id="280" name="Google Shape;280;g78d9a75c9c_1_154:notes"/>
          <p:cNvSpPr txBox="1">
            <a:spLocks noGrp="1"/>
          </p:cNvSpPr>
          <p:nvPr>
            <p:ph type="sldNum" idx="12"/>
          </p:nvPr>
        </p:nvSpPr>
        <p:spPr>
          <a:xfrm>
            <a:off x="3884613" y="8829968"/>
            <a:ext cx="2971761" cy="464700"/>
          </a:xfrm>
          <a:prstGeom prst="rect">
            <a:avLst/>
          </a:prstGeom>
          <a:noFill/>
          <a:ln>
            <a:noFill/>
          </a:ln>
        </p:spPr>
        <p:txBody>
          <a:bodyPr spcFirstLastPara="1" wrap="square" lIns="91297" tIns="91297" rIns="91297" bIns="91297" anchor="ctr" anchorCtr="0">
            <a:noAutofit/>
          </a:bodyPr>
          <a:lstStyle/>
          <a:p>
            <a:fld id="{00000000-1234-1234-1234-123412341234}" type="slidenum">
              <a:rPr lang="en-US" sz="1400"/>
              <a:pPr/>
              <a:t>24</a:t>
            </a:fld>
            <a:endParaRPr sz="1400"/>
          </a:p>
        </p:txBody>
      </p:sp>
    </p:spTree>
    <p:extLst>
      <p:ext uri="{BB962C8B-B14F-4D97-AF65-F5344CB8AC3E}">
        <p14:creationId xmlns:p14="http://schemas.microsoft.com/office/powerpoint/2010/main" val="2728855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a:extLst>
            <a:ext uri="{FF2B5EF4-FFF2-40B4-BE49-F238E27FC236}">
              <a16:creationId xmlns:a16="http://schemas.microsoft.com/office/drawing/2014/main" id="{3B340895-77C6-83EE-C3F1-D51CCFB262D9}"/>
            </a:ext>
          </a:extLst>
        </p:cNvPr>
        <p:cNvGrpSpPr/>
        <p:nvPr/>
      </p:nvGrpSpPr>
      <p:grpSpPr>
        <a:xfrm>
          <a:off x="0" y="0"/>
          <a:ext cx="0" cy="0"/>
          <a:chOff x="0" y="0"/>
          <a:chExt cx="0" cy="0"/>
        </a:xfrm>
      </p:grpSpPr>
      <p:sp>
        <p:nvSpPr>
          <p:cNvPr id="173" name="Google Shape;173;g78d9a75c9c_1_64:notes">
            <a:extLst>
              <a:ext uri="{FF2B5EF4-FFF2-40B4-BE49-F238E27FC236}">
                <a16:creationId xmlns:a16="http://schemas.microsoft.com/office/drawing/2014/main" id="{923165DE-6DB8-3CB6-D5E9-3D2C77F06C4E}"/>
              </a:ext>
            </a:extLst>
          </p:cNvPr>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78d9a75c9c_1_64:notes">
            <a:extLst>
              <a:ext uri="{FF2B5EF4-FFF2-40B4-BE49-F238E27FC236}">
                <a16:creationId xmlns:a16="http://schemas.microsoft.com/office/drawing/2014/main" id="{344D6628-DB03-0C4C-9C5C-6E5B6459C58C}"/>
              </a:ext>
            </a:extLst>
          </p:cNvPr>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175" name="Google Shape;175;g78d9a75c9c_1_64:notes">
            <a:extLst>
              <a:ext uri="{FF2B5EF4-FFF2-40B4-BE49-F238E27FC236}">
                <a16:creationId xmlns:a16="http://schemas.microsoft.com/office/drawing/2014/main" id="{836BEA52-F56B-D966-206F-54259F28D7F3}"/>
              </a:ext>
            </a:extLst>
          </p:cNvPr>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27</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2203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8d9a75c9c_1_165: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78d9a75c9c_1_165: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293" name="Google Shape;293;g78d9a75c9c_1_165: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28</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40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8d9a75c9c_1_165: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78d9a75c9c_1_165: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293" name="Google Shape;293;g78d9a75c9c_1_165: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29</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1598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78d9a75c9c_1_171: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78d9a75c9c_1_171:notes"/>
          <p:cNvSpPr txBox="1">
            <a:spLocks noGrp="1"/>
          </p:cNvSpPr>
          <p:nvPr>
            <p:ph type="body" idx="1"/>
          </p:nvPr>
        </p:nvSpPr>
        <p:spPr>
          <a:xfrm>
            <a:off x="685802" y="4415790"/>
            <a:ext cx="5486283" cy="4183500"/>
          </a:xfrm>
          <a:prstGeom prst="rect">
            <a:avLst/>
          </a:prstGeom>
          <a:noFill/>
          <a:ln>
            <a:noFill/>
          </a:ln>
        </p:spPr>
        <p:txBody>
          <a:bodyPr spcFirstLastPara="1" wrap="square" lIns="91297" tIns="91297" rIns="91297" bIns="91297" anchor="ctr" anchorCtr="0">
            <a:noAutofit/>
          </a:bodyPr>
          <a:lstStyle/>
          <a:p>
            <a:pPr marL="0" indent="0">
              <a:buNone/>
            </a:pPr>
            <a:endParaRPr sz="1400"/>
          </a:p>
        </p:txBody>
      </p:sp>
      <p:sp>
        <p:nvSpPr>
          <p:cNvPr id="300" name="Google Shape;300;g78d9a75c9c_1_171:notes"/>
          <p:cNvSpPr txBox="1">
            <a:spLocks noGrp="1"/>
          </p:cNvSpPr>
          <p:nvPr>
            <p:ph type="sldNum" idx="12"/>
          </p:nvPr>
        </p:nvSpPr>
        <p:spPr>
          <a:xfrm>
            <a:off x="3884613" y="8829968"/>
            <a:ext cx="2971761" cy="464700"/>
          </a:xfrm>
          <a:prstGeom prst="rect">
            <a:avLst/>
          </a:prstGeom>
          <a:noFill/>
          <a:ln>
            <a:noFill/>
          </a:ln>
        </p:spPr>
        <p:txBody>
          <a:bodyPr spcFirstLastPara="1" wrap="square" lIns="91297" tIns="91297" rIns="91297" bIns="91297" anchor="ctr" anchorCtr="0">
            <a:noAutofit/>
          </a:bodyPr>
          <a:lstStyle/>
          <a:p>
            <a:fld id="{00000000-1234-1234-1234-123412341234}" type="slidenum">
              <a:rPr lang="en-US" sz="1400"/>
              <a:pPr/>
              <a:t>30</a:t>
            </a:fld>
            <a:endParaRPr sz="1400"/>
          </a:p>
        </p:txBody>
      </p:sp>
    </p:spTree>
    <p:extLst>
      <p:ext uri="{BB962C8B-B14F-4D97-AF65-F5344CB8AC3E}">
        <p14:creationId xmlns:p14="http://schemas.microsoft.com/office/powerpoint/2010/main" val="269929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8d9a75c9c_1_30: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78d9a75c9c_1_30: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143" name="Google Shape;143;g78d9a75c9c_1_30: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7278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a75c9c_1_179: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78d9a75c9c_1_179: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r>
              <a:rPr lang="en-US" sz="1300" dirty="0">
                <a:solidFill>
                  <a:schemeClr val="dk1"/>
                </a:solidFill>
                <a:latin typeface="Calibri"/>
                <a:ea typeface="Calibri"/>
                <a:cs typeface="Calibri"/>
                <a:sym typeface="Calibri"/>
              </a:rPr>
              <a:t>Printed 2-sided copy of electronic DS-2019 is a valid document. Send hard copy to scholar if they do not have access to a printer. Since 01/01/2025, ISO no longer provides hardcopies of DS-2019s to units (only digital copies are distributed via Lux or RT).</a:t>
            </a:r>
            <a:endParaRPr sz="1300" dirty="0">
              <a:solidFill>
                <a:schemeClr val="dk1"/>
              </a:solidFill>
              <a:latin typeface="Calibri"/>
              <a:ea typeface="Calibri"/>
              <a:cs typeface="Calibri"/>
              <a:sym typeface="Calibri"/>
            </a:endParaRPr>
          </a:p>
        </p:txBody>
      </p:sp>
      <p:sp>
        <p:nvSpPr>
          <p:cNvPr id="309" name="Google Shape;309;g78d9a75c9c_1_179: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31</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0938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78d9a75c9c_1_203:notes"/>
          <p:cNvSpPr txBox="1">
            <a:spLocks noGrp="1"/>
          </p:cNvSpPr>
          <p:nvPr>
            <p:ph type="body" idx="1"/>
          </p:nvPr>
        </p:nvSpPr>
        <p:spPr>
          <a:xfrm>
            <a:off x="685800" y="4415790"/>
            <a:ext cx="5486400" cy="4183380"/>
          </a:xfrm>
          <a:prstGeom prst="rect">
            <a:avLst/>
          </a:prstGeom>
          <a:noFill/>
          <a:ln>
            <a:noFill/>
          </a:ln>
        </p:spPr>
        <p:txBody>
          <a:bodyPr spcFirstLastPara="1" wrap="square" lIns="91297" tIns="91297" rIns="91297" bIns="91297" anchor="ctr" anchorCtr="0">
            <a:noAutofit/>
          </a:bodyPr>
          <a:lstStyle/>
          <a:p>
            <a:pPr marL="0" indent="0">
              <a:buNone/>
            </a:pPr>
            <a:endParaRPr/>
          </a:p>
        </p:txBody>
      </p:sp>
      <p:sp>
        <p:nvSpPr>
          <p:cNvPr id="335" name="Google Shape;335;g78d9a75c9c_1_203: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552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8d9a75c9c_1_191: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78d9a75c9c_1_191: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r>
              <a:rPr lang="en-US" sz="1300" dirty="0">
                <a:solidFill>
                  <a:schemeClr val="dk1"/>
                </a:solidFill>
                <a:latin typeface="Calibri"/>
                <a:ea typeface="Calibri"/>
                <a:cs typeface="Calibri"/>
                <a:sym typeface="Calibri"/>
              </a:rPr>
              <a:t>TALK ABOUT REMOTE CHECK-INS. Will talk more about incident reporting.</a:t>
            </a:r>
            <a:endParaRPr sz="1300" dirty="0">
              <a:solidFill>
                <a:schemeClr val="dk1"/>
              </a:solidFill>
              <a:latin typeface="Calibri"/>
              <a:ea typeface="Calibri"/>
              <a:cs typeface="Calibri"/>
              <a:sym typeface="Calibri"/>
            </a:endParaRPr>
          </a:p>
        </p:txBody>
      </p:sp>
      <p:sp>
        <p:nvSpPr>
          <p:cNvPr id="322" name="Google Shape;322;g78d9a75c9c_1_191: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34</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001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to ISO even if you are not sure it’s a “reportable” incident.</a:t>
            </a:r>
          </a:p>
        </p:txBody>
      </p:sp>
    </p:spTree>
    <p:extLst>
      <p:ext uri="{BB962C8B-B14F-4D97-AF65-F5344CB8AC3E}">
        <p14:creationId xmlns:p14="http://schemas.microsoft.com/office/powerpoint/2010/main" val="865602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78d9a75c9c_1_203:notes"/>
          <p:cNvSpPr txBox="1">
            <a:spLocks noGrp="1"/>
          </p:cNvSpPr>
          <p:nvPr>
            <p:ph type="body" idx="1"/>
          </p:nvPr>
        </p:nvSpPr>
        <p:spPr>
          <a:xfrm>
            <a:off x="685800" y="4415790"/>
            <a:ext cx="5486400" cy="4183380"/>
          </a:xfrm>
          <a:prstGeom prst="rect">
            <a:avLst/>
          </a:prstGeom>
          <a:noFill/>
          <a:ln>
            <a:noFill/>
          </a:ln>
        </p:spPr>
        <p:txBody>
          <a:bodyPr spcFirstLastPara="1" wrap="square" lIns="91297" tIns="91297" rIns="91297" bIns="91297" anchor="ctr" anchorCtr="0">
            <a:noAutofit/>
          </a:bodyPr>
          <a:lstStyle/>
          <a:p>
            <a:pPr marL="0" indent="0">
              <a:buNone/>
            </a:pPr>
            <a:endParaRPr/>
          </a:p>
        </p:txBody>
      </p:sp>
      <p:sp>
        <p:nvSpPr>
          <p:cNvPr id="335" name="Google Shape;335;g78d9a75c9c_1_203: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223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As with any J visa Request, submit at least 3 months ahead of transfer date</a:t>
            </a:r>
          </a:p>
        </p:txBody>
      </p:sp>
    </p:spTree>
    <p:extLst>
      <p:ext uri="{BB962C8B-B14F-4D97-AF65-F5344CB8AC3E}">
        <p14:creationId xmlns:p14="http://schemas.microsoft.com/office/powerpoint/2010/main" val="183938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Cannot work during grace period</a:t>
            </a:r>
          </a:p>
        </p:txBody>
      </p:sp>
    </p:spTree>
    <p:extLst>
      <p:ext uri="{BB962C8B-B14F-4D97-AF65-F5344CB8AC3E}">
        <p14:creationId xmlns:p14="http://schemas.microsoft.com/office/powerpoint/2010/main" val="3919638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8d9a75c9c_1_221:notes"/>
          <p:cNvSpPr txBox="1">
            <a:spLocks noGrp="1"/>
          </p:cNvSpPr>
          <p:nvPr>
            <p:ph type="body" idx="1"/>
          </p:nvPr>
        </p:nvSpPr>
        <p:spPr>
          <a:xfrm>
            <a:off x="685800" y="4415790"/>
            <a:ext cx="5486400" cy="4183380"/>
          </a:xfrm>
          <a:prstGeom prst="rect">
            <a:avLst/>
          </a:prstGeom>
          <a:noFill/>
          <a:ln>
            <a:noFill/>
          </a:ln>
        </p:spPr>
        <p:txBody>
          <a:bodyPr spcFirstLastPara="1" wrap="square" lIns="91297" tIns="91297" rIns="91297" bIns="91297" anchor="ctr" anchorCtr="0">
            <a:noAutofit/>
          </a:bodyPr>
          <a:lstStyle/>
          <a:p>
            <a:pPr marL="0" indent="0">
              <a:buNone/>
            </a:pPr>
            <a:r>
              <a:rPr lang="en-US" dirty="0"/>
              <a:t>Training Archives page link: https://ap.washington.edu/ahr/resources/training-archive/</a:t>
            </a:r>
            <a:endParaRPr dirty="0"/>
          </a:p>
        </p:txBody>
      </p:sp>
      <p:sp>
        <p:nvSpPr>
          <p:cNvPr id="356" name="Google Shape;356;g78d9a75c9c_1_221: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311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8d9a75c9c_1_49: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78d9a75c9c_1_49: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158" name="Google Shape;158;g78d9a75c9c_1_49: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425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8d9a75c9c_1_58: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8d9a75c9c_1_58:notes"/>
          <p:cNvSpPr txBox="1">
            <a:spLocks noGrp="1"/>
          </p:cNvSpPr>
          <p:nvPr>
            <p:ph type="body" idx="1"/>
          </p:nvPr>
        </p:nvSpPr>
        <p:spPr>
          <a:xfrm>
            <a:off x="685802" y="4415790"/>
            <a:ext cx="5486283" cy="4183500"/>
          </a:xfrm>
          <a:prstGeom prst="rect">
            <a:avLst/>
          </a:prstGeom>
          <a:noFill/>
          <a:ln>
            <a:noFill/>
          </a:ln>
        </p:spPr>
        <p:txBody>
          <a:bodyPr spcFirstLastPara="1" wrap="square" lIns="91297" tIns="91297" rIns="91297" bIns="91297" anchor="ctr" anchorCtr="0">
            <a:noAutofit/>
          </a:bodyPr>
          <a:lstStyle/>
          <a:p>
            <a:pPr marL="0" indent="0">
              <a:buNone/>
            </a:pPr>
            <a:r>
              <a:rPr lang="en-US"/>
              <a:t>But note that other</a:t>
            </a:r>
            <a:r>
              <a:rPr lang="en-US" baseline="0"/>
              <a:t> J-1 categories are sponsored by ISS and IELP</a:t>
            </a:r>
            <a:endParaRPr/>
          </a:p>
        </p:txBody>
      </p:sp>
      <p:sp>
        <p:nvSpPr>
          <p:cNvPr id="168" name="Google Shape;168;g78d9a75c9c_1_58:notes"/>
          <p:cNvSpPr txBox="1">
            <a:spLocks noGrp="1"/>
          </p:cNvSpPr>
          <p:nvPr>
            <p:ph type="sldNum" idx="12"/>
          </p:nvPr>
        </p:nvSpPr>
        <p:spPr>
          <a:xfrm>
            <a:off x="3884613" y="8829968"/>
            <a:ext cx="2971761" cy="464700"/>
          </a:xfrm>
          <a:prstGeom prst="rect">
            <a:avLst/>
          </a:prstGeom>
          <a:noFill/>
          <a:ln>
            <a:noFill/>
          </a:ln>
        </p:spPr>
        <p:txBody>
          <a:bodyPr spcFirstLastPara="1" wrap="square" lIns="91297" tIns="91297" rIns="91297" bIns="91297" anchor="ctr" anchorCtr="0">
            <a:noAutofit/>
          </a:bodyPr>
          <a:lstStyle/>
          <a:p>
            <a:fld id="{00000000-1234-1234-1234-123412341234}" type="slidenum">
              <a:rPr lang="en-US" sz="1400"/>
              <a:pPr/>
              <a:t>7</a:t>
            </a:fld>
            <a:endParaRPr sz="1400"/>
          </a:p>
        </p:txBody>
      </p:sp>
    </p:spTree>
    <p:extLst>
      <p:ext uri="{BB962C8B-B14F-4D97-AF65-F5344CB8AC3E}">
        <p14:creationId xmlns:p14="http://schemas.microsoft.com/office/powerpoint/2010/main" val="368119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8d9a75c9c_1_6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78d9a75c9c_1_64: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175" name="Google Shape;175;g78d9a75c9c_1_64: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8</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42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8d9a75c9c_1_82: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8d9a75c9c_1_82:notes"/>
          <p:cNvSpPr txBox="1">
            <a:spLocks noGrp="1"/>
          </p:cNvSpPr>
          <p:nvPr>
            <p:ph type="body" idx="1"/>
          </p:nvPr>
        </p:nvSpPr>
        <p:spPr>
          <a:xfrm>
            <a:off x="685802" y="4415790"/>
            <a:ext cx="5486283" cy="4183500"/>
          </a:xfrm>
          <a:prstGeom prst="rect">
            <a:avLst/>
          </a:prstGeom>
          <a:noFill/>
          <a:ln>
            <a:noFill/>
          </a:ln>
        </p:spPr>
        <p:txBody>
          <a:bodyPr spcFirstLastPara="1" wrap="square" lIns="91297" tIns="91297" rIns="91297" bIns="91297" anchor="ctr" anchorCtr="0">
            <a:noAutofit/>
          </a:bodyPr>
          <a:lstStyle/>
          <a:p>
            <a:pPr marL="0" indent="0">
              <a:buNone/>
            </a:pPr>
            <a:r>
              <a:rPr lang="en-US" sz="1400">
                <a:solidFill>
                  <a:schemeClr val="dk1"/>
                </a:solidFill>
                <a:latin typeface="Open Sans"/>
                <a:ea typeface="Open Sans"/>
                <a:cs typeface="Open Sans"/>
                <a:sym typeface="Open Sans"/>
              </a:rPr>
              <a:t>J-1s must meet these minimum thresholds</a:t>
            </a:r>
            <a:endParaRPr sz="1400"/>
          </a:p>
        </p:txBody>
      </p:sp>
      <p:sp>
        <p:nvSpPr>
          <p:cNvPr id="196" name="Google Shape;196;g78d9a75c9c_1_82:notes"/>
          <p:cNvSpPr txBox="1">
            <a:spLocks noGrp="1"/>
          </p:cNvSpPr>
          <p:nvPr>
            <p:ph type="sldNum" idx="12"/>
          </p:nvPr>
        </p:nvSpPr>
        <p:spPr>
          <a:xfrm>
            <a:off x="3884613" y="8829968"/>
            <a:ext cx="2971761" cy="464700"/>
          </a:xfrm>
          <a:prstGeom prst="rect">
            <a:avLst/>
          </a:prstGeom>
          <a:noFill/>
          <a:ln>
            <a:noFill/>
          </a:ln>
        </p:spPr>
        <p:txBody>
          <a:bodyPr spcFirstLastPara="1" wrap="square" lIns="91297" tIns="91297" rIns="91297" bIns="91297" anchor="ctr" anchorCtr="0">
            <a:noAutofit/>
          </a:bodyPr>
          <a:lstStyle/>
          <a:p>
            <a:fld id="{00000000-1234-1234-1234-123412341234}" type="slidenum">
              <a:rPr lang="en-US" sz="1400"/>
              <a:pPr/>
              <a:t>11</a:t>
            </a:fld>
            <a:endParaRPr sz="1400"/>
          </a:p>
        </p:txBody>
      </p:sp>
    </p:spTree>
    <p:extLst>
      <p:ext uri="{BB962C8B-B14F-4D97-AF65-F5344CB8AC3E}">
        <p14:creationId xmlns:p14="http://schemas.microsoft.com/office/powerpoint/2010/main" val="197223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scholar has a large family, the funding floor may be more than the UW salary schedule</a:t>
            </a:r>
          </a:p>
        </p:txBody>
      </p:sp>
    </p:spTree>
    <p:extLst>
      <p:ext uri="{BB962C8B-B14F-4D97-AF65-F5344CB8AC3E}">
        <p14:creationId xmlns:p14="http://schemas.microsoft.com/office/powerpoint/2010/main" val="20992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a:extLst>
            <a:ext uri="{FF2B5EF4-FFF2-40B4-BE49-F238E27FC236}">
              <a16:creationId xmlns:a16="http://schemas.microsoft.com/office/drawing/2014/main" id="{121BEAE8-84EF-838C-2A9C-E3C52F975EC1}"/>
            </a:ext>
          </a:extLst>
        </p:cNvPr>
        <p:cNvGrpSpPr/>
        <p:nvPr/>
      </p:nvGrpSpPr>
      <p:grpSpPr>
        <a:xfrm>
          <a:off x="0" y="0"/>
          <a:ext cx="0" cy="0"/>
          <a:chOff x="0" y="0"/>
          <a:chExt cx="0" cy="0"/>
        </a:xfrm>
      </p:grpSpPr>
      <p:sp>
        <p:nvSpPr>
          <p:cNvPr id="173" name="Google Shape;173;g78d9a75c9c_1_64:notes">
            <a:extLst>
              <a:ext uri="{FF2B5EF4-FFF2-40B4-BE49-F238E27FC236}">
                <a16:creationId xmlns:a16="http://schemas.microsoft.com/office/drawing/2014/main" id="{33121E17-118F-7CE2-C2C3-390B5707281B}"/>
              </a:ext>
            </a:extLst>
          </p:cNvPr>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78d9a75c9c_1_64:notes">
            <a:extLst>
              <a:ext uri="{FF2B5EF4-FFF2-40B4-BE49-F238E27FC236}">
                <a16:creationId xmlns:a16="http://schemas.microsoft.com/office/drawing/2014/main" id="{71DBF24F-529D-0522-690A-E272964A5D82}"/>
              </a:ext>
            </a:extLst>
          </p:cNvPr>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175" name="Google Shape;175;g78d9a75c9c_1_64:notes">
            <a:extLst>
              <a:ext uri="{FF2B5EF4-FFF2-40B4-BE49-F238E27FC236}">
                <a16:creationId xmlns:a16="http://schemas.microsoft.com/office/drawing/2014/main" id="{4E676683-671F-1AB9-78DC-B71462E13218}"/>
              </a:ext>
            </a:extLst>
          </p:cNvPr>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15</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548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8d9a75c9c_1_119: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78d9a75c9c_1_119:notes"/>
          <p:cNvSpPr txBox="1">
            <a:spLocks noGrp="1"/>
          </p:cNvSpPr>
          <p:nvPr>
            <p:ph type="body" idx="1"/>
          </p:nvPr>
        </p:nvSpPr>
        <p:spPr>
          <a:xfrm>
            <a:off x="685800" y="4415790"/>
            <a:ext cx="5486400" cy="4183380"/>
          </a:xfrm>
          <a:prstGeom prst="rect">
            <a:avLst/>
          </a:prstGeom>
          <a:noFill/>
          <a:ln>
            <a:noFill/>
          </a:ln>
        </p:spPr>
        <p:txBody>
          <a:bodyPr spcFirstLastPara="1" wrap="square" lIns="93055" tIns="46515" rIns="93055" bIns="46515" anchor="t" anchorCtr="0">
            <a:noAutofit/>
          </a:bodyPr>
          <a:lstStyle/>
          <a:p>
            <a:pPr marL="0" indent="0">
              <a:buNone/>
            </a:pPr>
            <a:endParaRPr sz="1300">
              <a:solidFill>
                <a:schemeClr val="dk1"/>
              </a:solidFill>
              <a:latin typeface="Calibri"/>
              <a:ea typeface="Calibri"/>
              <a:cs typeface="Calibri"/>
              <a:sym typeface="Calibri"/>
            </a:endParaRPr>
          </a:p>
        </p:txBody>
      </p:sp>
      <p:sp>
        <p:nvSpPr>
          <p:cNvPr id="239" name="Google Shape;239;g78d9a75c9c_1_119:notes"/>
          <p:cNvSpPr txBox="1">
            <a:spLocks noGrp="1"/>
          </p:cNvSpPr>
          <p:nvPr>
            <p:ph type="sldNum" idx="12"/>
          </p:nvPr>
        </p:nvSpPr>
        <p:spPr>
          <a:xfrm>
            <a:off x="3884613" y="8829968"/>
            <a:ext cx="2971800" cy="464820"/>
          </a:xfrm>
          <a:prstGeom prst="rect">
            <a:avLst/>
          </a:prstGeom>
          <a:noFill/>
          <a:ln>
            <a:noFill/>
          </a:ln>
        </p:spPr>
        <p:txBody>
          <a:bodyPr spcFirstLastPara="1" wrap="square" lIns="93055" tIns="46515" rIns="93055" bIns="46515" anchor="b" anchorCtr="0">
            <a:noAutofit/>
          </a:bodyPr>
          <a:lstStyle/>
          <a:p>
            <a:pPr algn="r"/>
            <a:fld id="{00000000-1234-1234-1234-123412341234}" type="slidenum">
              <a:rPr lang="en-US" sz="1300">
                <a:solidFill>
                  <a:schemeClr val="dk1"/>
                </a:solidFill>
                <a:latin typeface="Calibri"/>
                <a:ea typeface="Calibri"/>
                <a:cs typeface="Calibri"/>
                <a:sym typeface="Calibri"/>
              </a:rPr>
              <a:pPr algn="r"/>
              <a:t>18</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388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147E9F6-5F37-C67C-537B-E6809F6CD8D1}"/>
              </a:ext>
            </a:extLst>
          </p:cNvPr>
          <p:cNvSpPr>
            <a:spLocks noGrp="1"/>
          </p:cNvSpPr>
          <p:nvPr>
            <p:ph type="pic" sz="quarter" idx="10" hasCustomPrompt="1"/>
          </p:nvPr>
        </p:nvSpPr>
        <p:spPr>
          <a:xfrm>
            <a:off x="0" y="-1"/>
            <a:ext cx="12192000" cy="6858143"/>
          </a:xfrm>
          <a:custGeom>
            <a:avLst/>
            <a:gdLst>
              <a:gd name="connsiteX0" fmla="*/ 1950380 w 12192000"/>
              <a:gd name="connsiteY0" fmla="*/ 6313047 h 6858143"/>
              <a:gd name="connsiteX1" fmla="*/ 1967017 w 12192000"/>
              <a:gd name="connsiteY1" fmla="*/ 6336035 h 6858143"/>
              <a:gd name="connsiteX2" fmla="*/ 1944283 w 12192000"/>
              <a:gd name="connsiteY2" fmla="*/ 6388487 h 6858143"/>
              <a:gd name="connsiteX3" fmla="*/ 1937679 w 12192000"/>
              <a:gd name="connsiteY3" fmla="*/ 6389883 h 6858143"/>
              <a:gd name="connsiteX4" fmla="*/ 1921042 w 12192000"/>
              <a:gd name="connsiteY4" fmla="*/ 6362958 h 6858143"/>
              <a:gd name="connsiteX5" fmla="*/ 1943267 w 12192000"/>
              <a:gd name="connsiteY5" fmla="*/ 6314697 h 6858143"/>
              <a:gd name="connsiteX6" fmla="*/ 1950125 w 12192000"/>
              <a:gd name="connsiteY6" fmla="*/ 6313173 h 6858143"/>
              <a:gd name="connsiteX7" fmla="*/ 1956857 w 12192000"/>
              <a:gd name="connsiteY7" fmla="*/ 6305682 h 6858143"/>
              <a:gd name="connsiteX8" fmla="*/ 1934123 w 12192000"/>
              <a:gd name="connsiteY8" fmla="*/ 6312921 h 6858143"/>
              <a:gd name="connsiteX9" fmla="*/ 1903897 w 12192000"/>
              <a:gd name="connsiteY9" fmla="*/ 6367786 h 6858143"/>
              <a:gd name="connsiteX10" fmla="*/ 1930441 w 12192000"/>
              <a:gd name="connsiteY10" fmla="*/ 6397506 h 6858143"/>
              <a:gd name="connsiteX11" fmla="*/ 1961684 w 12192000"/>
              <a:gd name="connsiteY11" fmla="*/ 6384169 h 6858143"/>
              <a:gd name="connsiteX12" fmla="*/ 1961811 w 12192000"/>
              <a:gd name="connsiteY12" fmla="*/ 6384169 h 6858143"/>
              <a:gd name="connsiteX13" fmla="*/ 1983782 w 12192000"/>
              <a:gd name="connsiteY13" fmla="*/ 6333750 h 6858143"/>
              <a:gd name="connsiteX14" fmla="*/ 1956857 w 12192000"/>
              <a:gd name="connsiteY14" fmla="*/ 6305682 h 6858143"/>
              <a:gd name="connsiteX15" fmla="*/ 2431466 w 12192000"/>
              <a:gd name="connsiteY15" fmla="*/ 6285107 h 6858143"/>
              <a:gd name="connsiteX16" fmla="*/ 2451913 w 12192000"/>
              <a:gd name="connsiteY16" fmla="*/ 6344037 h 6858143"/>
              <a:gd name="connsiteX17" fmla="*/ 2410256 w 12192000"/>
              <a:gd name="connsiteY17" fmla="*/ 6344037 h 6858143"/>
              <a:gd name="connsiteX18" fmla="*/ 1264184 w 12192000"/>
              <a:gd name="connsiteY18" fmla="*/ 6264024 h 6858143"/>
              <a:gd name="connsiteX19" fmla="*/ 1282346 w 12192000"/>
              <a:gd name="connsiteY19" fmla="*/ 6264024 h 6858143"/>
              <a:gd name="connsiteX20" fmla="*/ 1310921 w 12192000"/>
              <a:gd name="connsiteY20" fmla="*/ 6292473 h 6858143"/>
              <a:gd name="connsiteX21" fmla="*/ 1282346 w 12192000"/>
              <a:gd name="connsiteY21" fmla="*/ 6318763 h 6858143"/>
              <a:gd name="connsiteX22" fmla="*/ 1264184 w 12192000"/>
              <a:gd name="connsiteY22" fmla="*/ 6318763 h 6858143"/>
              <a:gd name="connsiteX23" fmla="*/ 3364173 w 12192000"/>
              <a:gd name="connsiteY23" fmla="*/ 6261231 h 6858143"/>
              <a:gd name="connsiteX24" fmla="*/ 3404561 w 12192000"/>
              <a:gd name="connsiteY24" fmla="*/ 6324605 h 6858143"/>
              <a:gd name="connsiteX25" fmla="*/ 3364173 w 12192000"/>
              <a:gd name="connsiteY25" fmla="*/ 6387980 h 6858143"/>
              <a:gd name="connsiteX26" fmla="*/ 3323914 w 12192000"/>
              <a:gd name="connsiteY26" fmla="*/ 6324605 h 6858143"/>
              <a:gd name="connsiteX27" fmla="*/ 3364173 w 12192000"/>
              <a:gd name="connsiteY27" fmla="*/ 6261231 h 6858143"/>
              <a:gd name="connsiteX28" fmla="*/ 1499140 w 12192000"/>
              <a:gd name="connsiteY28" fmla="*/ 6253611 h 6858143"/>
              <a:gd name="connsiteX29" fmla="*/ 1511079 w 12192000"/>
              <a:gd name="connsiteY29" fmla="*/ 6264915 h 6858143"/>
              <a:gd name="connsiteX30" fmla="*/ 1511079 w 12192000"/>
              <a:gd name="connsiteY30" fmla="*/ 6384424 h 6858143"/>
              <a:gd name="connsiteX31" fmla="*/ 1499140 w 12192000"/>
              <a:gd name="connsiteY31" fmla="*/ 6395727 h 6858143"/>
              <a:gd name="connsiteX32" fmla="*/ 1539399 w 12192000"/>
              <a:gd name="connsiteY32" fmla="*/ 6395727 h 6858143"/>
              <a:gd name="connsiteX33" fmla="*/ 1527461 w 12192000"/>
              <a:gd name="connsiteY33" fmla="*/ 6384424 h 6858143"/>
              <a:gd name="connsiteX34" fmla="*/ 1527461 w 12192000"/>
              <a:gd name="connsiteY34" fmla="*/ 6264915 h 6858143"/>
              <a:gd name="connsiteX35" fmla="*/ 1539399 w 12192000"/>
              <a:gd name="connsiteY35" fmla="*/ 6253611 h 6858143"/>
              <a:gd name="connsiteX36" fmla="*/ 1235990 w 12192000"/>
              <a:gd name="connsiteY36" fmla="*/ 6253611 h 6858143"/>
              <a:gd name="connsiteX37" fmla="*/ 1247674 w 12192000"/>
              <a:gd name="connsiteY37" fmla="*/ 6264915 h 6858143"/>
              <a:gd name="connsiteX38" fmla="*/ 1247674 w 12192000"/>
              <a:gd name="connsiteY38" fmla="*/ 6384424 h 6858143"/>
              <a:gd name="connsiteX39" fmla="*/ 1235990 w 12192000"/>
              <a:gd name="connsiteY39" fmla="*/ 6395727 h 6858143"/>
              <a:gd name="connsiteX40" fmla="*/ 1275996 w 12192000"/>
              <a:gd name="connsiteY40" fmla="*/ 6395727 h 6858143"/>
              <a:gd name="connsiteX41" fmla="*/ 1264057 w 12192000"/>
              <a:gd name="connsiteY41" fmla="*/ 6384424 h 6858143"/>
              <a:gd name="connsiteX42" fmla="*/ 1264057 w 12192000"/>
              <a:gd name="connsiteY42" fmla="*/ 6329559 h 6858143"/>
              <a:gd name="connsiteX43" fmla="*/ 1286538 w 12192000"/>
              <a:gd name="connsiteY43" fmla="*/ 6329559 h 6858143"/>
              <a:gd name="connsiteX44" fmla="*/ 1322733 w 12192000"/>
              <a:gd name="connsiteY44" fmla="*/ 6395854 h 6858143"/>
              <a:gd name="connsiteX45" fmla="*/ 1322733 w 12192000"/>
              <a:gd name="connsiteY45" fmla="*/ 6395980 h 6858143"/>
              <a:gd name="connsiteX46" fmla="*/ 1347499 w 12192000"/>
              <a:gd name="connsiteY46" fmla="*/ 6395980 h 6858143"/>
              <a:gd name="connsiteX47" fmla="*/ 1335815 w 12192000"/>
              <a:gd name="connsiteY47" fmla="*/ 6384677 h 6858143"/>
              <a:gd name="connsiteX48" fmla="*/ 1302413 w 12192000"/>
              <a:gd name="connsiteY48" fmla="*/ 6326256 h 6858143"/>
              <a:gd name="connsiteX49" fmla="*/ 1330480 w 12192000"/>
              <a:gd name="connsiteY49" fmla="*/ 6292982 h 6858143"/>
              <a:gd name="connsiteX50" fmla="*/ 1282219 w 12192000"/>
              <a:gd name="connsiteY50" fmla="*/ 6253611 h 6858143"/>
              <a:gd name="connsiteX51" fmla="*/ 1107845 w 12192000"/>
              <a:gd name="connsiteY51" fmla="*/ 6253611 h 6858143"/>
              <a:gd name="connsiteX52" fmla="*/ 1119529 w 12192000"/>
              <a:gd name="connsiteY52" fmla="*/ 6264915 h 6858143"/>
              <a:gd name="connsiteX53" fmla="*/ 1119529 w 12192000"/>
              <a:gd name="connsiteY53" fmla="*/ 6384424 h 6858143"/>
              <a:gd name="connsiteX54" fmla="*/ 1107845 w 12192000"/>
              <a:gd name="connsiteY54" fmla="*/ 6395727 h 6858143"/>
              <a:gd name="connsiteX55" fmla="*/ 1197128 w 12192000"/>
              <a:gd name="connsiteY55" fmla="*/ 6395727 h 6858143"/>
              <a:gd name="connsiteX56" fmla="*/ 1197128 w 12192000"/>
              <a:gd name="connsiteY56" fmla="*/ 6369692 h 6858143"/>
              <a:gd name="connsiteX57" fmla="*/ 1181125 w 12192000"/>
              <a:gd name="connsiteY57" fmla="*/ 6385059 h 6858143"/>
              <a:gd name="connsiteX58" fmla="*/ 1135785 w 12192000"/>
              <a:gd name="connsiteY58" fmla="*/ 6385059 h 6858143"/>
              <a:gd name="connsiteX59" fmla="*/ 1135785 w 12192000"/>
              <a:gd name="connsiteY59" fmla="*/ 6325367 h 6858143"/>
              <a:gd name="connsiteX60" fmla="*/ 1169441 w 12192000"/>
              <a:gd name="connsiteY60" fmla="*/ 6325367 h 6858143"/>
              <a:gd name="connsiteX61" fmla="*/ 1181378 w 12192000"/>
              <a:gd name="connsiteY61" fmla="*/ 6336671 h 6858143"/>
              <a:gd name="connsiteX62" fmla="*/ 1181378 w 12192000"/>
              <a:gd name="connsiteY62" fmla="*/ 6303396 h 6858143"/>
              <a:gd name="connsiteX63" fmla="*/ 1169441 w 12192000"/>
              <a:gd name="connsiteY63" fmla="*/ 6314699 h 6858143"/>
              <a:gd name="connsiteX64" fmla="*/ 1135785 w 12192000"/>
              <a:gd name="connsiteY64" fmla="*/ 6314699 h 6858143"/>
              <a:gd name="connsiteX65" fmla="*/ 1135785 w 12192000"/>
              <a:gd name="connsiteY65" fmla="*/ 6264026 h 6858143"/>
              <a:gd name="connsiteX66" fmla="*/ 1181125 w 12192000"/>
              <a:gd name="connsiteY66" fmla="*/ 6264026 h 6858143"/>
              <a:gd name="connsiteX67" fmla="*/ 1197128 w 12192000"/>
              <a:gd name="connsiteY67" fmla="*/ 6279266 h 6858143"/>
              <a:gd name="connsiteX68" fmla="*/ 1197128 w 12192000"/>
              <a:gd name="connsiteY68" fmla="*/ 6253611 h 6858143"/>
              <a:gd name="connsiteX69" fmla="*/ 961283 w 12192000"/>
              <a:gd name="connsiteY69" fmla="*/ 6253611 h 6858143"/>
              <a:gd name="connsiteX70" fmla="*/ 973475 w 12192000"/>
              <a:gd name="connsiteY70" fmla="*/ 6264915 h 6858143"/>
              <a:gd name="connsiteX71" fmla="*/ 1015513 w 12192000"/>
              <a:gd name="connsiteY71" fmla="*/ 6395854 h 6858143"/>
              <a:gd name="connsiteX72" fmla="*/ 1023134 w 12192000"/>
              <a:gd name="connsiteY72" fmla="*/ 6395854 h 6858143"/>
              <a:gd name="connsiteX73" fmla="*/ 1066441 w 12192000"/>
              <a:gd name="connsiteY73" fmla="*/ 6264915 h 6858143"/>
              <a:gd name="connsiteX74" fmla="*/ 1066188 w 12192000"/>
              <a:gd name="connsiteY74" fmla="*/ 6264915 h 6858143"/>
              <a:gd name="connsiteX75" fmla="*/ 1078380 w 12192000"/>
              <a:gd name="connsiteY75" fmla="*/ 6253611 h 6858143"/>
              <a:gd name="connsiteX76" fmla="*/ 1042438 w 12192000"/>
              <a:gd name="connsiteY76" fmla="*/ 6253611 h 6858143"/>
              <a:gd name="connsiteX77" fmla="*/ 1054122 w 12192000"/>
              <a:gd name="connsiteY77" fmla="*/ 6264660 h 6858143"/>
              <a:gd name="connsiteX78" fmla="*/ 1022499 w 12192000"/>
              <a:gd name="connsiteY78" fmla="*/ 6363088 h 6858143"/>
              <a:gd name="connsiteX79" fmla="*/ 991892 w 12192000"/>
              <a:gd name="connsiteY79" fmla="*/ 6264660 h 6858143"/>
              <a:gd name="connsiteX80" fmla="*/ 1003574 w 12192000"/>
              <a:gd name="connsiteY80" fmla="*/ 6253611 h 6858143"/>
              <a:gd name="connsiteX81" fmla="*/ 887749 w 12192000"/>
              <a:gd name="connsiteY81" fmla="*/ 6253611 h 6858143"/>
              <a:gd name="connsiteX82" fmla="*/ 899687 w 12192000"/>
              <a:gd name="connsiteY82" fmla="*/ 6264915 h 6858143"/>
              <a:gd name="connsiteX83" fmla="*/ 899687 w 12192000"/>
              <a:gd name="connsiteY83" fmla="*/ 6384424 h 6858143"/>
              <a:gd name="connsiteX84" fmla="*/ 887749 w 12192000"/>
              <a:gd name="connsiteY84" fmla="*/ 6395727 h 6858143"/>
              <a:gd name="connsiteX85" fmla="*/ 928009 w 12192000"/>
              <a:gd name="connsiteY85" fmla="*/ 6395727 h 6858143"/>
              <a:gd name="connsiteX86" fmla="*/ 916070 w 12192000"/>
              <a:gd name="connsiteY86" fmla="*/ 6384424 h 6858143"/>
              <a:gd name="connsiteX87" fmla="*/ 916070 w 12192000"/>
              <a:gd name="connsiteY87" fmla="*/ 6264915 h 6858143"/>
              <a:gd name="connsiteX88" fmla="*/ 928009 w 12192000"/>
              <a:gd name="connsiteY88" fmla="*/ 6253611 h 6858143"/>
              <a:gd name="connsiteX89" fmla="*/ 568083 w 12192000"/>
              <a:gd name="connsiteY89" fmla="*/ 6253611 h 6858143"/>
              <a:gd name="connsiteX90" fmla="*/ 581038 w 12192000"/>
              <a:gd name="connsiteY90" fmla="*/ 6265803 h 6858143"/>
              <a:gd name="connsiteX91" fmla="*/ 581038 w 12192000"/>
              <a:gd name="connsiteY91" fmla="*/ 6357626 h 6858143"/>
              <a:gd name="connsiteX92" fmla="*/ 627267 w 12192000"/>
              <a:gd name="connsiteY92" fmla="*/ 6398902 h 6858143"/>
              <a:gd name="connsiteX93" fmla="*/ 675528 w 12192000"/>
              <a:gd name="connsiteY93" fmla="*/ 6357626 h 6858143"/>
              <a:gd name="connsiteX94" fmla="*/ 675528 w 12192000"/>
              <a:gd name="connsiteY94" fmla="*/ 6265803 h 6858143"/>
              <a:gd name="connsiteX95" fmla="*/ 675781 w 12192000"/>
              <a:gd name="connsiteY95" fmla="*/ 6265803 h 6858143"/>
              <a:gd name="connsiteX96" fmla="*/ 688355 w 12192000"/>
              <a:gd name="connsiteY96" fmla="*/ 6253611 h 6858143"/>
              <a:gd name="connsiteX97" fmla="*/ 649492 w 12192000"/>
              <a:gd name="connsiteY97" fmla="*/ 6253611 h 6858143"/>
              <a:gd name="connsiteX98" fmla="*/ 662319 w 12192000"/>
              <a:gd name="connsiteY98" fmla="*/ 6265803 h 6858143"/>
              <a:gd name="connsiteX99" fmla="*/ 662319 w 12192000"/>
              <a:gd name="connsiteY99" fmla="*/ 6357626 h 6858143"/>
              <a:gd name="connsiteX100" fmla="*/ 631457 w 12192000"/>
              <a:gd name="connsiteY100" fmla="*/ 6387091 h 6858143"/>
              <a:gd name="connsiteX101" fmla="*/ 598563 w 12192000"/>
              <a:gd name="connsiteY101" fmla="*/ 6357626 h 6858143"/>
              <a:gd name="connsiteX102" fmla="*/ 598563 w 12192000"/>
              <a:gd name="connsiteY102" fmla="*/ 6265803 h 6858143"/>
              <a:gd name="connsiteX103" fmla="*/ 611392 w 12192000"/>
              <a:gd name="connsiteY103" fmla="*/ 6253611 h 6858143"/>
              <a:gd name="connsiteX104" fmla="*/ 2797996 w 12192000"/>
              <a:gd name="connsiteY104" fmla="*/ 6253484 h 6858143"/>
              <a:gd name="connsiteX105" fmla="*/ 2809934 w 12192000"/>
              <a:gd name="connsiteY105" fmla="*/ 6264787 h 6858143"/>
              <a:gd name="connsiteX106" fmla="*/ 2809934 w 12192000"/>
              <a:gd name="connsiteY106" fmla="*/ 6384297 h 6858143"/>
              <a:gd name="connsiteX107" fmla="*/ 2797996 w 12192000"/>
              <a:gd name="connsiteY107" fmla="*/ 6395600 h 6858143"/>
              <a:gd name="connsiteX108" fmla="*/ 2838256 w 12192000"/>
              <a:gd name="connsiteY108" fmla="*/ 6395600 h 6858143"/>
              <a:gd name="connsiteX109" fmla="*/ 2826318 w 12192000"/>
              <a:gd name="connsiteY109" fmla="*/ 6384297 h 6858143"/>
              <a:gd name="connsiteX110" fmla="*/ 2826318 w 12192000"/>
              <a:gd name="connsiteY110" fmla="*/ 6264787 h 6858143"/>
              <a:gd name="connsiteX111" fmla="*/ 2838256 w 12192000"/>
              <a:gd name="connsiteY111" fmla="*/ 6253484 h 6858143"/>
              <a:gd name="connsiteX112" fmla="*/ 1701075 w 12192000"/>
              <a:gd name="connsiteY112" fmla="*/ 6253484 h 6858143"/>
              <a:gd name="connsiteX113" fmla="*/ 1713267 w 12192000"/>
              <a:gd name="connsiteY113" fmla="*/ 6264787 h 6858143"/>
              <a:gd name="connsiteX114" fmla="*/ 1713267 w 12192000"/>
              <a:gd name="connsiteY114" fmla="*/ 6265042 h 6858143"/>
              <a:gd name="connsiteX115" fmla="*/ 1750986 w 12192000"/>
              <a:gd name="connsiteY115" fmla="*/ 6329940 h 6858143"/>
              <a:gd name="connsiteX116" fmla="*/ 1750986 w 12192000"/>
              <a:gd name="connsiteY116" fmla="*/ 6384677 h 6858143"/>
              <a:gd name="connsiteX117" fmla="*/ 1739047 w 12192000"/>
              <a:gd name="connsiteY117" fmla="*/ 6395980 h 6858143"/>
              <a:gd name="connsiteX118" fmla="*/ 1779308 w 12192000"/>
              <a:gd name="connsiteY118" fmla="*/ 6395980 h 6858143"/>
              <a:gd name="connsiteX119" fmla="*/ 1767369 w 12192000"/>
              <a:gd name="connsiteY119" fmla="*/ 6384677 h 6858143"/>
              <a:gd name="connsiteX120" fmla="*/ 1767369 w 12192000"/>
              <a:gd name="connsiteY120" fmla="*/ 6329686 h 6858143"/>
              <a:gd name="connsiteX121" fmla="*/ 1805851 w 12192000"/>
              <a:gd name="connsiteY121" fmla="*/ 6265042 h 6858143"/>
              <a:gd name="connsiteX122" fmla="*/ 1805723 w 12192000"/>
              <a:gd name="connsiteY122" fmla="*/ 6265042 h 6858143"/>
              <a:gd name="connsiteX123" fmla="*/ 1818044 w 12192000"/>
              <a:gd name="connsiteY123" fmla="*/ 6253484 h 6858143"/>
              <a:gd name="connsiteX124" fmla="*/ 1781212 w 12192000"/>
              <a:gd name="connsiteY124" fmla="*/ 6253484 h 6858143"/>
              <a:gd name="connsiteX125" fmla="*/ 1792896 w 12192000"/>
              <a:gd name="connsiteY125" fmla="*/ 6264534 h 6858143"/>
              <a:gd name="connsiteX126" fmla="*/ 1761528 w 12192000"/>
              <a:gd name="connsiteY126" fmla="*/ 6317875 h 6858143"/>
              <a:gd name="connsiteX127" fmla="*/ 1731682 w 12192000"/>
              <a:gd name="connsiteY127" fmla="*/ 6264534 h 6858143"/>
              <a:gd name="connsiteX128" fmla="*/ 1743366 w 12192000"/>
              <a:gd name="connsiteY128" fmla="*/ 6253484 h 6858143"/>
              <a:gd name="connsiteX129" fmla="*/ 1573944 w 12192000"/>
              <a:gd name="connsiteY129" fmla="*/ 6253484 h 6858143"/>
              <a:gd name="connsiteX130" fmla="*/ 1573944 w 12192000"/>
              <a:gd name="connsiteY130" fmla="*/ 6279266 h 6858143"/>
              <a:gd name="connsiteX131" fmla="*/ 1590074 w 12192000"/>
              <a:gd name="connsiteY131" fmla="*/ 6264026 h 6858143"/>
              <a:gd name="connsiteX132" fmla="*/ 1618141 w 12192000"/>
              <a:gd name="connsiteY132" fmla="*/ 6264026 h 6858143"/>
              <a:gd name="connsiteX133" fmla="*/ 1618141 w 12192000"/>
              <a:gd name="connsiteY133" fmla="*/ 6384297 h 6858143"/>
              <a:gd name="connsiteX134" fmla="*/ 1606456 w 12192000"/>
              <a:gd name="connsiteY134" fmla="*/ 6395600 h 6858143"/>
              <a:gd name="connsiteX135" fmla="*/ 1646463 w 12192000"/>
              <a:gd name="connsiteY135" fmla="*/ 6395600 h 6858143"/>
              <a:gd name="connsiteX136" fmla="*/ 1634652 w 12192000"/>
              <a:gd name="connsiteY136" fmla="*/ 6384424 h 6858143"/>
              <a:gd name="connsiteX137" fmla="*/ 1634652 w 12192000"/>
              <a:gd name="connsiteY137" fmla="*/ 6264026 h 6858143"/>
              <a:gd name="connsiteX138" fmla="*/ 1662974 w 12192000"/>
              <a:gd name="connsiteY138" fmla="*/ 6264026 h 6858143"/>
              <a:gd name="connsiteX139" fmla="*/ 1678975 w 12192000"/>
              <a:gd name="connsiteY139" fmla="*/ 6279266 h 6858143"/>
              <a:gd name="connsiteX140" fmla="*/ 1678975 w 12192000"/>
              <a:gd name="connsiteY140" fmla="*/ 6253484 h 6858143"/>
              <a:gd name="connsiteX141" fmla="*/ 722899 w 12192000"/>
              <a:gd name="connsiteY141" fmla="*/ 6253484 h 6858143"/>
              <a:gd name="connsiteX142" fmla="*/ 735473 w 12192000"/>
              <a:gd name="connsiteY142" fmla="*/ 6265676 h 6858143"/>
              <a:gd name="connsiteX143" fmla="*/ 735473 w 12192000"/>
              <a:gd name="connsiteY143" fmla="*/ 6383408 h 6858143"/>
              <a:gd name="connsiteX144" fmla="*/ 722899 w 12192000"/>
              <a:gd name="connsiteY144" fmla="*/ 6395600 h 6858143"/>
              <a:gd name="connsiteX145" fmla="*/ 761890 w 12192000"/>
              <a:gd name="connsiteY145" fmla="*/ 6395600 h 6858143"/>
              <a:gd name="connsiteX146" fmla="*/ 749063 w 12192000"/>
              <a:gd name="connsiteY146" fmla="*/ 6383408 h 6858143"/>
              <a:gd name="connsiteX147" fmla="*/ 749063 w 12192000"/>
              <a:gd name="connsiteY147" fmla="*/ 6276852 h 6858143"/>
              <a:gd name="connsiteX148" fmla="*/ 829074 w 12192000"/>
              <a:gd name="connsiteY148" fmla="*/ 6395727 h 6858143"/>
              <a:gd name="connsiteX149" fmla="*/ 834280 w 12192000"/>
              <a:gd name="connsiteY149" fmla="*/ 6395727 h 6858143"/>
              <a:gd name="connsiteX150" fmla="*/ 834280 w 12192000"/>
              <a:gd name="connsiteY150" fmla="*/ 6265803 h 6858143"/>
              <a:gd name="connsiteX151" fmla="*/ 834280 w 12192000"/>
              <a:gd name="connsiteY151" fmla="*/ 6265676 h 6858143"/>
              <a:gd name="connsiteX152" fmla="*/ 847109 w 12192000"/>
              <a:gd name="connsiteY152" fmla="*/ 6253484 h 6858143"/>
              <a:gd name="connsiteX153" fmla="*/ 808118 w 12192000"/>
              <a:gd name="connsiteY153" fmla="*/ 6253484 h 6858143"/>
              <a:gd name="connsiteX154" fmla="*/ 820945 w 12192000"/>
              <a:gd name="connsiteY154" fmla="*/ 6265676 h 6858143"/>
              <a:gd name="connsiteX155" fmla="*/ 820945 w 12192000"/>
              <a:gd name="connsiteY155" fmla="*/ 6356102 h 6858143"/>
              <a:gd name="connsiteX156" fmla="*/ 753761 w 12192000"/>
              <a:gd name="connsiteY156" fmla="*/ 6253484 h 6858143"/>
              <a:gd name="connsiteX157" fmla="*/ 3453077 w 12192000"/>
              <a:gd name="connsiteY157" fmla="*/ 6253357 h 6858143"/>
              <a:gd name="connsiteX158" fmla="*/ 3465649 w 12192000"/>
              <a:gd name="connsiteY158" fmla="*/ 6265550 h 6858143"/>
              <a:gd name="connsiteX159" fmla="*/ 3465649 w 12192000"/>
              <a:gd name="connsiteY159" fmla="*/ 6383280 h 6858143"/>
              <a:gd name="connsiteX160" fmla="*/ 3453077 w 12192000"/>
              <a:gd name="connsiteY160" fmla="*/ 6395474 h 6858143"/>
              <a:gd name="connsiteX161" fmla="*/ 3492065 w 12192000"/>
              <a:gd name="connsiteY161" fmla="*/ 6395474 h 6858143"/>
              <a:gd name="connsiteX162" fmla="*/ 3479238 w 12192000"/>
              <a:gd name="connsiteY162" fmla="*/ 6383280 h 6858143"/>
              <a:gd name="connsiteX163" fmla="*/ 3479238 w 12192000"/>
              <a:gd name="connsiteY163" fmla="*/ 6276726 h 6858143"/>
              <a:gd name="connsiteX164" fmla="*/ 3556964 w 12192000"/>
              <a:gd name="connsiteY164" fmla="*/ 6395600 h 6858143"/>
              <a:gd name="connsiteX165" fmla="*/ 3564584 w 12192000"/>
              <a:gd name="connsiteY165" fmla="*/ 6395600 h 6858143"/>
              <a:gd name="connsiteX166" fmla="*/ 3564584 w 12192000"/>
              <a:gd name="connsiteY166" fmla="*/ 6265676 h 6858143"/>
              <a:gd name="connsiteX167" fmla="*/ 3564457 w 12192000"/>
              <a:gd name="connsiteY167" fmla="*/ 6265550 h 6858143"/>
              <a:gd name="connsiteX168" fmla="*/ 3577284 w 12192000"/>
              <a:gd name="connsiteY168" fmla="*/ 6253357 h 6858143"/>
              <a:gd name="connsiteX169" fmla="*/ 3538294 w 12192000"/>
              <a:gd name="connsiteY169" fmla="*/ 6253357 h 6858143"/>
              <a:gd name="connsiteX170" fmla="*/ 3551121 w 12192000"/>
              <a:gd name="connsiteY170" fmla="*/ 6265550 h 6858143"/>
              <a:gd name="connsiteX171" fmla="*/ 3551121 w 12192000"/>
              <a:gd name="connsiteY171" fmla="*/ 6355975 h 6858143"/>
              <a:gd name="connsiteX172" fmla="*/ 3484064 w 12192000"/>
              <a:gd name="connsiteY172" fmla="*/ 6253357 h 6858143"/>
              <a:gd name="connsiteX173" fmla="*/ 3176209 w 12192000"/>
              <a:gd name="connsiteY173" fmla="*/ 6253357 h 6858143"/>
              <a:gd name="connsiteX174" fmla="*/ 3176209 w 12192000"/>
              <a:gd name="connsiteY174" fmla="*/ 6279139 h 6858143"/>
              <a:gd name="connsiteX175" fmla="*/ 3192339 w 12192000"/>
              <a:gd name="connsiteY175" fmla="*/ 6263898 h 6858143"/>
              <a:gd name="connsiteX176" fmla="*/ 3220406 w 12192000"/>
              <a:gd name="connsiteY176" fmla="*/ 6263898 h 6858143"/>
              <a:gd name="connsiteX177" fmla="*/ 3220406 w 12192000"/>
              <a:gd name="connsiteY177" fmla="*/ 6384169 h 6858143"/>
              <a:gd name="connsiteX178" fmla="*/ 3208722 w 12192000"/>
              <a:gd name="connsiteY178" fmla="*/ 6395474 h 6858143"/>
              <a:gd name="connsiteX179" fmla="*/ 3248728 w 12192000"/>
              <a:gd name="connsiteY179" fmla="*/ 6395474 h 6858143"/>
              <a:gd name="connsiteX180" fmla="*/ 3236791 w 12192000"/>
              <a:gd name="connsiteY180" fmla="*/ 6384169 h 6858143"/>
              <a:gd name="connsiteX181" fmla="*/ 3236791 w 12192000"/>
              <a:gd name="connsiteY181" fmla="*/ 6263898 h 6858143"/>
              <a:gd name="connsiteX182" fmla="*/ 3265111 w 12192000"/>
              <a:gd name="connsiteY182" fmla="*/ 6263898 h 6858143"/>
              <a:gd name="connsiteX183" fmla="*/ 3281114 w 12192000"/>
              <a:gd name="connsiteY183" fmla="*/ 6279139 h 6858143"/>
              <a:gd name="connsiteX184" fmla="*/ 3281241 w 12192000"/>
              <a:gd name="connsiteY184" fmla="*/ 6279139 h 6858143"/>
              <a:gd name="connsiteX185" fmla="*/ 3281241 w 12192000"/>
              <a:gd name="connsiteY185" fmla="*/ 6253357 h 6858143"/>
              <a:gd name="connsiteX186" fmla="*/ 2879023 w 12192000"/>
              <a:gd name="connsiteY186" fmla="*/ 6253357 h 6858143"/>
              <a:gd name="connsiteX187" fmla="*/ 2891597 w 12192000"/>
              <a:gd name="connsiteY187" fmla="*/ 6265550 h 6858143"/>
              <a:gd name="connsiteX188" fmla="*/ 2891597 w 12192000"/>
              <a:gd name="connsiteY188" fmla="*/ 6383280 h 6858143"/>
              <a:gd name="connsiteX189" fmla="*/ 2879023 w 12192000"/>
              <a:gd name="connsiteY189" fmla="*/ 6395474 h 6858143"/>
              <a:gd name="connsiteX190" fmla="*/ 2918013 w 12192000"/>
              <a:gd name="connsiteY190" fmla="*/ 6395474 h 6858143"/>
              <a:gd name="connsiteX191" fmla="*/ 2905186 w 12192000"/>
              <a:gd name="connsiteY191" fmla="*/ 6383153 h 6858143"/>
              <a:gd name="connsiteX192" fmla="*/ 2905186 w 12192000"/>
              <a:gd name="connsiteY192" fmla="*/ 6276726 h 6858143"/>
              <a:gd name="connsiteX193" fmla="*/ 2983673 w 12192000"/>
              <a:gd name="connsiteY193" fmla="*/ 6395727 h 6858143"/>
              <a:gd name="connsiteX194" fmla="*/ 2990406 w 12192000"/>
              <a:gd name="connsiteY194" fmla="*/ 6395727 h 6858143"/>
              <a:gd name="connsiteX195" fmla="*/ 2990406 w 12192000"/>
              <a:gd name="connsiteY195" fmla="*/ 6265676 h 6858143"/>
              <a:gd name="connsiteX196" fmla="*/ 2990406 w 12192000"/>
              <a:gd name="connsiteY196" fmla="*/ 6265550 h 6858143"/>
              <a:gd name="connsiteX197" fmla="*/ 3003232 w 12192000"/>
              <a:gd name="connsiteY197" fmla="*/ 6253357 h 6858143"/>
              <a:gd name="connsiteX198" fmla="*/ 2964242 w 12192000"/>
              <a:gd name="connsiteY198" fmla="*/ 6253357 h 6858143"/>
              <a:gd name="connsiteX199" fmla="*/ 2977069 w 12192000"/>
              <a:gd name="connsiteY199" fmla="*/ 6265550 h 6858143"/>
              <a:gd name="connsiteX200" fmla="*/ 2977069 w 12192000"/>
              <a:gd name="connsiteY200" fmla="*/ 6355975 h 6858143"/>
              <a:gd name="connsiteX201" fmla="*/ 2909885 w 12192000"/>
              <a:gd name="connsiteY201" fmla="*/ 6253357 h 6858143"/>
              <a:gd name="connsiteX202" fmla="*/ 2637465 w 12192000"/>
              <a:gd name="connsiteY202" fmla="*/ 6253357 h 6858143"/>
              <a:gd name="connsiteX203" fmla="*/ 2649149 w 12192000"/>
              <a:gd name="connsiteY203" fmla="*/ 6264660 h 6858143"/>
              <a:gd name="connsiteX204" fmla="*/ 2649149 w 12192000"/>
              <a:gd name="connsiteY204" fmla="*/ 6384169 h 6858143"/>
              <a:gd name="connsiteX205" fmla="*/ 2637465 w 12192000"/>
              <a:gd name="connsiteY205" fmla="*/ 6395474 h 6858143"/>
              <a:gd name="connsiteX206" fmla="*/ 2677471 w 12192000"/>
              <a:gd name="connsiteY206" fmla="*/ 6395474 h 6858143"/>
              <a:gd name="connsiteX207" fmla="*/ 2665532 w 12192000"/>
              <a:gd name="connsiteY207" fmla="*/ 6384169 h 6858143"/>
              <a:gd name="connsiteX208" fmla="*/ 2665532 w 12192000"/>
              <a:gd name="connsiteY208" fmla="*/ 6324224 h 6858143"/>
              <a:gd name="connsiteX209" fmla="*/ 2728272 w 12192000"/>
              <a:gd name="connsiteY209" fmla="*/ 6324224 h 6858143"/>
              <a:gd name="connsiteX210" fmla="*/ 2728272 w 12192000"/>
              <a:gd name="connsiteY210" fmla="*/ 6384297 h 6858143"/>
              <a:gd name="connsiteX211" fmla="*/ 2716333 w 12192000"/>
              <a:gd name="connsiteY211" fmla="*/ 6395600 h 6858143"/>
              <a:gd name="connsiteX212" fmla="*/ 2756592 w 12192000"/>
              <a:gd name="connsiteY212" fmla="*/ 6395600 h 6858143"/>
              <a:gd name="connsiteX213" fmla="*/ 2744655 w 12192000"/>
              <a:gd name="connsiteY213" fmla="*/ 6384297 h 6858143"/>
              <a:gd name="connsiteX214" fmla="*/ 2744655 w 12192000"/>
              <a:gd name="connsiteY214" fmla="*/ 6264660 h 6858143"/>
              <a:gd name="connsiteX215" fmla="*/ 2756592 w 12192000"/>
              <a:gd name="connsiteY215" fmla="*/ 6253357 h 6858143"/>
              <a:gd name="connsiteX216" fmla="*/ 2716333 w 12192000"/>
              <a:gd name="connsiteY216" fmla="*/ 6253357 h 6858143"/>
              <a:gd name="connsiteX217" fmla="*/ 2728272 w 12192000"/>
              <a:gd name="connsiteY217" fmla="*/ 6264660 h 6858143"/>
              <a:gd name="connsiteX218" fmla="*/ 2728272 w 12192000"/>
              <a:gd name="connsiteY218" fmla="*/ 6313556 h 6858143"/>
              <a:gd name="connsiteX219" fmla="*/ 2665532 w 12192000"/>
              <a:gd name="connsiteY219" fmla="*/ 6313556 h 6858143"/>
              <a:gd name="connsiteX220" fmla="*/ 2665532 w 12192000"/>
              <a:gd name="connsiteY220" fmla="*/ 6264660 h 6858143"/>
              <a:gd name="connsiteX221" fmla="*/ 2677471 w 12192000"/>
              <a:gd name="connsiteY221" fmla="*/ 6253357 h 6858143"/>
              <a:gd name="connsiteX222" fmla="*/ 2430958 w 12192000"/>
              <a:gd name="connsiteY222" fmla="*/ 6253357 h 6858143"/>
              <a:gd name="connsiteX223" fmla="*/ 2383586 w 12192000"/>
              <a:gd name="connsiteY223" fmla="*/ 6384043 h 6858143"/>
              <a:gd name="connsiteX224" fmla="*/ 2371394 w 12192000"/>
              <a:gd name="connsiteY224" fmla="*/ 6395600 h 6858143"/>
              <a:gd name="connsiteX225" fmla="*/ 2407336 w 12192000"/>
              <a:gd name="connsiteY225" fmla="*/ 6395600 h 6858143"/>
              <a:gd name="connsiteX226" fmla="*/ 2395652 w 12192000"/>
              <a:gd name="connsiteY226" fmla="*/ 6384551 h 6858143"/>
              <a:gd name="connsiteX227" fmla="*/ 2406446 w 12192000"/>
              <a:gd name="connsiteY227" fmla="*/ 6354451 h 6858143"/>
              <a:gd name="connsiteX228" fmla="*/ 2455850 w 12192000"/>
              <a:gd name="connsiteY228" fmla="*/ 6354451 h 6858143"/>
              <a:gd name="connsiteX229" fmla="*/ 2466137 w 12192000"/>
              <a:gd name="connsiteY229" fmla="*/ 6384551 h 6858143"/>
              <a:gd name="connsiteX230" fmla="*/ 2454454 w 12192000"/>
              <a:gd name="connsiteY230" fmla="*/ 6395600 h 6858143"/>
              <a:gd name="connsiteX231" fmla="*/ 2454708 w 12192000"/>
              <a:gd name="connsiteY231" fmla="*/ 6395600 h 6858143"/>
              <a:gd name="connsiteX232" fmla="*/ 2496999 w 12192000"/>
              <a:gd name="connsiteY232" fmla="*/ 6395600 h 6858143"/>
              <a:gd name="connsiteX233" fmla="*/ 2485062 w 12192000"/>
              <a:gd name="connsiteY233" fmla="*/ 6384043 h 6858143"/>
              <a:gd name="connsiteX234" fmla="*/ 2438578 w 12192000"/>
              <a:gd name="connsiteY234" fmla="*/ 6253357 h 6858143"/>
              <a:gd name="connsiteX235" fmla="*/ 2175302 w 12192000"/>
              <a:gd name="connsiteY235" fmla="*/ 6253357 h 6858143"/>
              <a:gd name="connsiteX236" fmla="*/ 2187494 w 12192000"/>
              <a:gd name="connsiteY236" fmla="*/ 6264660 h 6858143"/>
              <a:gd name="connsiteX237" fmla="*/ 2229532 w 12192000"/>
              <a:gd name="connsiteY237" fmla="*/ 6395600 h 6858143"/>
              <a:gd name="connsiteX238" fmla="*/ 2236898 w 12192000"/>
              <a:gd name="connsiteY238" fmla="*/ 6395600 h 6858143"/>
              <a:gd name="connsiteX239" fmla="*/ 2271062 w 12192000"/>
              <a:gd name="connsiteY239" fmla="*/ 6292601 h 6858143"/>
              <a:gd name="connsiteX240" fmla="*/ 2304210 w 12192000"/>
              <a:gd name="connsiteY240" fmla="*/ 6395600 h 6858143"/>
              <a:gd name="connsiteX241" fmla="*/ 2311830 w 12192000"/>
              <a:gd name="connsiteY241" fmla="*/ 6395600 h 6858143"/>
              <a:gd name="connsiteX242" fmla="*/ 2355137 w 12192000"/>
              <a:gd name="connsiteY242" fmla="*/ 6264660 h 6858143"/>
              <a:gd name="connsiteX243" fmla="*/ 2367330 w 12192000"/>
              <a:gd name="connsiteY243" fmla="*/ 6253357 h 6858143"/>
              <a:gd name="connsiteX244" fmla="*/ 2331387 w 12192000"/>
              <a:gd name="connsiteY244" fmla="*/ 6253357 h 6858143"/>
              <a:gd name="connsiteX245" fmla="*/ 2343072 w 12192000"/>
              <a:gd name="connsiteY245" fmla="*/ 6264406 h 6858143"/>
              <a:gd name="connsiteX246" fmla="*/ 2311449 w 12192000"/>
              <a:gd name="connsiteY246" fmla="*/ 6362833 h 6858143"/>
              <a:gd name="connsiteX247" fmla="*/ 2280841 w 12192000"/>
              <a:gd name="connsiteY247" fmla="*/ 6264406 h 6858143"/>
              <a:gd name="connsiteX248" fmla="*/ 2292526 w 12192000"/>
              <a:gd name="connsiteY248" fmla="*/ 6253357 h 6858143"/>
              <a:gd name="connsiteX249" fmla="*/ 2250233 w 12192000"/>
              <a:gd name="connsiteY249" fmla="*/ 6253357 h 6858143"/>
              <a:gd name="connsiteX250" fmla="*/ 2262172 w 12192000"/>
              <a:gd name="connsiteY250" fmla="*/ 6264660 h 6858143"/>
              <a:gd name="connsiteX251" fmla="*/ 2265093 w 12192000"/>
              <a:gd name="connsiteY251" fmla="*/ 6274059 h 6858143"/>
              <a:gd name="connsiteX252" fmla="*/ 2236518 w 12192000"/>
              <a:gd name="connsiteY252" fmla="*/ 6362833 h 6858143"/>
              <a:gd name="connsiteX253" fmla="*/ 2205909 w 12192000"/>
              <a:gd name="connsiteY253" fmla="*/ 6264406 h 6858143"/>
              <a:gd name="connsiteX254" fmla="*/ 2217593 w 12192000"/>
              <a:gd name="connsiteY254" fmla="*/ 6253357 h 6858143"/>
              <a:gd name="connsiteX255" fmla="*/ 1416715 w 12192000"/>
              <a:gd name="connsiteY255" fmla="*/ 6252976 h 6858143"/>
              <a:gd name="connsiteX256" fmla="*/ 1378741 w 12192000"/>
              <a:gd name="connsiteY256" fmla="*/ 6287902 h 6858143"/>
              <a:gd name="connsiteX257" fmla="*/ 1398046 w 12192000"/>
              <a:gd name="connsiteY257" fmla="*/ 6320415 h 6858143"/>
              <a:gd name="connsiteX258" fmla="*/ 1428653 w 12192000"/>
              <a:gd name="connsiteY258" fmla="*/ 6341370 h 6858143"/>
              <a:gd name="connsiteX259" fmla="*/ 1439194 w 12192000"/>
              <a:gd name="connsiteY259" fmla="*/ 6362072 h 6858143"/>
              <a:gd name="connsiteX260" fmla="*/ 1414428 w 12192000"/>
              <a:gd name="connsiteY260" fmla="*/ 6387091 h 6858143"/>
              <a:gd name="connsiteX261" fmla="*/ 1404142 w 12192000"/>
              <a:gd name="connsiteY261" fmla="*/ 6385185 h 6858143"/>
              <a:gd name="connsiteX262" fmla="*/ 1390044 w 12192000"/>
              <a:gd name="connsiteY262" fmla="*/ 6369310 h 6858143"/>
              <a:gd name="connsiteX263" fmla="*/ 1377217 w 12192000"/>
              <a:gd name="connsiteY263" fmla="*/ 6391536 h 6858143"/>
              <a:gd name="connsiteX264" fmla="*/ 1405792 w 12192000"/>
              <a:gd name="connsiteY264" fmla="*/ 6396870 h 6858143"/>
              <a:gd name="connsiteX265" fmla="*/ 1414514 w 12192000"/>
              <a:gd name="connsiteY265" fmla="*/ 6397755 h 6858143"/>
              <a:gd name="connsiteX266" fmla="*/ 1414175 w 12192000"/>
              <a:gd name="connsiteY266" fmla="*/ 6397886 h 6858143"/>
              <a:gd name="connsiteX267" fmla="*/ 1414556 w 12192000"/>
              <a:gd name="connsiteY267" fmla="*/ 6397759 h 6858143"/>
              <a:gd name="connsiteX268" fmla="*/ 1414514 w 12192000"/>
              <a:gd name="connsiteY268" fmla="*/ 6397755 h 6858143"/>
              <a:gd name="connsiteX269" fmla="*/ 1441702 w 12192000"/>
              <a:gd name="connsiteY269" fmla="*/ 6387217 h 6858143"/>
              <a:gd name="connsiteX270" fmla="*/ 1455705 w 12192000"/>
              <a:gd name="connsiteY270" fmla="*/ 6356355 h 6858143"/>
              <a:gd name="connsiteX271" fmla="*/ 1441734 w 12192000"/>
              <a:gd name="connsiteY271" fmla="*/ 6329178 h 6858143"/>
              <a:gd name="connsiteX272" fmla="*/ 1411380 w 12192000"/>
              <a:gd name="connsiteY272" fmla="*/ 6308222 h 6858143"/>
              <a:gd name="connsiteX273" fmla="*/ 1394997 w 12192000"/>
              <a:gd name="connsiteY273" fmla="*/ 6283838 h 6858143"/>
              <a:gd name="connsiteX274" fmla="*/ 1416589 w 12192000"/>
              <a:gd name="connsiteY274" fmla="*/ 6263518 h 6858143"/>
              <a:gd name="connsiteX275" fmla="*/ 1426241 w 12192000"/>
              <a:gd name="connsiteY275" fmla="*/ 6265168 h 6858143"/>
              <a:gd name="connsiteX276" fmla="*/ 1439449 w 12192000"/>
              <a:gd name="connsiteY276" fmla="*/ 6278630 h 6858143"/>
              <a:gd name="connsiteX277" fmla="*/ 1453419 w 12192000"/>
              <a:gd name="connsiteY277" fmla="*/ 6258945 h 6858143"/>
              <a:gd name="connsiteX278" fmla="*/ 1423827 w 12192000"/>
              <a:gd name="connsiteY278" fmla="*/ 6253611 h 6858143"/>
              <a:gd name="connsiteX279" fmla="*/ 1416715 w 12192000"/>
              <a:gd name="connsiteY279" fmla="*/ 6252976 h 6858143"/>
              <a:gd name="connsiteX280" fmla="*/ 2558976 w 12192000"/>
              <a:gd name="connsiteY280" fmla="*/ 6252721 h 6858143"/>
              <a:gd name="connsiteX281" fmla="*/ 2521003 w 12192000"/>
              <a:gd name="connsiteY281" fmla="*/ 6287647 h 6858143"/>
              <a:gd name="connsiteX282" fmla="*/ 2540308 w 12192000"/>
              <a:gd name="connsiteY282" fmla="*/ 6320160 h 6858143"/>
              <a:gd name="connsiteX283" fmla="*/ 2570915 w 12192000"/>
              <a:gd name="connsiteY283" fmla="*/ 6341116 h 6858143"/>
              <a:gd name="connsiteX284" fmla="*/ 2581457 w 12192000"/>
              <a:gd name="connsiteY284" fmla="*/ 6361817 h 6858143"/>
              <a:gd name="connsiteX285" fmla="*/ 2556691 w 12192000"/>
              <a:gd name="connsiteY285" fmla="*/ 6386837 h 6858143"/>
              <a:gd name="connsiteX286" fmla="*/ 2546404 w 12192000"/>
              <a:gd name="connsiteY286" fmla="*/ 6384932 h 6858143"/>
              <a:gd name="connsiteX287" fmla="*/ 2532307 w 12192000"/>
              <a:gd name="connsiteY287" fmla="*/ 6369056 h 6858143"/>
              <a:gd name="connsiteX288" fmla="*/ 2519479 w 12192000"/>
              <a:gd name="connsiteY288" fmla="*/ 6391282 h 6858143"/>
              <a:gd name="connsiteX289" fmla="*/ 2548055 w 12192000"/>
              <a:gd name="connsiteY289" fmla="*/ 6396616 h 6858143"/>
              <a:gd name="connsiteX290" fmla="*/ 2556944 w 12192000"/>
              <a:gd name="connsiteY290" fmla="*/ 6397506 h 6858143"/>
              <a:gd name="connsiteX291" fmla="*/ 2556691 w 12192000"/>
              <a:gd name="connsiteY291" fmla="*/ 6397632 h 6858143"/>
              <a:gd name="connsiteX292" fmla="*/ 2598221 w 12192000"/>
              <a:gd name="connsiteY292" fmla="*/ 6356102 h 6858143"/>
              <a:gd name="connsiteX293" fmla="*/ 2597967 w 12192000"/>
              <a:gd name="connsiteY293" fmla="*/ 6356102 h 6858143"/>
              <a:gd name="connsiteX294" fmla="*/ 2583997 w 12192000"/>
              <a:gd name="connsiteY294" fmla="*/ 6328923 h 6858143"/>
              <a:gd name="connsiteX295" fmla="*/ 2553643 w 12192000"/>
              <a:gd name="connsiteY295" fmla="*/ 6307968 h 6858143"/>
              <a:gd name="connsiteX296" fmla="*/ 2537260 w 12192000"/>
              <a:gd name="connsiteY296" fmla="*/ 6283583 h 6858143"/>
              <a:gd name="connsiteX297" fmla="*/ 2558850 w 12192000"/>
              <a:gd name="connsiteY297" fmla="*/ 6263263 h 6858143"/>
              <a:gd name="connsiteX298" fmla="*/ 2568502 w 12192000"/>
              <a:gd name="connsiteY298" fmla="*/ 6264915 h 6858143"/>
              <a:gd name="connsiteX299" fmla="*/ 2581710 w 12192000"/>
              <a:gd name="connsiteY299" fmla="*/ 6278376 h 6858143"/>
              <a:gd name="connsiteX300" fmla="*/ 2595681 w 12192000"/>
              <a:gd name="connsiteY300" fmla="*/ 6258691 h 6858143"/>
              <a:gd name="connsiteX301" fmla="*/ 2566089 w 12192000"/>
              <a:gd name="connsiteY301" fmla="*/ 6253357 h 6858143"/>
              <a:gd name="connsiteX302" fmla="*/ 2558976 w 12192000"/>
              <a:gd name="connsiteY302" fmla="*/ 6252721 h 6858143"/>
              <a:gd name="connsiteX303" fmla="*/ 2079414 w 12192000"/>
              <a:gd name="connsiteY303" fmla="*/ 6252595 h 6858143"/>
              <a:gd name="connsiteX304" fmla="*/ 2045632 w 12192000"/>
              <a:gd name="connsiteY304" fmla="*/ 6269359 h 6858143"/>
              <a:gd name="connsiteX305" fmla="*/ 2028995 w 12192000"/>
              <a:gd name="connsiteY305" fmla="*/ 6310128 h 6858143"/>
              <a:gd name="connsiteX306" fmla="*/ 2015405 w 12192000"/>
              <a:gd name="connsiteY306" fmla="*/ 6310128 h 6858143"/>
              <a:gd name="connsiteX307" fmla="*/ 2015405 w 12192000"/>
              <a:gd name="connsiteY307" fmla="*/ 6310381 h 6858143"/>
              <a:gd name="connsiteX308" fmla="*/ 2009690 w 12192000"/>
              <a:gd name="connsiteY308" fmla="*/ 6315588 h 6858143"/>
              <a:gd name="connsiteX309" fmla="*/ 2010325 w 12192000"/>
              <a:gd name="connsiteY309" fmla="*/ 6317620 h 6858143"/>
              <a:gd name="connsiteX310" fmla="*/ 2027852 w 12192000"/>
              <a:gd name="connsiteY310" fmla="*/ 6317620 h 6858143"/>
              <a:gd name="connsiteX311" fmla="*/ 2018581 w 12192000"/>
              <a:gd name="connsiteY311" fmla="*/ 6376423 h 6858143"/>
              <a:gd name="connsiteX312" fmla="*/ 2004102 w 12192000"/>
              <a:gd name="connsiteY312" fmla="*/ 6430272 h 6858143"/>
              <a:gd name="connsiteX313" fmla="*/ 1998895 w 12192000"/>
              <a:gd name="connsiteY313" fmla="*/ 6432050 h 6858143"/>
              <a:gd name="connsiteX314" fmla="*/ 1989624 w 12192000"/>
              <a:gd name="connsiteY314" fmla="*/ 6429129 h 6858143"/>
              <a:gd name="connsiteX315" fmla="*/ 1983782 w 12192000"/>
              <a:gd name="connsiteY315" fmla="*/ 6430525 h 6858143"/>
              <a:gd name="connsiteX316" fmla="*/ 1980226 w 12192000"/>
              <a:gd name="connsiteY316" fmla="*/ 6437384 h 6858143"/>
              <a:gd name="connsiteX317" fmla="*/ 1989243 w 12192000"/>
              <a:gd name="connsiteY317" fmla="*/ 6443353 h 6858143"/>
              <a:gd name="connsiteX318" fmla="*/ 2012357 w 12192000"/>
              <a:gd name="connsiteY318" fmla="*/ 6429509 h 6858143"/>
              <a:gd name="connsiteX319" fmla="*/ 2037378 w 12192000"/>
              <a:gd name="connsiteY319" fmla="*/ 6356355 h 6858143"/>
              <a:gd name="connsiteX320" fmla="*/ 2044108 w 12192000"/>
              <a:gd name="connsiteY320" fmla="*/ 6317493 h 6858143"/>
              <a:gd name="connsiteX321" fmla="*/ 2065571 w 12192000"/>
              <a:gd name="connsiteY321" fmla="*/ 6315461 h 6858143"/>
              <a:gd name="connsiteX322" fmla="*/ 2070270 w 12192000"/>
              <a:gd name="connsiteY322" fmla="*/ 6310254 h 6858143"/>
              <a:gd name="connsiteX323" fmla="*/ 2045506 w 12192000"/>
              <a:gd name="connsiteY323" fmla="*/ 6310254 h 6858143"/>
              <a:gd name="connsiteX324" fmla="*/ 2066079 w 12192000"/>
              <a:gd name="connsiteY324" fmla="*/ 6261993 h 6858143"/>
              <a:gd name="connsiteX325" fmla="*/ 2082209 w 12192000"/>
              <a:gd name="connsiteY325" fmla="*/ 6268598 h 6858143"/>
              <a:gd name="connsiteX326" fmla="*/ 2088050 w 12192000"/>
              <a:gd name="connsiteY326" fmla="*/ 6268343 h 6858143"/>
              <a:gd name="connsiteX327" fmla="*/ 2087797 w 12192000"/>
              <a:gd name="connsiteY327" fmla="*/ 6268343 h 6858143"/>
              <a:gd name="connsiteX328" fmla="*/ 2091988 w 12192000"/>
              <a:gd name="connsiteY328" fmla="*/ 6260977 h 6858143"/>
              <a:gd name="connsiteX329" fmla="*/ 2079414 w 12192000"/>
              <a:gd name="connsiteY329" fmla="*/ 6252595 h 6858143"/>
              <a:gd name="connsiteX330" fmla="*/ 3101913 w 12192000"/>
              <a:gd name="connsiteY330" fmla="*/ 6251452 h 6858143"/>
              <a:gd name="connsiteX331" fmla="*/ 3032570 w 12192000"/>
              <a:gd name="connsiteY331" fmla="*/ 6324479 h 6858143"/>
              <a:gd name="connsiteX332" fmla="*/ 3101913 w 12192000"/>
              <a:gd name="connsiteY332" fmla="*/ 6397506 h 6858143"/>
              <a:gd name="connsiteX333" fmla="*/ 3142935 w 12192000"/>
              <a:gd name="connsiteY333" fmla="*/ 6387217 h 6858143"/>
              <a:gd name="connsiteX334" fmla="*/ 3142935 w 12192000"/>
              <a:gd name="connsiteY334" fmla="*/ 6330955 h 6858143"/>
              <a:gd name="connsiteX335" fmla="*/ 3154620 w 12192000"/>
              <a:gd name="connsiteY335" fmla="*/ 6319652 h 6858143"/>
              <a:gd name="connsiteX336" fmla="*/ 3114613 w 12192000"/>
              <a:gd name="connsiteY336" fmla="*/ 6319652 h 6858143"/>
              <a:gd name="connsiteX337" fmla="*/ 3126552 w 12192000"/>
              <a:gd name="connsiteY337" fmla="*/ 6330955 h 6858143"/>
              <a:gd name="connsiteX338" fmla="*/ 3126552 w 12192000"/>
              <a:gd name="connsiteY338" fmla="*/ 6376804 h 6858143"/>
              <a:gd name="connsiteX339" fmla="*/ 3102040 w 12192000"/>
              <a:gd name="connsiteY339" fmla="*/ 6386837 h 6858143"/>
              <a:gd name="connsiteX340" fmla="*/ 3052255 w 12192000"/>
              <a:gd name="connsiteY340" fmla="*/ 6324352 h 6858143"/>
              <a:gd name="connsiteX341" fmla="*/ 3102040 w 12192000"/>
              <a:gd name="connsiteY341" fmla="*/ 6261865 h 6858143"/>
              <a:gd name="connsiteX342" fmla="*/ 3120202 w 12192000"/>
              <a:gd name="connsiteY342" fmla="*/ 6268724 h 6858143"/>
              <a:gd name="connsiteX343" fmla="*/ 3136585 w 12192000"/>
              <a:gd name="connsiteY343" fmla="*/ 6284091 h 6858143"/>
              <a:gd name="connsiteX344" fmla="*/ 3136585 w 12192000"/>
              <a:gd name="connsiteY344" fmla="*/ 6259580 h 6858143"/>
              <a:gd name="connsiteX345" fmla="*/ 3101913 w 12192000"/>
              <a:gd name="connsiteY345" fmla="*/ 6251452 h 6858143"/>
              <a:gd name="connsiteX346" fmla="*/ 3364047 w 12192000"/>
              <a:gd name="connsiteY346" fmla="*/ 6250183 h 6858143"/>
              <a:gd name="connsiteX347" fmla="*/ 3304356 w 12192000"/>
              <a:gd name="connsiteY347" fmla="*/ 6324479 h 6858143"/>
              <a:gd name="connsiteX348" fmla="*/ 3364047 w 12192000"/>
              <a:gd name="connsiteY348" fmla="*/ 6398775 h 6858143"/>
              <a:gd name="connsiteX349" fmla="*/ 3423992 w 12192000"/>
              <a:gd name="connsiteY349" fmla="*/ 6324479 h 6858143"/>
              <a:gd name="connsiteX350" fmla="*/ 3364047 w 12192000"/>
              <a:gd name="connsiteY350" fmla="*/ 6250183 h 6858143"/>
              <a:gd name="connsiteX351" fmla="*/ 0 w 12192000"/>
              <a:gd name="connsiteY351" fmla="*/ 0 h 6858143"/>
              <a:gd name="connsiteX352" fmla="*/ 12192000 w 12192000"/>
              <a:gd name="connsiteY352" fmla="*/ 0 h 6858143"/>
              <a:gd name="connsiteX353" fmla="*/ 12192000 w 12192000"/>
              <a:gd name="connsiteY353" fmla="*/ 380881 h 6858143"/>
              <a:gd name="connsiteX354" fmla="*/ 11827122 w 12192000"/>
              <a:gd name="connsiteY354" fmla="*/ 380881 h 6858143"/>
              <a:gd name="connsiteX355" fmla="*/ 11827122 w 12192000"/>
              <a:gd name="connsiteY355" fmla="*/ 547254 h 6858143"/>
              <a:gd name="connsiteX356" fmla="*/ 11944092 w 12192000"/>
              <a:gd name="connsiteY356" fmla="*/ 547254 h 6858143"/>
              <a:gd name="connsiteX357" fmla="*/ 11813532 w 12192000"/>
              <a:gd name="connsiteY357" fmla="*/ 1033039 h 6858143"/>
              <a:gd name="connsiteX358" fmla="*/ 11651477 w 12192000"/>
              <a:gd name="connsiteY358" fmla="*/ 380881 h 6858143"/>
              <a:gd name="connsiteX359" fmla="*/ 11482564 w 12192000"/>
              <a:gd name="connsiteY359" fmla="*/ 380881 h 6858143"/>
              <a:gd name="connsiteX360" fmla="*/ 11307300 w 12192000"/>
              <a:gd name="connsiteY360" fmla="*/ 1033039 h 6858143"/>
              <a:gd name="connsiteX361" fmla="*/ 11187028 w 12192000"/>
              <a:gd name="connsiteY361" fmla="*/ 547254 h 6858143"/>
              <a:gd name="connsiteX362" fmla="*/ 11308698 w 12192000"/>
              <a:gd name="connsiteY362" fmla="*/ 547254 h 6858143"/>
              <a:gd name="connsiteX363" fmla="*/ 11308698 w 12192000"/>
              <a:gd name="connsiteY363" fmla="*/ 380881 h 6858143"/>
              <a:gd name="connsiteX364" fmla="*/ 10820373 w 12192000"/>
              <a:gd name="connsiteY364" fmla="*/ 380881 h 6858143"/>
              <a:gd name="connsiteX365" fmla="*/ 10820373 w 12192000"/>
              <a:gd name="connsiteY365" fmla="*/ 547254 h 6858143"/>
              <a:gd name="connsiteX366" fmla="*/ 10928579 w 12192000"/>
              <a:gd name="connsiteY366" fmla="*/ 547254 h 6858143"/>
              <a:gd name="connsiteX367" fmla="*/ 11117559 w 12192000"/>
              <a:gd name="connsiteY367" fmla="*/ 1303174 h 6858143"/>
              <a:gd name="connsiteX368" fmla="*/ 11379692 w 12192000"/>
              <a:gd name="connsiteY368" fmla="*/ 1303174 h 6858143"/>
              <a:gd name="connsiteX369" fmla="*/ 11504790 w 12192000"/>
              <a:gd name="connsiteY369" fmla="*/ 827549 h 6858143"/>
              <a:gd name="connsiteX370" fmla="*/ 11623664 w 12192000"/>
              <a:gd name="connsiteY370" fmla="*/ 1303174 h 6858143"/>
              <a:gd name="connsiteX371" fmla="*/ 11885798 w 12192000"/>
              <a:gd name="connsiteY371" fmla="*/ 1303174 h 6858143"/>
              <a:gd name="connsiteX372" fmla="*/ 12084684 w 12192000"/>
              <a:gd name="connsiteY372" fmla="*/ 547254 h 6858143"/>
              <a:gd name="connsiteX373" fmla="*/ 12192000 w 12192000"/>
              <a:gd name="connsiteY373" fmla="*/ 547254 h 6858143"/>
              <a:gd name="connsiteX374" fmla="*/ 12192000 w 12192000"/>
              <a:gd name="connsiteY374" fmla="*/ 6858143 h 6858143"/>
              <a:gd name="connsiteX375" fmla="*/ 0 w 12192000"/>
              <a:gd name="connsiteY375" fmla="*/ 6858143 h 685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12192000" h="6858143">
                <a:moveTo>
                  <a:pt x="1950380" y="6313047"/>
                </a:moveTo>
                <a:cubicBezTo>
                  <a:pt x="1960793" y="6313047"/>
                  <a:pt x="1967017" y="6320667"/>
                  <a:pt x="1967017" y="6336035"/>
                </a:cubicBezTo>
                <a:cubicBezTo>
                  <a:pt x="1967525" y="6362070"/>
                  <a:pt x="1953046" y="6385692"/>
                  <a:pt x="1944283" y="6388487"/>
                </a:cubicBezTo>
                <a:cubicBezTo>
                  <a:pt x="1942505" y="6389121"/>
                  <a:pt x="1939838" y="6389883"/>
                  <a:pt x="1937679" y="6389883"/>
                </a:cubicBezTo>
                <a:cubicBezTo>
                  <a:pt x="1925869" y="6389883"/>
                  <a:pt x="1921042" y="6377945"/>
                  <a:pt x="1921042" y="6362958"/>
                </a:cubicBezTo>
                <a:cubicBezTo>
                  <a:pt x="1921042" y="6333367"/>
                  <a:pt x="1936663" y="6317365"/>
                  <a:pt x="1943267" y="6314697"/>
                </a:cubicBezTo>
                <a:cubicBezTo>
                  <a:pt x="1945173" y="6313936"/>
                  <a:pt x="1948093" y="6313173"/>
                  <a:pt x="1950125" y="6313173"/>
                </a:cubicBezTo>
                <a:close/>
                <a:moveTo>
                  <a:pt x="1956857" y="6305682"/>
                </a:moveTo>
                <a:cubicBezTo>
                  <a:pt x="1951396" y="6305682"/>
                  <a:pt x="1942759" y="6308096"/>
                  <a:pt x="1934123" y="6312921"/>
                </a:cubicBezTo>
                <a:cubicBezTo>
                  <a:pt x="1919646" y="6321049"/>
                  <a:pt x="1903897" y="6339719"/>
                  <a:pt x="1903897" y="6367786"/>
                </a:cubicBezTo>
                <a:cubicBezTo>
                  <a:pt x="1903897" y="6381884"/>
                  <a:pt x="1910755" y="6397506"/>
                  <a:pt x="1930441" y="6397506"/>
                </a:cubicBezTo>
                <a:cubicBezTo>
                  <a:pt x="1939711" y="6397506"/>
                  <a:pt x="1952920" y="6391790"/>
                  <a:pt x="1961684" y="6384169"/>
                </a:cubicBezTo>
                <a:lnTo>
                  <a:pt x="1961811" y="6384169"/>
                </a:lnTo>
                <a:cubicBezTo>
                  <a:pt x="1975654" y="6372232"/>
                  <a:pt x="1983782" y="6351530"/>
                  <a:pt x="1983782" y="6333750"/>
                </a:cubicBezTo>
                <a:cubicBezTo>
                  <a:pt x="1983782" y="6316985"/>
                  <a:pt x="1974511" y="6305682"/>
                  <a:pt x="1956857" y="6305682"/>
                </a:cubicBezTo>
                <a:close/>
                <a:moveTo>
                  <a:pt x="2431466" y="6285107"/>
                </a:moveTo>
                <a:lnTo>
                  <a:pt x="2451913" y="6344037"/>
                </a:lnTo>
                <a:lnTo>
                  <a:pt x="2410256" y="6344037"/>
                </a:lnTo>
                <a:close/>
                <a:moveTo>
                  <a:pt x="1264184" y="6264024"/>
                </a:moveTo>
                <a:lnTo>
                  <a:pt x="1282346" y="6264024"/>
                </a:lnTo>
                <a:cubicBezTo>
                  <a:pt x="1298347" y="6264024"/>
                  <a:pt x="1310921" y="6277106"/>
                  <a:pt x="1310921" y="6292473"/>
                </a:cubicBezTo>
                <a:cubicBezTo>
                  <a:pt x="1310921" y="6307840"/>
                  <a:pt x="1297966" y="6318763"/>
                  <a:pt x="1282346" y="6318763"/>
                </a:cubicBezTo>
                <a:lnTo>
                  <a:pt x="1264184" y="6318763"/>
                </a:lnTo>
                <a:close/>
                <a:moveTo>
                  <a:pt x="3364173" y="6261231"/>
                </a:moveTo>
                <a:cubicBezTo>
                  <a:pt x="3394019" y="6261231"/>
                  <a:pt x="3404561" y="6295268"/>
                  <a:pt x="3404561" y="6324605"/>
                </a:cubicBezTo>
                <a:cubicBezTo>
                  <a:pt x="3404561" y="6353942"/>
                  <a:pt x="3394146" y="6387980"/>
                  <a:pt x="3364173" y="6387980"/>
                </a:cubicBezTo>
                <a:cubicBezTo>
                  <a:pt x="3334200" y="6387980"/>
                  <a:pt x="3323914" y="6353942"/>
                  <a:pt x="3323914" y="6324605"/>
                </a:cubicBezTo>
                <a:cubicBezTo>
                  <a:pt x="3323914" y="6295268"/>
                  <a:pt x="3334329" y="6261231"/>
                  <a:pt x="3364173" y="6261231"/>
                </a:cubicBezTo>
                <a:close/>
                <a:moveTo>
                  <a:pt x="1499140" y="6253611"/>
                </a:moveTo>
                <a:lnTo>
                  <a:pt x="1511079" y="6264915"/>
                </a:lnTo>
                <a:lnTo>
                  <a:pt x="1511079" y="6384424"/>
                </a:lnTo>
                <a:lnTo>
                  <a:pt x="1499140" y="6395727"/>
                </a:lnTo>
                <a:lnTo>
                  <a:pt x="1539399" y="6395727"/>
                </a:lnTo>
                <a:lnTo>
                  <a:pt x="1527461" y="6384424"/>
                </a:lnTo>
                <a:lnTo>
                  <a:pt x="1527461" y="6264915"/>
                </a:lnTo>
                <a:lnTo>
                  <a:pt x="1539399" y="6253611"/>
                </a:lnTo>
                <a:close/>
                <a:moveTo>
                  <a:pt x="1235990" y="6253611"/>
                </a:moveTo>
                <a:lnTo>
                  <a:pt x="1247674" y="6264915"/>
                </a:lnTo>
                <a:lnTo>
                  <a:pt x="1247674" y="6384424"/>
                </a:lnTo>
                <a:lnTo>
                  <a:pt x="1235990" y="6395727"/>
                </a:lnTo>
                <a:lnTo>
                  <a:pt x="1275996" y="6395727"/>
                </a:lnTo>
                <a:lnTo>
                  <a:pt x="1264057" y="6384424"/>
                </a:lnTo>
                <a:lnTo>
                  <a:pt x="1264057" y="6329559"/>
                </a:lnTo>
                <a:lnTo>
                  <a:pt x="1286538" y="6329559"/>
                </a:lnTo>
                <a:lnTo>
                  <a:pt x="1322733" y="6395854"/>
                </a:lnTo>
                <a:lnTo>
                  <a:pt x="1322733" y="6395980"/>
                </a:lnTo>
                <a:lnTo>
                  <a:pt x="1347499" y="6395980"/>
                </a:lnTo>
                <a:lnTo>
                  <a:pt x="1335815" y="6384677"/>
                </a:lnTo>
                <a:lnTo>
                  <a:pt x="1302413" y="6326256"/>
                </a:lnTo>
                <a:cubicBezTo>
                  <a:pt x="1319050" y="6321431"/>
                  <a:pt x="1330480" y="6306444"/>
                  <a:pt x="1330480" y="6292982"/>
                </a:cubicBezTo>
                <a:cubicBezTo>
                  <a:pt x="1330480" y="6268851"/>
                  <a:pt x="1306985" y="6253611"/>
                  <a:pt x="1282219" y="6253611"/>
                </a:cubicBezTo>
                <a:close/>
                <a:moveTo>
                  <a:pt x="1107845" y="6253611"/>
                </a:moveTo>
                <a:lnTo>
                  <a:pt x="1119529" y="6264915"/>
                </a:lnTo>
                <a:lnTo>
                  <a:pt x="1119529" y="6384424"/>
                </a:lnTo>
                <a:lnTo>
                  <a:pt x="1107845" y="6395727"/>
                </a:lnTo>
                <a:lnTo>
                  <a:pt x="1197128" y="6395727"/>
                </a:lnTo>
                <a:lnTo>
                  <a:pt x="1197128" y="6369692"/>
                </a:lnTo>
                <a:lnTo>
                  <a:pt x="1181125" y="6385059"/>
                </a:lnTo>
                <a:lnTo>
                  <a:pt x="1135785" y="6385059"/>
                </a:lnTo>
                <a:lnTo>
                  <a:pt x="1135785" y="6325367"/>
                </a:lnTo>
                <a:lnTo>
                  <a:pt x="1169441" y="6325367"/>
                </a:lnTo>
                <a:lnTo>
                  <a:pt x="1181378" y="6336671"/>
                </a:lnTo>
                <a:lnTo>
                  <a:pt x="1181378" y="6303396"/>
                </a:lnTo>
                <a:lnTo>
                  <a:pt x="1169441" y="6314699"/>
                </a:lnTo>
                <a:lnTo>
                  <a:pt x="1135785" y="6314699"/>
                </a:lnTo>
                <a:lnTo>
                  <a:pt x="1135785" y="6264026"/>
                </a:lnTo>
                <a:lnTo>
                  <a:pt x="1181125" y="6264026"/>
                </a:lnTo>
                <a:lnTo>
                  <a:pt x="1197128" y="6279266"/>
                </a:lnTo>
                <a:lnTo>
                  <a:pt x="1197128" y="6253611"/>
                </a:lnTo>
                <a:close/>
                <a:moveTo>
                  <a:pt x="961283" y="6253611"/>
                </a:moveTo>
                <a:lnTo>
                  <a:pt x="973475" y="6264915"/>
                </a:lnTo>
                <a:lnTo>
                  <a:pt x="1015513" y="6395854"/>
                </a:lnTo>
                <a:lnTo>
                  <a:pt x="1023134" y="6395854"/>
                </a:lnTo>
                <a:lnTo>
                  <a:pt x="1066441" y="6264915"/>
                </a:lnTo>
                <a:lnTo>
                  <a:pt x="1066188" y="6264915"/>
                </a:lnTo>
                <a:lnTo>
                  <a:pt x="1078380" y="6253611"/>
                </a:lnTo>
                <a:lnTo>
                  <a:pt x="1042438" y="6253611"/>
                </a:lnTo>
                <a:lnTo>
                  <a:pt x="1054122" y="6264660"/>
                </a:lnTo>
                <a:lnTo>
                  <a:pt x="1022499" y="6363088"/>
                </a:lnTo>
                <a:lnTo>
                  <a:pt x="991892" y="6264660"/>
                </a:lnTo>
                <a:lnTo>
                  <a:pt x="1003574" y="6253611"/>
                </a:lnTo>
                <a:close/>
                <a:moveTo>
                  <a:pt x="887749" y="6253611"/>
                </a:moveTo>
                <a:lnTo>
                  <a:pt x="899687" y="6264915"/>
                </a:lnTo>
                <a:lnTo>
                  <a:pt x="899687" y="6384424"/>
                </a:lnTo>
                <a:lnTo>
                  <a:pt x="887749" y="6395727"/>
                </a:lnTo>
                <a:lnTo>
                  <a:pt x="928009" y="6395727"/>
                </a:lnTo>
                <a:lnTo>
                  <a:pt x="916070" y="6384424"/>
                </a:lnTo>
                <a:lnTo>
                  <a:pt x="916070" y="6264915"/>
                </a:lnTo>
                <a:lnTo>
                  <a:pt x="928009" y="6253611"/>
                </a:lnTo>
                <a:close/>
                <a:moveTo>
                  <a:pt x="568083" y="6253611"/>
                </a:moveTo>
                <a:lnTo>
                  <a:pt x="581038" y="6265803"/>
                </a:lnTo>
                <a:lnTo>
                  <a:pt x="581038" y="6357626"/>
                </a:lnTo>
                <a:cubicBezTo>
                  <a:pt x="581038" y="6380995"/>
                  <a:pt x="601739" y="6398902"/>
                  <a:pt x="627267" y="6398902"/>
                </a:cubicBezTo>
                <a:cubicBezTo>
                  <a:pt x="652794" y="6398902"/>
                  <a:pt x="675528" y="6381756"/>
                  <a:pt x="675528" y="6357626"/>
                </a:cubicBezTo>
                <a:lnTo>
                  <a:pt x="675528" y="6265803"/>
                </a:lnTo>
                <a:lnTo>
                  <a:pt x="675781" y="6265803"/>
                </a:lnTo>
                <a:lnTo>
                  <a:pt x="688355" y="6253611"/>
                </a:lnTo>
                <a:lnTo>
                  <a:pt x="649492" y="6253611"/>
                </a:lnTo>
                <a:lnTo>
                  <a:pt x="662319" y="6265803"/>
                </a:lnTo>
                <a:lnTo>
                  <a:pt x="662319" y="6357626"/>
                </a:lnTo>
                <a:cubicBezTo>
                  <a:pt x="662319" y="6374009"/>
                  <a:pt x="648603" y="6387091"/>
                  <a:pt x="631457" y="6387091"/>
                </a:cubicBezTo>
                <a:cubicBezTo>
                  <a:pt x="614312" y="6387091"/>
                  <a:pt x="598563" y="6374264"/>
                  <a:pt x="598563" y="6357626"/>
                </a:cubicBezTo>
                <a:lnTo>
                  <a:pt x="598563" y="6265803"/>
                </a:lnTo>
                <a:lnTo>
                  <a:pt x="611392" y="6253611"/>
                </a:lnTo>
                <a:close/>
                <a:moveTo>
                  <a:pt x="2797996" y="6253484"/>
                </a:moveTo>
                <a:lnTo>
                  <a:pt x="2809934" y="6264787"/>
                </a:lnTo>
                <a:lnTo>
                  <a:pt x="2809934" y="6384297"/>
                </a:lnTo>
                <a:lnTo>
                  <a:pt x="2797996" y="6395600"/>
                </a:lnTo>
                <a:lnTo>
                  <a:pt x="2838256" y="6395600"/>
                </a:lnTo>
                <a:lnTo>
                  <a:pt x="2826318" y="6384297"/>
                </a:lnTo>
                <a:lnTo>
                  <a:pt x="2826318" y="6264787"/>
                </a:lnTo>
                <a:lnTo>
                  <a:pt x="2838256" y="6253484"/>
                </a:lnTo>
                <a:close/>
                <a:moveTo>
                  <a:pt x="1701075" y="6253484"/>
                </a:moveTo>
                <a:lnTo>
                  <a:pt x="1713267" y="6264787"/>
                </a:lnTo>
                <a:lnTo>
                  <a:pt x="1713267" y="6265042"/>
                </a:lnTo>
                <a:lnTo>
                  <a:pt x="1750986" y="6329940"/>
                </a:lnTo>
                <a:lnTo>
                  <a:pt x="1750986" y="6384677"/>
                </a:lnTo>
                <a:lnTo>
                  <a:pt x="1739047" y="6395980"/>
                </a:lnTo>
                <a:lnTo>
                  <a:pt x="1779308" y="6395980"/>
                </a:lnTo>
                <a:lnTo>
                  <a:pt x="1767369" y="6384677"/>
                </a:lnTo>
                <a:lnTo>
                  <a:pt x="1767369" y="6329686"/>
                </a:lnTo>
                <a:lnTo>
                  <a:pt x="1805851" y="6265042"/>
                </a:lnTo>
                <a:lnTo>
                  <a:pt x="1805723" y="6265042"/>
                </a:lnTo>
                <a:lnTo>
                  <a:pt x="1818044" y="6253484"/>
                </a:lnTo>
                <a:lnTo>
                  <a:pt x="1781212" y="6253484"/>
                </a:lnTo>
                <a:lnTo>
                  <a:pt x="1792896" y="6264534"/>
                </a:lnTo>
                <a:lnTo>
                  <a:pt x="1761528" y="6317875"/>
                </a:lnTo>
                <a:lnTo>
                  <a:pt x="1731682" y="6264534"/>
                </a:lnTo>
                <a:lnTo>
                  <a:pt x="1743366" y="6253484"/>
                </a:lnTo>
                <a:close/>
                <a:moveTo>
                  <a:pt x="1573944" y="6253484"/>
                </a:moveTo>
                <a:lnTo>
                  <a:pt x="1573944" y="6279266"/>
                </a:lnTo>
                <a:lnTo>
                  <a:pt x="1590074" y="6264026"/>
                </a:lnTo>
                <a:lnTo>
                  <a:pt x="1618141" y="6264026"/>
                </a:lnTo>
                <a:lnTo>
                  <a:pt x="1618141" y="6384297"/>
                </a:lnTo>
                <a:lnTo>
                  <a:pt x="1606456" y="6395600"/>
                </a:lnTo>
                <a:lnTo>
                  <a:pt x="1646463" y="6395600"/>
                </a:lnTo>
                <a:lnTo>
                  <a:pt x="1634652" y="6384424"/>
                </a:lnTo>
                <a:lnTo>
                  <a:pt x="1634652" y="6264026"/>
                </a:lnTo>
                <a:lnTo>
                  <a:pt x="1662974" y="6264026"/>
                </a:lnTo>
                <a:lnTo>
                  <a:pt x="1678975" y="6279266"/>
                </a:lnTo>
                <a:lnTo>
                  <a:pt x="1678975" y="6253484"/>
                </a:lnTo>
                <a:close/>
                <a:moveTo>
                  <a:pt x="722899" y="6253484"/>
                </a:moveTo>
                <a:lnTo>
                  <a:pt x="735473" y="6265676"/>
                </a:lnTo>
                <a:lnTo>
                  <a:pt x="735473" y="6383408"/>
                </a:lnTo>
                <a:lnTo>
                  <a:pt x="722899" y="6395600"/>
                </a:lnTo>
                <a:lnTo>
                  <a:pt x="761890" y="6395600"/>
                </a:lnTo>
                <a:lnTo>
                  <a:pt x="749063" y="6383408"/>
                </a:lnTo>
                <a:lnTo>
                  <a:pt x="749063" y="6276852"/>
                </a:lnTo>
                <a:lnTo>
                  <a:pt x="829074" y="6395727"/>
                </a:lnTo>
                <a:lnTo>
                  <a:pt x="834280" y="6395727"/>
                </a:lnTo>
                <a:lnTo>
                  <a:pt x="834280" y="6265803"/>
                </a:lnTo>
                <a:lnTo>
                  <a:pt x="834280" y="6265676"/>
                </a:lnTo>
                <a:lnTo>
                  <a:pt x="847109" y="6253484"/>
                </a:lnTo>
                <a:lnTo>
                  <a:pt x="808118" y="6253484"/>
                </a:lnTo>
                <a:lnTo>
                  <a:pt x="820945" y="6265676"/>
                </a:lnTo>
                <a:lnTo>
                  <a:pt x="820945" y="6356102"/>
                </a:lnTo>
                <a:lnTo>
                  <a:pt x="753761" y="6253484"/>
                </a:lnTo>
                <a:close/>
                <a:moveTo>
                  <a:pt x="3453077" y="6253357"/>
                </a:moveTo>
                <a:lnTo>
                  <a:pt x="3465649" y="6265550"/>
                </a:lnTo>
                <a:lnTo>
                  <a:pt x="3465649" y="6383280"/>
                </a:lnTo>
                <a:lnTo>
                  <a:pt x="3453077" y="6395474"/>
                </a:lnTo>
                <a:lnTo>
                  <a:pt x="3492065" y="6395474"/>
                </a:lnTo>
                <a:lnTo>
                  <a:pt x="3479238" y="6383280"/>
                </a:lnTo>
                <a:lnTo>
                  <a:pt x="3479238" y="6276726"/>
                </a:lnTo>
                <a:lnTo>
                  <a:pt x="3556964" y="6395600"/>
                </a:lnTo>
                <a:lnTo>
                  <a:pt x="3564584" y="6395600"/>
                </a:lnTo>
                <a:lnTo>
                  <a:pt x="3564584" y="6265676"/>
                </a:lnTo>
                <a:lnTo>
                  <a:pt x="3564457" y="6265550"/>
                </a:lnTo>
                <a:lnTo>
                  <a:pt x="3577284" y="6253357"/>
                </a:lnTo>
                <a:lnTo>
                  <a:pt x="3538294" y="6253357"/>
                </a:lnTo>
                <a:lnTo>
                  <a:pt x="3551121" y="6265550"/>
                </a:lnTo>
                <a:lnTo>
                  <a:pt x="3551121" y="6355975"/>
                </a:lnTo>
                <a:lnTo>
                  <a:pt x="3484064" y="6253357"/>
                </a:lnTo>
                <a:close/>
                <a:moveTo>
                  <a:pt x="3176209" y="6253357"/>
                </a:moveTo>
                <a:lnTo>
                  <a:pt x="3176209" y="6279139"/>
                </a:lnTo>
                <a:lnTo>
                  <a:pt x="3192339" y="6263898"/>
                </a:lnTo>
                <a:lnTo>
                  <a:pt x="3220406" y="6263898"/>
                </a:lnTo>
                <a:lnTo>
                  <a:pt x="3220406" y="6384169"/>
                </a:lnTo>
                <a:lnTo>
                  <a:pt x="3208722" y="6395474"/>
                </a:lnTo>
                <a:lnTo>
                  <a:pt x="3248728" y="6395474"/>
                </a:lnTo>
                <a:lnTo>
                  <a:pt x="3236791" y="6384169"/>
                </a:lnTo>
                <a:lnTo>
                  <a:pt x="3236791" y="6263898"/>
                </a:lnTo>
                <a:lnTo>
                  <a:pt x="3265111" y="6263898"/>
                </a:lnTo>
                <a:lnTo>
                  <a:pt x="3281114" y="6279139"/>
                </a:lnTo>
                <a:lnTo>
                  <a:pt x="3281241" y="6279139"/>
                </a:lnTo>
                <a:lnTo>
                  <a:pt x="3281241" y="6253357"/>
                </a:lnTo>
                <a:close/>
                <a:moveTo>
                  <a:pt x="2879023" y="6253357"/>
                </a:moveTo>
                <a:lnTo>
                  <a:pt x="2891597" y="6265550"/>
                </a:lnTo>
                <a:lnTo>
                  <a:pt x="2891597" y="6383280"/>
                </a:lnTo>
                <a:lnTo>
                  <a:pt x="2879023" y="6395474"/>
                </a:lnTo>
                <a:lnTo>
                  <a:pt x="2918013" y="6395474"/>
                </a:lnTo>
                <a:cubicBezTo>
                  <a:pt x="2918013" y="6395474"/>
                  <a:pt x="2905186" y="6383153"/>
                  <a:pt x="2905186" y="6383153"/>
                </a:cubicBezTo>
                <a:lnTo>
                  <a:pt x="2905186" y="6276726"/>
                </a:lnTo>
                <a:lnTo>
                  <a:pt x="2983673" y="6395727"/>
                </a:lnTo>
                <a:lnTo>
                  <a:pt x="2990406" y="6395727"/>
                </a:lnTo>
                <a:lnTo>
                  <a:pt x="2990406" y="6265676"/>
                </a:lnTo>
                <a:lnTo>
                  <a:pt x="2990406" y="6265550"/>
                </a:lnTo>
                <a:lnTo>
                  <a:pt x="3003232" y="6253357"/>
                </a:lnTo>
                <a:lnTo>
                  <a:pt x="2964242" y="6253357"/>
                </a:lnTo>
                <a:lnTo>
                  <a:pt x="2977069" y="6265550"/>
                </a:lnTo>
                <a:lnTo>
                  <a:pt x="2977069" y="6355975"/>
                </a:lnTo>
                <a:lnTo>
                  <a:pt x="2909885" y="6253357"/>
                </a:lnTo>
                <a:close/>
                <a:moveTo>
                  <a:pt x="2637465" y="6253357"/>
                </a:moveTo>
                <a:lnTo>
                  <a:pt x="2649149" y="6264660"/>
                </a:lnTo>
                <a:lnTo>
                  <a:pt x="2649149" y="6384169"/>
                </a:lnTo>
                <a:lnTo>
                  <a:pt x="2637465" y="6395474"/>
                </a:lnTo>
                <a:lnTo>
                  <a:pt x="2677471" y="6395474"/>
                </a:lnTo>
                <a:lnTo>
                  <a:pt x="2665532" y="6384169"/>
                </a:lnTo>
                <a:lnTo>
                  <a:pt x="2665532" y="6324224"/>
                </a:lnTo>
                <a:lnTo>
                  <a:pt x="2728272" y="6324224"/>
                </a:lnTo>
                <a:lnTo>
                  <a:pt x="2728272" y="6384297"/>
                </a:lnTo>
                <a:lnTo>
                  <a:pt x="2716333" y="6395600"/>
                </a:lnTo>
                <a:lnTo>
                  <a:pt x="2756592" y="6395600"/>
                </a:lnTo>
                <a:lnTo>
                  <a:pt x="2744655" y="6384297"/>
                </a:lnTo>
                <a:lnTo>
                  <a:pt x="2744655" y="6264660"/>
                </a:lnTo>
                <a:lnTo>
                  <a:pt x="2756592" y="6253357"/>
                </a:lnTo>
                <a:lnTo>
                  <a:pt x="2716333" y="6253357"/>
                </a:lnTo>
                <a:lnTo>
                  <a:pt x="2728272" y="6264660"/>
                </a:lnTo>
                <a:lnTo>
                  <a:pt x="2728272" y="6313556"/>
                </a:lnTo>
                <a:lnTo>
                  <a:pt x="2665532" y="6313556"/>
                </a:lnTo>
                <a:lnTo>
                  <a:pt x="2665532" y="6264660"/>
                </a:lnTo>
                <a:lnTo>
                  <a:pt x="2677471" y="6253357"/>
                </a:lnTo>
                <a:close/>
                <a:moveTo>
                  <a:pt x="2430958" y="6253357"/>
                </a:moveTo>
                <a:lnTo>
                  <a:pt x="2383586" y="6384043"/>
                </a:lnTo>
                <a:lnTo>
                  <a:pt x="2371394" y="6395600"/>
                </a:lnTo>
                <a:lnTo>
                  <a:pt x="2407336" y="6395600"/>
                </a:lnTo>
                <a:lnTo>
                  <a:pt x="2395652" y="6384551"/>
                </a:lnTo>
                <a:lnTo>
                  <a:pt x="2406446" y="6354451"/>
                </a:lnTo>
                <a:lnTo>
                  <a:pt x="2455850" y="6354451"/>
                </a:lnTo>
                <a:lnTo>
                  <a:pt x="2466137" y="6384551"/>
                </a:lnTo>
                <a:lnTo>
                  <a:pt x="2454454" y="6395600"/>
                </a:lnTo>
                <a:lnTo>
                  <a:pt x="2454708" y="6395600"/>
                </a:lnTo>
                <a:lnTo>
                  <a:pt x="2496999" y="6395600"/>
                </a:lnTo>
                <a:lnTo>
                  <a:pt x="2485062" y="6384043"/>
                </a:lnTo>
                <a:lnTo>
                  <a:pt x="2438578" y="6253357"/>
                </a:lnTo>
                <a:close/>
                <a:moveTo>
                  <a:pt x="2175302" y="6253357"/>
                </a:moveTo>
                <a:lnTo>
                  <a:pt x="2187494" y="6264660"/>
                </a:lnTo>
                <a:lnTo>
                  <a:pt x="2229532" y="6395600"/>
                </a:lnTo>
                <a:lnTo>
                  <a:pt x="2236898" y="6395600"/>
                </a:lnTo>
                <a:lnTo>
                  <a:pt x="2271062" y="6292601"/>
                </a:lnTo>
                <a:lnTo>
                  <a:pt x="2304210" y="6395600"/>
                </a:lnTo>
                <a:lnTo>
                  <a:pt x="2311830" y="6395600"/>
                </a:lnTo>
                <a:lnTo>
                  <a:pt x="2355137" y="6264660"/>
                </a:lnTo>
                <a:lnTo>
                  <a:pt x="2367330" y="6253357"/>
                </a:lnTo>
                <a:lnTo>
                  <a:pt x="2331387" y="6253357"/>
                </a:lnTo>
                <a:lnTo>
                  <a:pt x="2343072" y="6264406"/>
                </a:lnTo>
                <a:lnTo>
                  <a:pt x="2311449" y="6362833"/>
                </a:lnTo>
                <a:lnTo>
                  <a:pt x="2280841" y="6264406"/>
                </a:lnTo>
                <a:lnTo>
                  <a:pt x="2292526" y="6253357"/>
                </a:lnTo>
                <a:lnTo>
                  <a:pt x="2250233" y="6253357"/>
                </a:lnTo>
                <a:lnTo>
                  <a:pt x="2262172" y="6264660"/>
                </a:lnTo>
                <a:lnTo>
                  <a:pt x="2265093" y="6274059"/>
                </a:lnTo>
                <a:lnTo>
                  <a:pt x="2236518" y="6362833"/>
                </a:lnTo>
                <a:lnTo>
                  <a:pt x="2205909" y="6264406"/>
                </a:lnTo>
                <a:lnTo>
                  <a:pt x="2217593" y="6253357"/>
                </a:lnTo>
                <a:close/>
                <a:moveTo>
                  <a:pt x="1416715" y="6252976"/>
                </a:moveTo>
                <a:cubicBezTo>
                  <a:pt x="1390680" y="6252976"/>
                  <a:pt x="1378741" y="6274186"/>
                  <a:pt x="1378741" y="6287902"/>
                </a:cubicBezTo>
                <a:cubicBezTo>
                  <a:pt x="1378741" y="6298697"/>
                  <a:pt x="1384583" y="6311016"/>
                  <a:pt x="1398046" y="6320415"/>
                </a:cubicBezTo>
                <a:lnTo>
                  <a:pt x="1428653" y="6341370"/>
                </a:lnTo>
                <a:cubicBezTo>
                  <a:pt x="1436909" y="6346831"/>
                  <a:pt x="1439194" y="6355086"/>
                  <a:pt x="1439194" y="6362072"/>
                </a:cubicBezTo>
                <a:cubicBezTo>
                  <a:pt x="1439194" y="6374009"/>
                  <a:pt x="1431321" y="6387091"/>
                  <a:pt x="1414428" y="6387091"/>
                </a:cubicBezTo>
                <a:cubicBezTo>
                  <a:pt x="1410492" y="6387091"/>
                  <a:pt x="1406936" y="6386456"/>
                  <a:pt x="1404142" y="6385185"/>
                </a:cubicBezTo>
                <a:lnTo>
                  <a:pt x="1390044" y="6369310"/>
                </a:lnTo>
                <a:lnTo>
                  <a:pt x="1377217" y="6391536"/>
                </a:lnTo>
                <a:lnTo>
                  <a:pt x="1405792" y="6396870"/>
                </a:lnTo>
                <a:lnTo>
                  <a:pt x="1414514" y="6397755"/>
                </a:lnTo>
                <a:lnTo>
                  <a:pt x="1414175" y="6397886"/>
                </a:lnTo>
                <a:lnTo>
                  <a:pt x="1414556" y="6397759"/>
                </a:lnTo>
                <a:lnTo>
                  <a:pt x="1414514" y="6397755"/>
                </a:lnTo>
                <a:lnTo>
                  <a:pt x="1441702" y="6387217"/>
                </a:lnTo>
                <a:cubicBezTo>
                  <a:pt x="1449832" y="6380201"/>
                  <a:pt x="1455705" y="6369818"/>
                  <a:pt x="1455705" y="6356355"/>
                </a:cubicBezTo>
                <a:cubicBezTo>
                  <a:pt x="1455705" y="6342386"/>
                  <a:pt x="1448720" y="6333750"/>
                  <a:pt x="1441734" y="6329178"/>
                </a:cubicBezTo>
                <a:lnTo>
                  <a:pt x="1411380" y="6308222"/>
                </a:lnTo>
                <a:cubicBezTo>
                  <a:pt x="1400585" y="6300729"/>
                  <a:pt x="1394997" y="6291077"/>
                  <a:pt x="1394997" y="6283838"/>
                </a:cubicBezTo>
                <a:cubicBezTo>
                  <a:pt x="1394997" y="6268851"/>
                  <a:pt x="1408460" y="6263518"/>
                  <a:pt x="1416589" y="6263518"/>
                </a:cubicBezTo>
                <a:cubicBezTo>
                  <a:pt x="1420906" y="6263518"/>
                  <a:pt x="1423954" y="6265168"/>
                  <a:pt x="1426241" y="6265168"/>
                </a:cubicBezTo>
                <a:lnTo>
                  <a:pt x="1439449" y="6278630"/>
                </a:lnTo>
                <a:lnTo>
                  <a:pt x="1453419" y="6258945"/>
                </a:lnTo>
                <a:lnTo>
                  <a:pt x="1423827" y="6253611"/>
                </a:lnTo>
                <a:cubicBezTo>
                  <a:pt x="1421795" y="6253229"/>
                  <a:pt x="1420525" y="6252976"/>
                  <a:pt x="1416715" y="6252976"/>
                </a:cubicBezTo>
                <a:close/>
                <a:moveTo>
                  <a:pt x="2558976" y="6252721"/>
                </a:moveTo>
                <a:cubicBezTo>
                  <a:pt x="2532941" y="6252721"/>
                  <a:pt x="2521003" y="6273931"/>
                  <a:pt x="2521003" y="6287647"/>
                </a:cubicBezTo>
                <a:cubicBezTo>
                  <a:pt x="2521003" y="6298442"/>
                  <a:pt x="2526845" y="6310763"/>
                  <a:pt x="2540308" y="6320160"/>
                </a:cubicBezTo>
                <a:lnTo>
                  <a:pt x="2570915" y="6341116"/>
                </a:lnTo>
                <a:cubicBezTo>
                  <a:pt x="2579170" y="6346577"/>
                  <a:pt x="2581457" y="6354831"/>
                  <a:pt x="2581457" y="6361817"/>
                </a:cubicBezTo>
                <a:cubicBezTo>
                  <a:pt x="2581457" y="6373756"/>
                  <a:pt x="2573582" y="6386837"/>
                  <a:pt x="2556691" y="6386837"/>
                </a:cubicBezTo>
                <a:cubicBezTo>
                  <a:pt x="2552754" y="6386837"/>
                  <a:pt x="2549197" y="6386201"/>
                  <a:pt x="2546404" y="6384932"/>
                </a:cubicBezTo>
                <a:lnTo>
                  <a:pt x="2532307" y="6369056"/>
                </a:lnTo>
                <a:lnTo>
                  <a:pt x="2519479" y="6391282"/>
                </a:lnTo>
                <a:lnTo>
                  <a:pt x="2548055" y="6396616"/>
                </a:lnTo>
                <a:cubicBezTo>
                  <a:pt x="2548055" y="6396616"/>
                  <a:pt x="2552880" y="6397506"/>
                  <a:pt x="2556944" y="6397506"/>
                </a:cubicBezTo>
                <a:lnTo>
                  <a:pt x="2556691" y="6397632"/>
                </a:lnTo>
                <a:cubicBezTo>
                  <a:pt x="2574725" y="6397632"/>
                  <a:pt x="2598221" y="6383027"/>
                  <a:pt x="2598221" y="6356102"/>
                </a:cubicBezTo>
                <a:lnTo>
                  <a:pt x="2597967" y="6356102"/>
                </a:lnTo>
                <a:cubicBezTo>
                  <a:pt x="2597967" y="6342131"/>
                  <a:pt x="2590981" y="6333496"/>
                  <a:pt x="2583997" y="6328923"/>
                </a:cubicBezTo>
                <a:lnTo>
                  <a:pt x="2553643" y="6307968"/>
                </a:lnTo>
                <a:cubicBezTo>
                  <a:pt x="2542848" y="6300474"/>
                  <a:pt x="2537260" y="6290822"/>
                  <a:pt x="2537260" y="6283583"/>
                </a:cubicBezTo>
                <a:cubicBezTo>
                  <a:pt x="2537260" y="6268598"/>
                  <a:pt x="2550722" y="6263263"/>
                  <a:pt x="2558850" y="6263263"/>
                </a:cubicBezTo>
                <a:cubicBezTo>
                  <a:pt x="2563169" y="6263263"/>
                  <a:pt x="2566217" y="6264915"/>
                  <a:pt x="2568502" y="6264915"/>
                </a:cubicBezTo>
                <a:lnTo>
                  <a:pt x="2581710" y="6278376"/>
                </a:lnTo>
                <a:lnTo>
                  <a:pt x="2595681" y="6258691"/>
                </a:lnTo>
                <a:lnTo>
                  <a:pt x="2566089" y="6253357"/>
                </a:lnTo>
                <a:cubicBezTo>
                  <a:pt x="2564057" y="6252976"/>
                  <a:pt x="2562787" y="6252721"/>
                  <a:pt x="2558976" y="6252721"/>
                </a:cubicBezTo>
                <a:close/>
                <a:moveTo>
                  <a:pt x="2079414" y="6252595"/>
                </a:moveTo>
                <a:cubicBezTo>
                  <a:pt x="2067222" y="6252595"/>
                  <a:pt x="2054395" y="6259327"/>
                  <a:pt x="2045632" y="6269359"/>
                </a:cubicBezTo>
                <a:cubicBezTo>
                  <a:pt x="2037504" y="6278758"/>
                  <a:pt x="2031916" y="6293871"/>
                  <a:pt x="2028995" y="6310128"/>
                </a:cubicBezTo>
                <a:cubicBezTo>
                  <a:pt x="2028995" y="6310128"/>
                  <a:pt x="2015405" y="6310128"/>
                  <a:pt x="2015405" y="6310128"/>
                </a:cubicBezTo>
                <a:lnTo>
                  <a:pt x="2015405" y="6310381"/>
                </a:lnTo>
                <a:lnTo>
                  <a:pt x="2009690" y="6315588"/>
                </a:lnTo>
                <a:lnTo>
                  <a:pt x="2010325" y="6317620"/>
                </a:lnTo>
                <a:lnTo>
                  <a:pt x="2027852" y="6317620"/>
                </a:lnTo>
                <a:cubicBezTo>
                  <a:pt x="2025185" y="6335655"/>
                  <a:pt x="2022645" y="6351275"/>
                  <a:pt x="2018581" y="6376423"/>
                </a:cubicBezTo>
                <a:cubicBezTo>
                  <a:pt x="2012865" y="6413889"/>
                  <a:pt x="2008166" y="6427097"/>
                  <a:pt x="2004102" y="6430272"/>
                </a:cubicBezTo>
                <a:cubicBezTo>
                  <a:pt x="2002833" y="6431542"/>
                  <a:pt x="2000799" y="6432050"/>
                  <a:pt x="1998895" y="6432050"/>
                </a:cubicBezTo>
                <a:cubicBezTo>
                  <a:pt x="1996355" y="6432050"/>
                  <a:pt x="1992418" y="6430272"/>
                  <a:pt x="1989624" y="6429129"/>
                </a:cubicBezTo>
                <a:cubicBezTo>
                  <a:pt x="1987084" y="6427858"/>
                  <a:pt x="1984924" y="6429382"/>
                  <a:pt x="1983782" y="6430525"/>
                </a:cubicBezTo>
                <a:cubicBezTo>
                  <a:pt x="1982131" y="6432430"/>
                  <a:pt x="1980226" y="6435225"/>
                  <a:pt x="1980226" y="6437384"/>
                </a:cubicBezTo>
                <a:cubicBezTo>
                  <a:pt x="1980226" y="6441321"/>
                  <a:pt x="1985687" y="6443353"/>
                  <a:pt x="1989243" y="6443353"/>
                </a:cubicBezTo>
                <a:cubicBezTo>
                  <a:pt x="1993307" y="6443353"/>
                  <a:pt x="2003341" y="6440177"/>
                  <a:pt x="2012357" y="6429509"/>
                </a:cubicBezTo>
                <a:cubicBezTo>
                  <a:pt x="2019597" y="6421127"/>
                  <a:pt x="2029121" y="6401696"/>
                  <a:pt x="2037378" y="6356355"/>
                </a:cubicBezTo>
                <a:cubicBezTo>
                  <a:pt x="2038774" y="6347974"/>
                  <a:pt x="2040552" y="6339592"/>
                  <a:pt x="2044108" y="6317493"/>
                </a:cubicBezTo>
                <a:lnTo>
                  <a:pt x="2065571" y="6315461"/>
                </a:lnTo>
                <a:lnTo>
                  <a:pt x="2070270" y="6310254"/>
                </a:lnTo>
                <a:lnTo>
                  <a:pt x="2045506" y="6310254"/>
                </a:lnTo>
                <a:cubicBezTo>
                  <a:pt x="2051855" y="6273170"/>
                  <a:pt x="2057062" y="6261993"/>
                  <a:pt x="2066079" y="6261993"/>
                </a:cubicBezTo>
                <a:cubicBezTo>
                  <a:pt x="2072302" y="6261993"/>
                  <a:pt x="2077510" y="6264406"/>
                  <a:pt x="2082209" y="6268598"/>
                </a:cubicBezTo>
                <a:cubicBezTo>
                  <a:pt x="2083606" y="6269867"/>
                  <a:pt x="2086018" y="6269867"/>
                  <a:pt x="2088050" y="6268343"/>
                </a:cubicBezTo>
                <a:lnTo>
                  <a:pt x="2087797" y="6268343"/>
                </a:lnTo>
                <a:cubicBezTo>
                  <a:pt x="2089448" y="6266947"/>
                  <a:pt x="2091988" y="6263644"/>
                  <a:pt x="2091988" y="6260977"/>
                </a:cubicBezTo>
                <a:cubicBezTo>
                  <a:pt x="2092243" y="6257040"/>
                  <a:pt x="2086526" y="6252595"/>
                  <a:pt x="2079414" y="6252595"/>
                </a:cubicBezTo>
                <a:close/>
                <a:moveTo>
                  <a:pt x="3101913" y="6251452"/>
                </a:moveTo>
                <a:cubicBezTo>
                  <a:pt x="3061272" y="6251452"/>
                  <a:pt x="3032570" y="6286123"/>
                  <a:pt x="3032570" y="6324479"/>
                </a:cubicBezTo>
                <a:cubicBezTo>
                  <a:pt x="3032570" y="6362833"/>
                  <a:pt x="3061145" y="6397506"/>
                  <a:pt x="3101913" y="6397506"/>
                </a:cubicBezTo>
                <a:cubicBezTo>
                  <a:pt x="3125028" y="6397506"/>
                  <a:pt x="3134681" y="6392171"/>
                  <a:pt x="3142935" y="6387217"/>
                </a:cubicBezTo>
                <a:lnTo>
                  <a:pt x="3142935" y="6330955"/>
                </a:lnTo>
                <a:lnTo>
                  <a:pt x="3154620" y="6319652"/>
                </a:lnTo>
                <a:lnTo>
                  <a:pt x="3114613" y="6319652"/>
                </a:lnTo>
                <a:lnTo>
                  <a:pt x="3126552" y="6330955"/>
                </a:lnTo>
                <a:lnTo>
                  <a:pt x="3126552" y="6376804"/>
                </a:lnTo>
                <a:cubicBezTo>
                  <a:pt x="3122996" y="6380105"/>
                  <a:pt x="3116011" y="6386837"/>
                  <a:pt x="3102040" y="6386837"/>
                </a:cubicBezTo>
                <a:cubicBezTo>
                  <a:pt x="3068892" y="6386837"/>
                  <a:pt x="3052255" y="6354959"/>
                  <a:pt x="3052255" y="6324352"/>
                </a:cubicBezTo>
                <a:cubicBezTo>
                  <a:pt x="3052255" y="6293743"/>
                  <a:pt x="3073211" y="6261865"/>
                  <a:pt x="3102040" y="6261865"/>
                </a:cubicBezTo>
                <a:cubicBezTo>
                  <a:pt x="3109660" y="6261865"/>
                  <a:pt x="3115248" y="6263644"/>
                  <a:pt x="3120202" y="6268724"/>
                </a:cubicBezTo>
                <a:lnTo>
                  <a:pt x="3136585" y="6284091"/>
                </a:lnTo>
                <a:lnTo>
                  <a:pt x="3136585" y="6259580"/>
                </a:lnTo>
                <a:cubicBezTo>
                  <a:pt x="3127695" y="6255261"/>
                  <a:pt x="3118804" y="6251452"/>
                  <a:pt x="3101913" y="6251452"/>
                </a:cubicBezTo>
                <a:close/>
                <a:moveTo>
                  <a:pt x="3364047" y="6250183"/>
                </a:moveTo>
                <a:cubicBezTo>
                  <a:pt x="3325691" y="6250183"/>
                  <a:pt x="3304356" y="6288283"/>
                  <a:pt x="3304356" y="6324479"/>
                </a:cubicBezTo>
                <a:cubicBezTo>
                  <a:pt x="3304356" y="6360674"/>
                  <a:pt x="3325819" y="6398775"/>
                  <a:pt x="3364047" y="6398775"/>
                </a:cubicBezTo>
                <a:cubicBezTo>
                  <a:pt x="3402275" y="6398775"/>
                  <a:pt x="3423992" y="6360674"/>
                  <a:pt x="3423992" y="6324479"/>
                </a:cubicBezTo>
                <a:cubicBezTo>
                  <a:pt x="3423992" y="6288283"/>
                  <a:pt x="3402402" y="6250183"/>
                  <a:pt x="3364047" y="6250183"/>
                </a:cubicBezTo>
                <a:close/>
                <a:moveTo>
                  <a:pt x="0" y="0"/>
                </a:moveTo>
                <a:lnTo>
                  <a:pt x="12192000" y="0"/>
                </a:lnTo>
                <a:lnTo>
                  <a:pt x="12192000" y="380881"/>
                </a:lnTo>
                <a:lnTo>
                  <a:pt x="11827122" y="380881"/>
                </a:lnTo>
                <a:lnTo>
                  <a:pt x="11827122" y="547254"/>
                </a:lnTo>
                <a:lnTo>
                  <a:pt x="11944092" y="547254"/>
                </a:lnTo>
                <a:lnTo>
                  <a:pt x="11813532" y="1033039"/>
                </a:lnTo>
                <a:cubicBezTo>
                  <a:pt x="11813532" y="1033039"/>
                  <a:pt x="11653763" y="389899"/>
                  <a:pt x="11651477" y="380881"/>
                </a:cubicBezTo>
                <a:lnTo>
                  <a:pt x="11482564" y="380881"/>
                </a:lnTo>
                <a:cubicBezTo>
                  <a:pt x="11480150" y="389644"/>
                  <a:pt x="11307300" y="1033039"/>
                  <a:pt x="11307300" y="1033039"/>
                </a:cubicBezTo>
                <a:lnTo>
                  <a:pt x="11187028" y="547254"/>
                </a:lnTo>
                <a:lnTo>
                  <a:pt x="11308698" y="547254"/>
                </a:lnTo>
                <a:lnTo>
                  <a:pt x="11308698" y="380881"/>
                </a:lnTo>
                <a:lnTo>
                  <a:pt x="10820373" y="380881"/>
                </a:lnTo>
                <a:lnTo>
                  <a:pt x="10820373" y="547254"/>
                </a:lnTo>
                <a:lnTo>
                  <a:pt x="10928579" y="547254"/>
                </a:lnTo>
                <a:cubicBezTo>
                  <a:pt x="10928579" y="547254"/>
                  <a:pt x="11115272" y="1294158"/>
                  <a:pt x="11117559" y="1303174"/>
                </a:cubicBezTo>
                <a:lnTo>
                  <a:pt x="11379692" y="1303174"/>
                </a:lnTo>
                <a:cubicBezTo>
                  <a:pt x="11381978" y="1294411"/>
                  <a:pt x="11504790" y="827549"/>
                  <a:pt x="11504790" y="827549"/>
                </a:cubicBezTo>
                <a:cubicBezTo>
                  <a:pt x="11504790" y="827549"/>
                  <a:pt x="11621377" y="1294158"/>
                  <a:pt x="11623664" y="1303174"/>
                </a:cubicBezTo>
                <a:lnTo>
                  <a:pt x="11885798" y="1303174"/>
                </a:lnTo>
                <a:cubicBezTo>
                  <a:pt x="11888210" y="1294285"/>
                  <a:pt x="12084684" y="547254"/>
                  <a:pt x="12084684" y="547254"/>
                </a:cubicBezTo>
                <a:lnTo>
                  <a:pt x="12192000" y="547254"/>
                </a:lnTo>
                <a:lnTo>
                  <a:pt x="12192000" y="6858143"/>
                </a:lnTo>
                <a:lnTo>
                  <a:pt x="0" y="6858143"/>
                </a:lnTo>
                <a:close/>
              </a:path>
            </a:pathLst>
          </a:custGeom>
          <a:solidFill>
            <a:schemeClr val="accent3">
              <a:lumMod val="85000"/>
            </a:schemeClr>
          </a:solidFill>
        </p:spPr>
        <p:txBody>
          <a:bodyPr wrap="square">
            <a:noAutofit/>
          </a:bodyPr>
          <a:lstStyle>
            <a:lvl1pPr>
              <a:defRPr sz="3200">
                <a:solidFill>
                  <a:schemeClr val="bg1"/>
                </a:solidFill>
              </a:defRPr>
            </a:lvl1pPr>
          </a:lstStyle>
          <a:p>
            <a:r>
              <a:rPr lang="en-US"/>
              <a:t>Insert &gt; Picture to change. Place image here and add alt text under Review &gt; Check Accessibility &gt; Alt Text</a:t>
            </a:r>
          </a:p>
        </p:txBody>
      </p:sp>
      <p:sp>
        <p:nvSpPr>
          <p:cNvPr id="13" name="Title 2">
            <a:extLst>
              <a:ext uri="{FF2B5EF4-FFF2-40B4-BE49-F238E27FC236}">
                <a16:creationId xmlns:a16="http://schemas.microsoft.com/office/drawing/2014/main" id="{35FC152B-13DC-2214-7D0D-7F28B030C645}"/>
              </a:ext>
            </a:extLst>
          </p:cNvPr>
          <p:cNvSpPr>
            <a:spLocks noGrp="1"/>
          </p:cNvSpPr>
          <p:nvPr>
            <p:ph type="title" hasCustomPrompt="1"/>
          </p:nvPr>
        </p:nvSpPr>
        <p:spPr>
          <a:xfrm>
            <a:off x="1104901" y="1831425"/>
            <a:ext cx="9982200" cy="3195149"/>
          </a:xfrm>
          <a:prstGeom prst="rect">
            <a:avLst/>
          </a:prstGeom>
        </p:spPr>
        <p:txBody>
          <a:bodyPr anchor="ctr"/>
          <a:lstStyle>
            <a:lvl1pPr algn="ctr">
              <a:defRPr sz="6500" b="1" i="0">
                <a:solidFill>
                  <a:schemeClr val="tx2"/>
                </a:solidFill>
                <a:latin typeface="Encode Sans Normal Black" charset="0"/>
                <a:ea typeface="Encode Sans Normal Black" charset="0"/>
                <a:cs typeface="Encode Sans Normal Black" charset="0"/>
              </a:defRPr>
            </a:lvl1pPr>
          </a:lstStyle>
          <a:p>
            <a:pPr lvl="0"/>
            <a:r>
              <a:rPr lang="en-US"/>
              <a:t>BRAND POWERPOINT TEMPLATE </a:t>
            </a:r>
          </a:p>
        </p:txBody>
      </p:sp>
    </p:spTree>
    <p:extLst>
      <p:ext uri="{BB962C8B-B14F-4D97-AF65-F5344CB8AC3E}">
        <p14:creationId xmlns:p14="http://schemas.microsoft.com/office/powerpoint/2010/main" val="4091772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Title Slide">
    <p:bg>
      <p:bgPr>
        <a:solidFill>
          <a:srgbClr val="32006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1D8BE4-FC8A-DEDC-954C-B60C2FDE4D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0400" y="370679"/>
            <a:ext cx="1371600" cy="923544"/>
          </a:xfrm>
          <a:prstGeom prst="rect">
            <a:avLst/>
          </a:prstGeom>
        </p:spPr>
      </p:pic>
      <p:sp>
        <p:nvSpPr>
          <p:cNvPr id="9" name="Title 1">
            <a:extLst>
              <a:ext uri="{FF2B5EF4-FFF2-40B4-BE49-F238E27FC236}">
                <a16:creationId xmlns:a16="http://schemas.microsoft.com/office/drawing/2014/main" id="{7E65D393-5AD0-B1AF-F179-903F2DA2D605}"/>
              </a:ext>
            </a:extLst>
          </p:cNvPr>
          <p:cNvSpPr>
            <a:spLocks noGrp="1"/>
          </p:cNvSpPr>
          <p:nvPr>
            <p:ph type="title" hasCustomPrompt="1"/>
          </p:nvPr>
        </p:nvSpPr>
        <p:spPr>
          <a:xfrm>
            <a:off x="536229" y="2592955"/>
            <a:ext cx="11119542" cy="998440"/>
          </a:xfrm>
          <a:prstGeom prst="rect">
            <a:avLst/>
          </a:prstGeom>
        </p:spPr>
        <p:txBody>
          <a:bodyPr anchor="b"/>
          <a:lstStyle>
            <a:lvl1pPr algn="ctr">
              <a:defRPr sz="40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Tree>
    <p:extLst>
      <p:ext uri="{BB962C8B-B14F-4D97-AF65-F5344CB8AC3E}">
        <p14:creationId xmlns:p14="http://schemas.microsoft.com/office/powerpoint/2010/main" val="4117739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A63CAE-E4EB-AEC2-03C8-8E7A37900C53}"/>
              </a:ext>
            </a:extLst>
          </p:cNvPr>
          <p:cNvSpPr>
            <a:spLocks noGrp="1"/>
          </p:cNvSpPr>
          <p:nvPr>
            <p:ph type="title" hasCustomPrompt="1"/>
          </p:nvPr>
        </p:nvSpPr>
        <p:spPr>
          <a:xfrm>
            <a:off x="441663" y="365069"/>
            <a:ext cx="6683037" cy="998440"/>
          </a:xfrm>
          <a:prstGeom prst="rect">
            <a:avLst/>
          </a:prstGeom>
        </p:spPr>
        <p:txBody>
          <a:bodyPr anchor="b"/>
          <a:lstStyle>
            <a:lvl1pPr algn="l">
              <a:defRPr sz="3200" b="1" i="0">
                <a:solidFill>
                  <a:schemeClr val="bg2"/>
                </a:solidFill>
                <a:latin typeface="Encode Sans Normal Black" charset="0"/>
                <a:ea typeface="Encode Sans Normal Black" charset="0"/>
                <a:cs typeface="Encode Sans Normal Black" charset="0"/>
              </a:defRPr>
            </a:lvl1pPr>
          </a:lstStyle>
          <a:p>
            <a:pPr lvl="0"/>
            <a:r>
              <a:rPr lang="en-US"/>
              <a:t>HEADER HERE </a:t>
            </a:r>
          </a:p>
        </p:txBody>
      </p:sp>
      <p:pic>
        <p:nvPicPr>
          <p:cNvPr id="4" name="Picture 3">
            <a:extLst>
              <a:ext uri="{FF2B5EF4-FFF2-40B4-BE49-F238E27FC236}">
                <a16:creationId xmlns:a16="http://schemas.microsoft.com/office/drawing/2014/main" id="{2855AE56-15D7-72AA-6607-1C06D1BAAA8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53" y="1437805"/>
            <a:ext cx="1422081" cy="67050"/>
          </a:xfrm>
          <a:prstGeom prst="rect">
            <a:avLst/>
          </a:prstGeom>
        </p:spPr>
      </p:pic>
      <p:sp>
        <p:nvSpPr>
          <p:cNvPr id="5" name="Text Placeholder 5">
            <a:extLst>
              <a:ext uri="{FF2B5EF4-FFF2-40B4-BE49-F238E27FC236}">
                <a16:creationId xmlns:a16="http://schemas.microsoft.com/office/drawing/2014/main" id="{79349639-1D2F-629F-EFCB-E2078164F0A6}"/>
              </a:ext>
            </a:extLst>
          </p:cNvPr>
          <p:cNvSpPr>
            <a:spLocks noGrp="1"/>
          </p:cNvSpPr>
          <p:nvPr>
            <p:ph type="body" sz="quarter" idx="12" hasCustomPrompt="1"/>
          </p:nvPr>
        </p:nvSpPr>
        <p:spPr>
          <a:xfrm>
            <a:off x="441663" y="1730667"/>
            <a:ext cx="6683037" cy="411171"/>
          </a:xfrm>
          <a:prstGeom prst="rect">
            <a:avLst/>
          </a:prstGeom>
        </p:spPr>
        <p:txBody>
          <a:bodyPr>
            <a:noAutofit/>
          </a:bodyPr>
          <a:lstStyle>
            <a:lvl1pPr marL="0" indent="0">
              <a:lnSpc>
                <a:spcPct val="90000"/>
              </a:lnSpc>
              <a:buNone/>
              <a:defRPr sz="2000" b="0" i="0" baseline="0">
                <a:solidFill>
                  <a:schemeClr val="bg2"/>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a:t>
            </a:r>
          </a:p>
        </p:txBody>
      </p:sp>
      <p:sp>
        <p:nvSpPr>
          <p:cNvPr id="6" name="Text Placeholder 9">
            <a:extLst>
              <a:ext uri="{FF2B5EF4-FFF2-40B4-BE49-F238E27FC236}">
                <a16:creationId xmlns:a16="http://schemas.microsoft.com/office/drawing/2014/main" id="{23C005B7-BDB1-5B1A-6C60-B9FA7809B91A}"/>
              </a:ext>
            </a:extLst>
          </p:cNvPr>
          <p:cNvSpPr>
            <a:spLocks noGrp="1"/>
          </p:cNvSpPr>
          <p:nvPr>
            <p:ph type="body" sz="quarter" idx="11" hasCustomPrompt="1"/>
          </p:nvPr>
        </p:nvSpPr>
        <p:spPr>
          <a:xfrm>
            <a:off x="428625" y="2508996"/>
            <a:ext cx="6700052" cy="3310779"/>
          </a:xfrm>
          <a:prstGeom prst="rect">
            <a:avLst/>
          </a:prstGeom>
        </p:spPr>
        <p:txBody>
          <a:bodyPr/>
          <a:lstStyle>
            <a:lvl1pPr marL="274320" indent="-274320">
              <a:buFont typeface="Open Sans" panose="020B0606030504020204" pitchFamily="34" charset="0"/>
              <a:buChar char="−"/>
              <a:defRPr sz="1800" b="0" i="0" baseline="0">
                <a:solidFill>
                  <a:srgbClr val="4B2E83"/>
                </a:solidFill>
                <a:latin typeface="Open Sans"/>
                <a:cs typeface="Open Sans"/>
              </a:defRPr>
            </a:lvl1pPr>
            <a:lvl2pPr marL="742950" indent="-285750">
              <a:buFont typeface="Arial" panose="020B0604020202020204" pitchFamily="34" charset="0"/>
              <a:buChar char="˃"/>
              <a:defRPr sz="1800" b="0" i="0" baseline="0">
                <a:solidFill>
                  <a:srgbClr val="4B2E83"/>
                </a:solidFill>
                <a:latin typeface="Open Sans"/>
                <a:cs typeface="Open Sans"/>
              </a:defRPr>
            </a:lvl2pPr>
            <a:lvl3pPr marL="1143000" indent="-228600">
              <a:buSzPct val="100000"/>
              <a:buFont typeface="Encode Sans Normal Black"/>
              <a:buChar char="&gt;"/>
              <a:defRPr sz="1800" b="0" i="0" baseline="0">
                <a:solidFill>
                  <a:srgbClr val="4B2E83"/>
                </a:solidFill>
                <a:latin typeface="Open Sans"/>
                <a:cs typeface="Open Sans"/>
              </a:defRPr>
            </a:lvl3pPr>
            <a:lvl4pPr marL="1600200" indent="-228600">
              <a:buFont typeface="Arial" panose="020B0604020202020204" pitchFamily="34" charset="0"/>
              <a:buChar char="˃"/>
              <a:defRPr sz="1800" b="0" i="0" baseline="0">
                <a:solidFill>
                  <a:srgbClr val="4B2E83"/>
                </a:solidFill>
                <a:latin typeface="Open Sans"/>
                <a:cs typeface="Open Sans"/>
              </a:defRPr>
            </a:lvl4pPr>
            <a:lvl5pPr marL="2057400" indent="-228600">
              <a:buFont typeface="Encode Sans Normal Black"/>
              <a:buChar char="&gt;"/>
              <a:defRPr sz="1800" b="0" i="0" baseline="0">
                <a:solidFill>
                  <a:srgbClr val="4B2E83"/>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64C9F5D7-9BB4-F51B-167D-08E50323B05E}"/>
              </a:ext>
            </a:extLst>
          </p:cNvPr>
          <p:cNvSpPr>
            <a:spLocks noGrp="1"/>
          </p:cNvSpPr>
          <p:nvPr>
            <p:ph type="pic" sz="quarter" idx="13" hasCustomPrompt="1"/>
          </p:nvPr>
        </p:nvSpPr>
        <p:spPr>
          <a:xfrm>
            <a:off x="7543801" y="0"/>
            <a:ext cx="4648200" cy="6038850"/>
          </a:xfrm>
          <a:prstGeom prst="rect">
            <a:avLst/>
          </a:prstGeom>
          <a:solidFill>
            <a:schemeClr val="accent4">
              <a:lumMod val="40000"/>
              <a:lumOff val="60000"/>
            </a:schemeClr>
          </a:solidFill>
        </p:spPr>
        <p:txBody>
          <a:bodyPr/>
          <a:lstStyle>
            <a:lvl1pPr>
              <a:defRPr>
                <a:solidFill>
                  <a:schemeClr val="bg1"/>
                </a:solidFill>
              </a:defRPr>
            </a:lvl1pPr>
          </a:lstStyle>
          <a:p>
            <a:r>
              <a:rPr lang="en-US"/>
              <a:t>Place image here and add alt text under Review &gt; Check Accessibility &gt; Alt Text</a:t>
            </a:r>
          </a:p>
        </p:txBody>
      </p:sp>
      <p:sp>
        <p:nvSpPr>
          <p:cNvPr id="2" name="Rectangle 1">
            <a:extLst>
              <a:ext uri="{FF2B5EF4-FFF2-40B4-BE49-F238E27FC236}">
                <a16:creationId xmlns:a16="http://schemas.microsoft.com/office/drawing/2014/main" id="{5EA0F850-DC5C-ADFD-5AF7-00A48A5DD6AF}"/>
              </a:ext>
              <a:ext uri="{C183D7F6-B498-43B3-948B-1728B52AA6E4}">
                <adec:decorative xmlns:adec="http://schemas.microsoft.com/office/drawing/2017/decorative" val="1"/>
              </a:ext>
            </a:extLst>
          </p:cNvPr>
          <p:cNvSpPr/>
          <p:nvPr userDrawn="1"/>
        </p:nvSpPr>
        <p:spPr>
          <a:xfrm>
            <a:off x="0" y="6038850"/>
            <a:ext cx="12192000" cy="819150"/>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8" name="Graphic 7">
            <a:extLst>
              <a:ext uri="{FF2B5EF4-FFF2-40B4-BE49-F238E27FC236}">
                <a16:creationId xmlns:a16="http://schemas.microsoft.com/office/drawing/2014/main" id="{B7190CD3-A165-6A09-F037-5A299C65CDE9}"/>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548167" y="6242482"/>
            <a:ext cx="643834" cy="435184"/>
          </a:xfrm>
          <a:prstGeom prst="rect">
            <a:avLst/>
          </a:prstGeom>
        </p:spPr>
      </p:pic>
    </p:spTree>
    <p:extLst>
      <p:ext uri="{BB962C8B-B14F-4D97-AF65-F5344CB8AC3E}">
        <p14:creationId xmlns:p14="http://schemas.microsoft.com/office/powerpoint/2010/main" val="59923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B5F2-6A0A-58AD-E382-2514D9439A65}"/>
              </a:ext>
            </a:extLst>
          </p:cNvPr>
          <p:cNvSpPr>
            <a:spLocks noGrp="1"/>
          </p:cNvSpPr>
          <p:nvPr>
            <p:ph type="title" hasCustomPrompt="1"/>
          </p:nvPr>
        </p:nvSpPr>
        <p:spPr>
          <a:xfrm>
            <a:off x="441663" y="365069"/>
            <a:ext cx="11119542" cy="998440"/>
          </a:xfrm>
          <a:prstGeom prst="rect">
            <a:avLst/>
          </a:prstGeom>
        </p:spPr>
        <p:txBody>
          <a:bodyPr anchor="b"/>
          <a:lstStyle>
            <a:lvl1pPr algn="l">
              <a:defRPr sz="3200" b="1" i="0">
                <a:solidFill>
                  <a:schemeClr val="bg2"/>
                </a:solidFill>
                <a:latin typeface="Encode Sans Normal Black" charset="0"/>
                <a:ea typeface="Encode Sans Normal Black" charset="0"/>
                <a:cs typeface="Encode Sans Normal Black" charset="0"/>
              </a:defRPr>
            </a:lvl1pPr>
          </a:lstStyle>
          <a:p>
            <a:pPr lvl="0"/>
            <a:r>
              <a:rPr lang="en-US"/>
              <a:t>HEADER HERE </a:t>
            </a:r>
          </a:p>
        </p:txBody>
      </p:sp>
      <p:pic>
        <p:nvPicPr>
          <p:cNvPr id="3" name="Picture 2">
            <a:extLst>
              <a:ext uri="{FF2B5EF4-FFF2-40B4-BE49-F238E27FC236}">
                <a16:creationId xmlns:a16="http://schemas.microsoft.com/office/drawing/2014/main" id="{87DE0C5D-E30B-A326-FB17-CF9AB87F90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53" y="1437805"/>
            <a:ext cx="1847738" cy="67050"/>
          </a:xfrm>
          <a:prstGeom prst="rect">
            <a:avLst/>
          </a:prstGeom>
        </p:spPr>
      </p:pic>
      <p:sp>
        <p:nvSpPr>
          <p:cNvPr id="4" name="Text Placeholder 9">
            <a:extLst>
              <a:ext uri="{FF2B5EF4-FFF2-40B4-BE49-F238E27FC236}">
                <a16:creationId xmlns:a16="http://schemas.microsoft.com/office/drawing/2014/main" id="{71D101B5-4B7F-18EE-6EDD-C47528ECC7E0}"/>
              </a:ext>
            </a:extLst>
          </p:cNvPr>
          <p:cNvSpPr>
            <a:spLocks noGrp="1"/>
          </p:cNvSpPr>
          <p:nvPr>
            <p:ph type="body" sz="quarter" idx="11" hasCustomPrompt="1"/>
          </p:nvPr>
        </p:nvSpPr>
        <p:spPr>
          <a:xfrm>
            <a:off x="428625" y="1742736"/>
            <a:ext cx="11119542" cy="4096089"/>
          </a:xfrm>
          <a:prstGeom prst="rect">
            <a:avLst/>
          </a:prstGeom>
        </p:spPr>
        <p:txBody>
          <a:bodyPr/>
          <a:lstStyle>
            <a:lvl1pPr marL="0" indent="0">
              <a:buFont typeface="Arial" panose="020B0604020202020204" pitchFamily="34" charset="0"/>
              <a:buNone/>
              <a:defRPr sz="1800" b="0" i="0" baseline="0">
                <a:solidFill>
                  <a:srgbClr val="4B2E83"/>
                </a:solidFill>
                <a:latin typeface="Open Sans"/>
                <a:cs typeface="Open Sans"/>
              </a:defRPr>
            </a:lvl1pPr>
            <a:lvl2pPr marL="457200" indent="0">
              <a:buFont typeface="Arial" panose="020B0604020202020204" pitchFamily="34" charset="0"/>
              <a:buNone/>
              <a:defRPr sz="1800" b="0" i="0" baseline="0">
                <a:solidFill>
                  <a:schemeClr val="bg2"/>
                </a:solidFill>
                <a:latin typeface="Open Sans"/>
                <a:cs typeface="Open Sans"/>
              </a:defRPr>
            </a:lvl2pPr>
            <a:lvl3pPr marL="914400" indent="0">
              <a:buSzPct val="100000"/>
              <a:buFont typeface="Encode Sans Normal Black"/>
              <a:buNone/>
              <a:defRPr sz="1800" b="0" i="0" baseline="0">
                <a:solidFill>
                  <a:schemeClr val="bg2"/>
                </a:solidFill>
                <a:latin typeface="Open Sans"/>
                <a:cs typeface="Open Sans"/>
              </a:defRPr>
            </a:lvl3pPr>
            <a:lvl4pPr marL="1371600" indent="0">
              <a:buFont typeface="Arial" panose="020B0604020202020204" pitchFamily="34" charset="0"/>
              <a:buNone/>
              <a:defRPr sz="1800" b="0" i="0" baseline="0">
                <a:solidFill>
                  <a:schemeClr val="bg2"/>
                </a:solidFill>
                <a:latin typeface="Open Sans"/>
                <a:cs typeface="Open Sans"/>
              </a:defRPr>
            </a:lvl4pPr>
            <a:lvl5pPr marL="1828800" indent="0">
              <a:buFont typeface="Encode Sans Normal Black"/>
              <a:buNone/>
              <a:defRPr sz="1800" b="0" i="0" baseline="0">
                <a:solidFill>
                  <a:schemeClr val="bg2"/>
                </a:solidFill>
                <a:latin typeface="Open Sans"/>
                <a:cs typeface="Open Sans"/>
              </a:defRPr>
            </a:lvl5pPr>
          </a:lstStyle>
          <a:p>
            <a:pPr lvl="0"/>
            <a:r>
              <a:rPr lang="en-US"/>
              <a:t>Content here</a:t>
            </a:r>
          </a:p>
          <a:p>
            <a:pPr lvl="0"/>
            <a:r>
              <a:rPr lang="en-US"/>
              <a:t>Second level</a:t>
            </a:r>
          </a:p>
        </p:txBody>
      </p:sp>
      <p:sp>
        <p:nvSpPr>
          <p:cNvPr id="5" name="Rectangle 4">
            <a:extLst>
              <a:ext uri="{FF2B5EF4-FFF2-40B4-BE49-F238E27FC236}">
                <a16:creationId xmlns:a16="http://schemas.microsoft.com/office/drawing/2014/main" id="{8F732628-B3F2-F466-00F1-43527292AE03}"/>
              </a:ext>
              <a:ext uri="{C183D7F6-B498-43B3-948B-1728B52AA6E4}">
                <adec:decorative xmlns:adec="http://schemas.microsoft.com/office/drawing/2017/decorative" val="1"/>
              </a:ext>
            </a:extLst>
          </p:cNvPr>
          <p:cNvSpPr/>
          <p:nvPr userDrawn="1"/>
        </p:nvSpPr>
        <p:spPr>
          <a:xfrm>
            <a:off x="0" y="6038850"/>
            <a:ext cx="12192000" cy="819150"/>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Graphic 6">
            <a:extLst>
              <a:ext uri="{FF2B5EF4-FFF2-40B4-BE49-F238E27FC236}">
                <a16:creationId xmlns:a16="http://schemas.microsoft.com/office/drawing/2014/main" id="{218D4AEC-1FF9-81B7-7D95-B618EDF08A49}"/>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548167" y="6242482"/>
            <a:ext cx="643834" cy="435184"/>
          </a:xfrm>
          <a:prstGeom prst="rect">
            <a:avLst/>
          </a:prstGeom>
        </p:spPr>
      </p:pic>
    </p:spTree>
    <p:extLst>
      <p:ext uri="{BB962C8B-B14F-4D97-AF65-F5344CB8AC3E}">
        <p14:creationId xmlns:p14="http://schemas.microsoft.com/office/powerpoint/2010/main" val="111432218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er +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B5F2-6A0A-58AD-E382-2514D9439A65}"/>
              </a:ext>
            </a:extLst>
          </p:cNvPr>
          <p:cNvSpPr>
            <a:spLocks noGrp="1"/>
          </p:cNvSpPr>
          <p:nvPr>
            <p:ph type="title" hasCustomPrompt="1"/>
          </p:nvPr>
        </p:nvSpPr>
        <p:spPr>
          <a:xfrm>
            <a:off x="441663" y="365069"/>
            <a:ext cx="6653734" cy="998440"/>
          </a:xfrm>
          <a:prstGeom prst="rect">
            <a:avLst/>
          </a:prstGeom>
        </p:spPr>
        <p:txBody>
          <a:bodyPr anchor="b"/>
          <a:lstStyle>
            <a:lvl1pPr algn="l">
              <a:defRPr sz="3200" b="1" i="0">
                <a:solidFill>
                  <a:schemeClr val="bg2"/>
                </a:solidFill>
                <a:latin typeface="Encode Sans Normal Black" charset="0"/>
                <a:ea typeface="Encode Sans Normal Black" charset="0"/>
                <a:cs typeface="Encode Sans Normal Black" charset="0"/>
              </a:defRPr>
            </a:lvl1pPr>
          </a:lstStyle>
          <a:p>
            <a:pPr lvl="0"/>
            <a:r>
              <a:rPr lang="en-US"/>
              <a:t>HEADER HERE </a:t>
            </a:r>
          </a:p>
        </p:txBody>
      </p:sp>
      <p:pic>
        <p:nvPicPr>
          <p:cNvPr id="3" name="Picture 2">
            <a:extLst>
              <a:ext uri="{FF2B5EF4-FFF2-40B4-BE49-F238E27FC236}">
                <a16:creationId xmlns:a16="http://schemas.microsoft.com/office/drawing/2014/main" id="{87DE0C5D-E30B-A326-FB17-CF9AB87F90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53" y="1437805"/>
            <a:ext cx="1847738" cy="67050"/>
          </a:xfrm>
          <a:prstGeom prst="rect">
            <a:avLst/>
          </a:prstGeom>
        </p:spPr>
      </p:pic>
      <p:sp>
        <p:nvSpPr>
          <p:cNvPr id="4" name="Text Placeholder 9">
            <a:extLst>
              <a:ext uri="{FF2B5EF4-FFF2-40B4-BE49-F238E27FC236}">
                <a16:creationId xmlns:a16="http://schemas.microsoft.com/office/drawing/2014/main" id="{71D101B5-4B7F-18EE-6EDD-C47528ECC7E0}"/>
              </a:ext>
            </a:extLst>
          </p:cNvPr>
          <p:cNvSpPr>
            <a:spLocks noGrp="1"/>
          </p:cNvSpPr>
          <p:nvPr>
            <p:ph type="body" sz="quarter" idx="11" hasCustomPrompt="1"/>
          </p:nvPr>
        </p:nvSpPr>
        <p:spPr>
          <a:xfrm>
            <a:off x="428625" y="1742736"/>
            <a:ext cx="6670675" cy="4096089"/>
          </a:xfrm>
          <a:prstGeom prst="rect">
            <a:avLst/>
          </a:prstGeom>
        </p:spPr>
        <p:txBody>
          <a:bodyPr/>
          <a:lstStyle>
            <a:lvl1pPr marL="342900" indent="-342900">
              <a:buFont typeface="Open Sans" panose="020B0606030504020204" pitchFamily="34" charset="0"/>
              <a:buChar char="−"/>
              <a:defRPr sz="1800" b="0" i="0" baseline="0">
                <a:solidFill>
                  <a:srgbClr val="4B2E83"/>
                </a:solidFill>
                <a:latin typeface="Open Sans"/>
                <a:cs typeface="Open Sans"/>
              </a:defRPr>
            </a:lvl1pPr>
            <a:lvl2pPr marL="742950" indent="-285750">
              <a:buFont typeface="Arial" panose="020B0604020202020204" pitchFamily="34" charset="0"/>
              <a:buChar char="˃"/>
              <a:defRPr sz="1800" b="0" i="0" baseline="0">
                <a:solidFill>
                  <a:srgbClr val="4B2E83"/>
                </a:solidFill>
                <a:latin typeface="Open Sans"/>
                <a:cs typeface="Open Sans"/>
              </a:defRPr>
            </a:lvl2pPr>
            <a:lvl3pPr marL="1143000" indent="-228600">
              <a:buSzPct val="100000"/>
              <a:buFont typeface="Encode Sans Normal Black"/>
              <a:buChar char="&gt;"/>
              <a:defRPr sz="1800" b="0" i="0" baseline="0">
                <a:solidFill>
                  <a:srgbClr val="4B2E83"/>
                </a:solidFill>
                <a:latin typeface="Open Sans"/>
                <a:cs typeface="Open Sans"/>
              </a:defRPr>
            </a:lvl3pPr>
            <a:lvl4pPr marL="1600200" indent="-228600">
              <a:buFont typeface="Arial" panose="020B0604020202020204" pitchFamily="34" charset="0"/>
              <a:buChar char="˃"/>
              <a:defRPr sz="1800" b="0" i="0" baseline="0">
                <a:solidFill>
                  <a:srgbClr val="4B2E83"/>
                </a:solidFill>
                <a:latin typeface="Open Sans"/>
                <a:cs typeface="Open Sans"/>
              </a:defRPr>
            </a:lvl4pPr>
            <a:lvl5pPr marL="2057400" indent="-228600">
              <a:buFont typeface="Encode Sans Normal Black"/>
              <a:buChar char="&gt;"/>
              <a:defRPr sz="1800" b="0" i="0" baseline="0">
                <a:solidFill>
                  <a:srgbClr val="4B2E83"/>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p:txBody>
      </p:sp>
      <p:sp>
        <p:nvSpPr>
          <p:cNvPr id="8" name="Picture Placeholder 8">
            <a:extLst>
              <a:ext uri="{FF2B5EF4-FFF2-40B4-BE49-F238E27FC236}">
                <a16:creationId xmlns:a16="http://schemas.microsoft.com/office/drawing/2014/main" id="{A78DFFB4-D3E6-652E-ECE2-CBFB3C2E6D5E}"/>
              </a:ext>
            </a:extLst>
          </p:cNvPr>
          <p:cNvSpPr>
            <a:spLocks noGrp="1"/>
          </p:cNvSpPr>
          <p:nvPr>
            <p:ph type="pic" sz="quarter" idx="13" hasCustomPrompt="1"/>
          </p:nvPr>
        </p:nvSpPr>
        <p:spPr>
          <a:xfrm>
            <a:off x="7543801" y="0"/>
            <a:ext cx="4648200" cy="6038850"/>
          </a:xfrm>
          <a:prstGeom prst="rect">
            <a:avLst/>
          </a:prstGeom>
          <a:solidFill>
            <a:schemeClr val="accent4">
              <a:lumMod val="40000"/>
              <a:lumOff val="60000"/>
            </a:schemeClr>
          </a:solidFill>
        </p:spPr>
        <p:txBody>
          <a:bodyPr/>
          <a:lstStyle>
            <a:lvl1pPr>
              <a:defRPr>
                <a:solidFill>
                  <a:schemeClr val="bg1"/>
                </a:solidFill>
              </a:defRPr>
            </a:lvl1pPr>
          </a:lstStyle>
          <a:p>
            <a:r>
              <a:rPr lang="en-US"/>
              <a:t>Place image here and add alt text under Review &gt; Check Accessibility &gt; Alt Text</a:t>
            </a:r>
          </a:p>
        </p:txBody>
      </p:sp>
      <p:sp>
        <p:nvSpPr>
          <p:cNvPr id="5" name="Rectangle 4">
            <a:extLst>
              <a:ext uri="{FF2B5EF4-FFF2-40B4-BE49-F238E27FC236}">
                <a16:creationId xmlns:a16="http://schemas.microsoft.com/office/drawing/2014/main" id="{8F732628-B3F2-F466-00F1-43527292AE03}"/>
              </a:ext>
              <a:ext uri="{C183D7F6-B498-43B3-948B-1728B52AA6E4}">
                <adec:decorative xmlns:adec="http://schemas.microsoft.com/office/drawing/2017/decorative" val="1"/>
              </a:ext>
            </a:extLst>
          </p:cNvPr>
          <p:cNvSpPr/>
          <p:nvPr userDrawn="1"/>
        </p:nvSpPr>
        <p:spPr>
          <a:xfrm>
            <a:off x="0" y="6038850"/>
            <a:ext cx="12192000" cy="819150"/>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Graphic 6">
            <a:extLst>
              <a:ext uri="{FF2B5EF4-FFF2-40B4-BE49-F238E27FC236}">
                <a16:creationId xmlns:a16="http://schemas.microsoft.com/office/drawing/2014/main" id="{218D4AEC-1FF9-81B7-7D95-B618EDF08A49}"/>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548167" y="6242482"/>
            <a:ext cx="643834" cy="435184"/>
          </a:xfrm>
          <a:prstGeom prst="rect">
            <a:avLst/>
          </a:prstGeom>
        </p:spPr>
      </p:pic>
    </p:spTree>
    <p:extLst>
      <p:ext uri="{BB962C8B-B14F-4D97-AF65-F5344CB8AC3E}">
        <p14:creationId xmlns:p14="http://schemas.microsoft.com/office/powerpoint/2010/main" val="89620775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DB9B0A-45B4-E6E4-2F00-76B12225A680}"/>
              </a:ext>
            </a:extLst>
          </p:cNvPr>
          <p:cNvSpPr>
            <a:spLocks noGrp="1"/>
          </p:cNvSpPr>
          <p:nvPr>
            <p:ph type="title" hasCustomPrompt="1"/>
          </p:nvPr>
        </p:nvSpPr>
        <p:spPr>
          <a:xfrm>
            <a:off x="441663" y="365069"/>
            <a:ext cx="11318537" cy="998440"/>
          </a:xfrm>
          <a:prstGeom prst="rect">
            <a:avLst/>
          </a:prstGeom>
        </p:spPr>
        <p:txBody>
          <a:bodyPr anchor="b"/>
          <a:lstStyle>
            <a:lvl1pPr algn="l">
              <a:defRPr sz="3200" b="1" i="0">
                <a:solidFill>
                  <a:schemeClr val="bg2"/>
                </a:solidFill>
                <a:latin typeface="Encode Sans Normal Black" charset="0"/>
                <a:ea typeface="Encode Sans Normal Black" charset="0"/>
                <a:cs typeface="Encode Sans Normal Black" charset="0"/>
              </a:defRPr>
            </a:lvl1pPr>
          </a:lstStyle>
          <a:p>
            <a:pPr lvl="0"/>
            <a:r>
              <a:rPr lang="en-US"/>
              <a:t>HEADER HERE </a:t>
            </a:r>
          </a:p>
        </p:txBody>
      </p:sp>
      <p:pic>
        <p:nvPicPr>
          <p:cNvPr id="4" name="Picture 3">
            <a:extLst>
              <a:ext uri="{FF2B5EF4-FFF2-40B4-BE49-F238E27FC236}">
                <a16:creationId xmlns:a16="http://schemas.microsoft.com/office/drawing/2014/main" id="{63D46D62-A127-77D7-0F62-31E2F2B3C7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53" y="1437805"/>
            <a:ext cx="1422081" cy="67050"/>
          </a:xfrm>
          <a:prstGeom prst="rect">
            <a:avLst/>
          </a:prstGeom>
        </p:spPr>
      </p:pic>
      <p:sp>
        <p:nvSpPr>
          <p:cNvPr id="8" name="Content Placeholder 10">
            <a:extLst>
              <a:ext uri="{FF2B5EF4-FFF2-40B4-BE49-F238E27FC236}">
                <a16:creationId xmlns:a16="http://schemas.microsoft.com/office/drawing/2014/main" id="{9C2329EC-BE07-64CE-714D-07CB3C29AD3F}"/>
              </a:ext>
            </a:extLst>
          </p:cNvPr>
          <p:cNvSpPr>
            <a:spLocks noGrp="1"/>
          </p:cNvSpPr>
          <p:nvPr>
            <p:ph sz="quarter" idx="14" hasCustomPrompt="1"/>
          </p:nvPr>
        </p:nvSpPr>
        <p:spPr>
          <a:xfrm>
            <a:off x="539353" y="1734740"/>
            <a:ext cx="5289947" cy="3808337"/>
          </a:xfrm>
          <a:prstGeom prst="rect">
            <a:avLst/>
          </a:prstGeom>
        </p:spPr>
        <p:txBody>
          <a:bodyPr/>
          <a:lstStyle>
            <a:lvl1pPr marL="0" indent="0">
              <a:buNone/>
              <a:defRPr sz="1800">
                <a:solidFill>
                  <a:schemeClr val="bg1"/>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Replace this with your image or chart</a:t>
            </a:r>
          </a:p>
        </p:txBody>
      </p:sp>
      <p:sp>
        <p:nvSpPr>
          <p:cNvPr id="2" name="Text Placeholder 9">
            <a:extLst>
              <a:ext uri="{FF2B5EF4-FFF2-40B4-BE49-F238E27FC236}">
                <a16:creationId xmlns:a16="http://schemas.microsoft.com/office/drawing/2014/main" id="{7541CCD5-81CD-E33C-AB4F-9A68D8477C40}"/>
              </a:ext>
            </a:extLst>
          </p:cNvPr>
          <p:cNvSpPr>
            <a:spLocks noGrp="1"/>
          </p:cNvSpPr>
          <p:nvPr>
            <p:ph type="body" sz="quarter" idx="13" hasCustomPrompt="1"/>
          </p:nvPr>
        </p:nvSpPr>
        <p:spPr>
          <a:xfrm>
            <a:off x="539353" y="5658983"/>
            <a:ext cx="5289947" cy="266700"/>
          </a:xfrm>
          <a:prstGeom prst="rect">
            <a:avLst/>
          </a:prstGeom>
        </p:spPr>
        <p:txBody>
          <a:bodyPr/>
          <a:lstStyle>
            <a:lvl1pPr marL="0" indent="0">
              <a:buFont typeface="Arial" panose="020B0604020202020204" pitchFamily="34" charset="0"/>
              <a:buNone/>
              <a:defRPr sz="1400" b="0" i="0" baseline="0">
                <a:solidFill>
                  <a:schemeClr val="bg1">
                    <a:lumMod val="65000"/>
                    <a:lumOff val="35000"/>
                  </a:schemeClr>
                </a:solidFill>
                <a:latin typeface="Open Sans"/>
                <a:cs typeface="Open Sans"/>
              </a:defRPr>
            </a:lvl1pPr>
            <a:lvl2pPr marL="457200" indent="0">
              <a:buFont typeface="Arial" panose="020B0604020202020204" pitchFamily="34" charset="0"/>
              <a:buNone/>
              <a:defRPr sz="1800" b="0" i="0" baseline="0">
                <a:solidFill>
                  <a:schemeClr val="tx1"/>
                </a:solidFill>
                <a:latin typeface="Open Sans"/>
                <a:cs typeface="Open Sans"/>
              </a:defRPr>
            </a:lvl2pPr>
            <a:lvl3pPr marL="914400" indent="0">
              <a:buSzPct val="100000"/>
              <a:buFont typeface="Encode Sans Normal Black"/>
              <a:buNone/>
              <a:defRPr sz="1800" b="0" i="0" baseline="0">
                <a:solidFill>
                  <a:schemeClr val="tx1"/>
                </a:solidFill>
                <a:latin typeface="Open Sans"/>
                <a:cs typeface="Open Sans"/>
              </a:defRPr>
            </a:lvl3pPr>
            <a:lvl4pPr marL="1371600" indent="0">
              <a:buFont typeface="Arial" panose="020B0604020202020204" pitchFamily="34" charset="0"/>
              <a:buNone/>
              <a:defRPr sz="1800" b="0" i="0" baseline="0">
                <a:solidFill>
                  <a:schemeClr val="tx1"/>
                </a:solidFill>
                <a:latin typeface="Open Sans"/>
                <a:cs typeface="Open Sans"/>
              </a:defRPr>
            </a:lvl4pPr>
            <a:lvl5pPr marL="1828800" indent="0">
              <a:buFont typeface="Encode Sans Normal Black"/>
              <a:buNone/>
              <a:defRPr sz="1800" b="0" i="0" baseline="0">
                <a:solidFill>
                  <a:schemeClr val="tx1"/>
                </a:solidFill>
                <a:latin typeface="Open Sans"/>
                <a:cs typeface="Open Sans"/>
              </a:defRPr>
            </a:lvl5pPr>
          </a:lstStyle>
          <a:p>
            <a:pPr lvl="0"/>
            <a:r>
              <a:rPr lang="en-US"/>
              <a:t>Caption</a:t>
            </a:r>
          </a:p>
        </p:txBody>
      </p:sp>
      <p:sp>
        <p:nvSpPr>
          <p:cNvPr id="10" name="Content Placeholder 10">
            <a:extLst>
              <a:ext uri="{FF2B5EF4-FFF2-40B4-BE49-F238E27FC236}">
                <a16:creationId xmlns:a16="http://schemas.microsoft.com/office/drawing/2014/main" id="{2CCD29CF-4205-AA92-C581-E4149A8F1122}"/>
              </a:ext>
            </a:extLst>
          </p:cNvPr>
          <p:cNvSpPr>
            <a:spLocks noGrp="1"/>
          </p:cNvSpPr>
          <p:nvPr>
            <p:ph sz="quarter" idx="16" hasCustomPrompt="1"/>
          </p:nvPr>
        </p:nvSpPr>
        <p:spPr>
          <a:xfrm>
            <a:off x="6362700" y="1734740"/>
            <a:ext cx="5289947" cy="3808337"/>
          </a:xfrm>
          <a:prstGeom prst="rect">
            <a:avLst/>
          </a:prstGeom>
        </p:spPr>
        <p:txBody>
          <a:bodyPr/>
          <a:lstStyle>
            <a:lvl1pPr marL="0" indent="0">
              <a:buNone/>
              <a:defRPr sz="1800">
                <a:solidFill>
                  <a:schemeClr val="bg1"/>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Replace this with your image or chart</a:t>
            </a:r>
          </a:p>
        </p:txBody>
      </p:sp>
      <p:sp>
        <p:nvSpPr>
          <p:cNvPr id="9" name="Text Placeholder 9">
            <a:extLst>
              <a:ext uri="{FF2B5EF4-FFF2-40B4-BE49-F238E27FC236}">
                <a16:creationId xmlns:a16="http://schemas.microsoft.com/office/drawing/2014/main" id="{1D00F3C7-FE23-392B-7FAB-F07CF3A5F497}"/>
              </a:ext>
            </a:extLst>
          </p:cNvPr>
          <p:cNvSpPr>
            <a:spLocks noGrp="1"/>
          </p:cNvSpPr>
          <p:nvPr>
            <p:ph type="body" sz="quarter" idx="15" hasCustomPrompt="1"/>
          </p:nvPr>
        </p:nvSpPr>
        <p:spPr>
          <a:xfrm>
            <a:off x="6362700" y="5658983"/>
            <a:ext cx="5289947" cy="266700"/>
          </a:xfrm>
          <a:prstGeom prst="rect">
            <a:avLst/>
          </a:prstGeom>
        </p:spPr>
        <p:txBody>
          <a:bodyPr/>
          <a:lstStyle>
            <a:lvl1pPr marL="0" indent="0">
              <a:buFont typeface="Arial" panose="020B0604020202020204" pitchFamily="34" charset="0"/>
              <a:buNone/>
              <a:defRPr sz="1400" b="0" i="0" baseline="0">
                <a:solidFill>
                  <a:schemeClr val="bg1">
                    <a:lumMod val="65000"/>
                    <a:lumOff val="35000"/>
                  </a:schemeClr>
                </a:solidFill>
                <a:latin typeface="Open Sans"/>
                <a:cs typeface="Open Sans"/>
              </a:defRPr>
            </a:lvl1pPr>
            <a:lvl2pPr marL="457200" indent="0">
              <a:buFont typeface="Arial" panose="020B0604020202020204" pitchFamily="34" charset="0"/>
              <a:buNone/>
              <a:defRPr sz="1800" b="0" i="0" baseline="0">
                <a:solidFill>
                  <a:schemeClr val="tx1"/>
                </a:solidFill>
                <a:latin typeface="Open Sans"/>
                <a:cs typeface="Open Sans"/>
              </a:defRPr>
            </a:lvl2pPr>
            <a:lvl3pPr marL="914400" indent="0">
              <a:buSzPct val="100000"/>
              <a:buFont typeface="Encode Sans Normal Black"/>
              <a:buNone/>
              <a:defRPr sz="1800" b="0" i="0" baseline="0">
                <a:solidFill>
                  <a:schemeClr val="tx1"/>
                </a:solidFill>
                <a:latin typeface="Open Sans"/>
                <a:cs typeface="Open Sans"/>
              </a:defRPr>
            </a:lvl3pPr>
            <a:lvl4pPr marL="1371600" indent="0">
              <a:buFont typeface="Arial" panose="020B0604020202020204" pitchFamily="34" charset="0"/>
              <a:buNone/>
              <a:defRPr sz="1800" b="0" i="0" baseline="0">
                <a:solidFill>
                  <a:schemeClr val="tx1"/>
                </a:solidFill>
                <a:latin typeface="Open Sans"/>
                <a:cs typeface="Open Sans"/>
              </a:defRPr>
            </a:lvl4pPr>
            <a:lvl5pPr marL="1828800" indent="0">
              <a:buFont typeface="Encode Sans Normal Black"/>
              <a:buNone/>
              <a:defRPr sz="1800" b="0" i="0" baseline="0">
                <a:solidFill>
                  <a:schemeClr val="tx1"/>
                </a:solidFill>
                <a:latin typeface="Open Sans"/>
                <a:cs typeface="Open Sans"/>
              </a:defRPr>
            </a:lvl5pPr>
          </a:lstStyle>
          <a:p>
            <a:pPr lvl="0"/>
            <a:r>
              <a:rPr lang="en-US"/>
              <a:t>Caption</a:t>
            </a:r>
          </a:p>
        </p:txBody>
      </p:sp>
      <p:sp>
        <p:nvSpPr>
          <p:cNvPr id="5" name="Rectangle 4">
            <a:extLst>
              <a:ext uri="{FF2B5EF4-FFF2-40B4-BE49-F238E27FC236}">
                <a16:creationId xmlns:a16="http://schemas.microsoft.com/office/drawing/2014/main" id="{ACE79041-0EAB-104B-0441-54D67674B1C4}"/>
              </a:ext>
              <a:ext uri="{C183D7F6-B498-43B3-948B-1728B52AA6E4}">
                <adec:decorative xmlns:adec="http://schemas.microsoft.com/office/drawing/2017/decorative" val="1"/>
              </a:ext>
            </a:extLst>
          </p:cNvPr>
          <p:cNvSpPr/>
          <p:nvPr userDrawn="1"/>
        </p:nvSpPr>
        <p:spPr>
          <a:xfrm>
            <a:off x="0" y="6038850"/>
            <a:ext cx="12192000" cy="819150"/>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Graphic 6">
            <a:extLst>
              <a:ext uri="{FF2B5EF4-FFF2-40B4-BE49-F238E27FC236}">
                <a16:creationId xmlns:a16="http://schemas.microsoft.com/office/drawing/2014/main" id="{C8CF2792-28DF-DE7D-1E39-E809BC4C5EA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548167" y="6242482"/>
            <a:ext cx="643834" cy="435184"/>
          </a:xfrm>
          <a:prstGeom prst="rect">
            <a:avLst/>
          </a:prstGeom>
        </p:spPr>
      </p:pic>
    </p:spTree>
    <p:extLst>
      <p:ext uri="{BB962C8B-B14F-4D97-AF65-F5344CB8AC3E}">
        <p14:creationId xmlns:p14="http://schemas.microsoft.com/office/powerpoint/2010/main" val="1917718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451387"/>
      </p:ext>
    </p:extLst>
  </p:cSld>
  <p:clrMap bg1="dk1" tx1="lt1" bg2="dk2" tx2="lt2" accent1="accent1" accent2="accent2" accent3="accent3" accent4="accent4" accent5="accent5" accent6="accent6" hlink="hlink" folHlink="folHlink"/>
  <p:sldLayoutIdLst>
    <p:sldLayoutId id="2147483676" r:id="rId1"/>
    <p:sldLayoutId id="2147483681" r:id="rId2"/>
    <p:sldLayoutId id="2147483677" r:id="rId3"/>
    <p:sldLayoutId id="2147483678" r:id="rId4"/>
    <p:sldLayoutId id="2147483680" r:id="rId5"/>
    <p:sldLayoutId id="2147483679"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ap.washington.edu/ahr/policies/compensation/salary-minimums/" TargetMode="External"/><Relationship Id="rId2" Type="http://schemas.openxmlformats.org/officeDocument/2006/relationships/hyperlink" Target="https://ap.washington.edu/ahr/visas/admin-resources/j1/eligibility-requirements/funding/"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ap.washington.edu/ahr/policies/compensation/salary-minimums/"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ap.washington.edu/ahr/visas/admin-resources/j1/eligibility-requirements/j1-english-proficiency-requirement/"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admit.washington.edu/apply/freshman/how-to-apply/english-proficiency/"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ap.washington.edu/wp-content/uploads/J-1-English-Proficiency-Interview-Template-v1.docx"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ets.org/s/toefl/pdf/toefl_speaking_rubrics.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ap.washington.edu/ahr/visas/admin-resources/j1/eligibility-requirements/j1-insurance-requirement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ap.washington.edu/cms/wp-content/uploads/Insurance-Compliance.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stateofwatourism.com/" TargetMode="External"/><Relationship Id="rId3" Type="http://schemas.openxmlformats.org/officeDocument/2006/relationships/hyperlink" Target="http://ap.washington.edu/ahr/visas/j1/j-1-cultural-exchange-requirement/" TargetMode="External"/><Relationship Id="rId7" Type="http://schemas.openxmlformats.org/officeDocument/2006/relationships/hyperlink" Target="http://www.seattle.gov/visiting-seattl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www.fiuts.org/" TargetMode="External"/><Relationship Id="rId5" Type="http://schemas.openxmlformats.org/officeDocument/2006/relationships/hyperlink" Target="https://www.washington.edu/wholeu/" TargetMode="External"/><Relationship Id="rId4" Type="http://schemas.openxmlformats.org/officeDocument/2006/relationships/hyperlink" Target="https://www.washington.edu/circl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ap.washington.edu/ahr/visas/j1/sponsorship/" TargetMode="External"/><Relationship Id="rId7" Type="http://schemas.openxmlformats.org/officeDocument/2006/relationships/hyperlink" Target="http://ap.washington.edu/ahr/visas/j1/j-1-cultural-exchange-requirement/"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ap.washington.edu/ahr/visas/j1/j-1-english-proficiency-requirement/" TargetMode="External"/><Relationship Id="rId5" Type="http://schemas.openxmlformats.org/officeDocument/2006/relationships/hyperlink" Target="http://ap.washington.edu/ahr/visas/j1/funding/" TargetMode="External"/><Relationship Id="rId4" Type="http://schemas.openxmlformats.org/officeDocument/2006/relationships/hyperlink" Target="https://ap.washington.edu/wp-content/uploads/J1-Intake1.docx"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ap.washington.edu/ahr/visas/request-process/j1-request/"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lux.ap.washington.edu/visa/j1amendment/n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ap.washington.edu/ahr/visas/j1/fundin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ap.washington.edu/ahr/visas/admin-resources/j1/how-to-sponsor-a-j1-visa/required-document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ux.ap.washington.edu/visa/j1amendment/new/"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lux.ap.washington.edu/visa/j1amendment/new/"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mailto:acadvisa@uw.edu" TargetMode="External"/><Relationship Id="rId4" Type="http://schemas.openxmlformats.org/officeDocument/2006/relationships/hyperlink" Target="https://ap.washington.edu/ahr/visas/scholar-resources/j1/maintaining-j1-status/j1-address-updat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p.washington.edu/ahr/visas/scholar-resources/j1/checki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ap.washington.edu/blog/2019/07/updates-to-j-1-exchange-visitor-incident-reports-from-the-department-of-state/" TargetMode="External"/><Relationship Id="rId4" Type="http://schemas.openxmlformats.org/officeDocument/2006/relationships/hyperlink" Target="mailto:acadvisa@uw.edu"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p.washington.edu/ahr/visas/admin-resources/j1/j1-reporting-requirements/j-1-incident-report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mailto:acadvisa@uw.edu"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acadvisa@uw.edu" TargetMode="External"/><Relationship Id="rId2" Type="http://schemas.openxmlformats.org/officeDocument/2006/relationships/hyperlink" Target="https://ap.washington.edu/ahr/visas/admin-resources/j1/j1-reporting-requirements/j-1-incident-reports/"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ap.washington.edu/ahr/visas/j1/trave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mailto:acadvisa@uw.edu" TargetMode="External"/><Relationship Id="rId4" Type="http://schemas.openxmlformats.org/officeDocument/2006/relationships/hyperlink" Target="https://ap.washington.edu/ahr/working/academic-responsibilities/international-remote-work-for-academic-personne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ap.washington.edu/ahr/visas/request-process/j1-reques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ap.washington.edu/cms/wp-content/uploads/Transfer-Verification.docx"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ap.washington.edu/ahr/visas/scholar-resources/j1-exit/"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mailto:acadvisa@uw.edu"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hyperlink" Target="https://ap.washington.edu/ahr/visas/admin-resources/j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p.washington.edu/ahr/visas/admin-resources/j1/finishing-a-j1-exchange-program/home-country-residence/" TargetMode="External"/><Relationship Id="rId2" Type="http://schemas.openxmlformats.org/officeDocument/2006/relationships/hyperlink" Target="https://ap.washington.edu/ahr/visas/admin-resources/j1/eligibility-requirements/repeat-participation/" TargetMode="External"/><Relationship Id="rId1" Type="http://schemas.openxmlformats.org/officeDocument/2006/relationships/slideLayout" Target="../slideLayouts/slideLayout4.xml"/><Relationship Id="rId4" Type="http://schemas.openxmlformats.org/officeDocument/2006/relationships/hyperlink" Target="https://ap.washington.edu/ahr/visas/scholar-resources/j1/maintaining-j1-status/employment-opportunit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763-E008-7989-E87F-8A855BD92146}"/>
              </a:ext>
            </a:extLst>
          </p:cNvPr>
          <p:cNvSpPr>
            <a:spLocks noGrp="1"/>
          </p:cNvSpPr>
          <p:nvPr>
            <p:ph type="title"/>
          </p:nvPr>
        </p:nvSpPr>
        <p:spPr/>
        <p:txBody>
          <a:bodyPr/>
          <a:lstStyle/>
          <a:p>
            <a:r>
              <a:rPr lang="en-US" sz="5400" dirty="0"/>
              <a:t>J-1 </a:t>
            </a:r>
            <a:r>
              <a:rPr lang="en-US" sz="5400" dirty="0">
                <a:sym typeface="Open Sans"/>
              </a:rPr>
              <a:t>EXCHANGE VISITORS</a:t>
            </a:r>
            <a:r>
              <a:rPr lang="en-US" sz="5400" dirty="0"/>
              <a:t> </a:t>
            </a:r>
          </a:p>
        </p:txBody>
      </p:sp>
      <p:sp>
        <p:nvSpPr>
          <p:cNvPr id="3" name="Google Shape;120;p1">
            <a:extLst>
              <a:ext uri="{FF2B5EF4-FFF2-40B4-BE49-F238E27FC236}">
                <a16:creationId xmlns:a16="http://schemas.microsoft.com/office/drawing/2014/main" id="{E92F92AF-BC4A-6D76-B744-F6EF54BE6239}"/>
              </a:ext>
            </a:extLst>
          </p:cNvPr>
          <p:cNvSpPr txBox="1">
            <a:spLocks/>
          </p:cNvSpPr>
          <p:nvPr/>
        </p:nvSpPr>
        <p:spPr>
          <a:xfrm>
            <a:off x="1474573" y="3818183"/>
            <a:ext cx="9242854" cy="965848"/>
          </a:xfrm>
          <a:prstGeom prst="rect">
            <a:avLst/>
          </a:prstGeom>
          <a:noFill/>
          <a:ln>
            <a:noFill/>
          </a:ln>
        </p:spPr>
        <p:txBody>
          <a:bodyPr spcFirstLastPara="1" wrap="square" lIns="91425" tIns="45700" rIns="91425" bIns="4570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Clr>
                <a:schemeClr val="accent1"/>
              </a:buClr>
              <a:buSzPts val="2380"/>
              <a:buFont typeface="Noto Sans Symbols"/>
              <a:buNone/>
            </a:pPr>
            <a:r>
              <a:rPr lang="en-US" sz="2800" b="1" dirty="0">
                <a:solidFill>
                  <a:schemeClr val="tx2"/>
                </a:solidFill>
                <a:ea typeface="Open Sans" panose="020B0606030504020204" pitchFamily="34" charset="0"/>
                <a:cs typeface="Arial" panose="020B0604020202020204" pitchFamily="34" charset="0"/>
              </a:rPr>
              <a:t>International Scholars Operations</a:t>
            </a:r>
          </a:p>
          <a:p>
            <a:pPr marL="0" indent="0" algn="ctr">
              <a:spcBef>
                <a:spcPts val="476"/>
              </a:spcBef>
              <a:buClr>
                <a:schemeClr val="accent1"/>
              </a:buClr>
              <a:buSzPts val="2380"/>
              <a:buFont typeface="Noto Sans Symbols"/>
              <a:buNone/>
            </a:pPr>
            <a:r>
              <a:rPr lang="en-US" sz="1400" b="1" dirty="0">
                <a:solidFill>
                  <a:schemeClr val="tx2"/>
                </a:solidFill>
                <a:ea typeface="Open Sans" panose="020B0606030504020204" pitchFamily="34" charset="0"/>
                <a:cs typeface="Arial" panose="020B0604020202020204" pitchFamily="34" charset="0"/>
              </a:rPr>
              <a:t>December 03, 2025</a:t>
            </a:r>
          </a:p>
        </p:txBody>
      </p:sp>
    </p:spTree>
    <p:extLst>
      <p:ext uri="{BB962C8B-B14F-4D97-AF65-F5344CB8AC3E}">
        <p14:creationId xmlns:p14="http://schemas.microsoft.com/office/powerpoint/2010/main" val="362052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5526FF-412E-4BB7-DA39-91D30F20BD8B}"/>
              </a:ext>
            </a:extLst>
          </p:cNvPr>
          <p:cNvSpPr>
            <a:spLocks noGrp="1"/>
          </p:cNvSpPr>
          <p:nvPr>
            <p:ph type="title"/>
          </p:nvPr>
        </p:nvSpPr>
        <p:spPr>
          <a:xfrm>
            <a:off x="484695" y="343553"/>
            <a:ext cx="11119542" cy="998440"/>
          </a:xfrm>
        </p:spPr>
        <p:txBody>
          <a:bodyPr/>
          <a:lstStyle/>
          <a:p>
            <a:r>
              <a:rPr lang="en-US" dirty="0"/>
              <a:t>FUNDING REQUIREMENTS</a:t>
            </a:r>
          </a:p>
        </p:txBody>
      </p:sp>
      <p:sp>
        <p:nvSpPr>
          <p:cNvPr id="3" name="Text Placeholder 2"/>
          <p:cNvSpPr>
            <a:spLocks noGrp="1"/>
          </p:cNvSpPr>
          <p:nvPr>
            <p:ph type="body" idx="4294967295"/>
          </p:nvPr>
        </p:nvSpPr>
        <p:spPr>
          <a:xfrm>
            <a:off x="506952" y="1682937"/>
            <a:ext cx="10607675" cy="4195763"/>
          </a:xfrm>
          <a:prstGeom prst="rect">
            <a:avLst/>
          </a:prstGeom>
        </p:spPr>
        <p:txBody>
          <a:bodyPr/>
          <a:lstStyle/>
          <a:p>
            <a:pPr marL="0" indent="0">
              <a:lnSpc>
                <a:spcPct val="114000"/>
              </a:lnSpc>
              <a:buClr>
                <a:srgbClr val="32006E"/>
              </a:buClr>
              <a:buSzPct val="100000"/>
              <a:buNone/>
            </a:pPr>
            <a:r>
              <a:rPr lang="en-US" sz="2200" b="1" dirty="0">
                <a:solidFill>
                  <a:srgbClr val="32006E"/>
                </a:solidFill>
                <a:latin typeface="Open Sans"/>
                <a:cs typeface="Open Sans"/>
              </a:rPr>
              <a:t>There are two funding requirements:</a:t>
            </a:r>
          </a:p>
          <a:p>
            <a:pPr>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UW J-1 funding minimum</a:t>
            </a:r>
          </a:p>
          <a:p>
            <a:pPr>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UW salary minimum</a:t>
            </a:r>
          </a:p>
          <a:p>
            <a:pPr lvl="0" indent="-342900">
              <a:buSzPts val="1800"/>
              <a:buFont typeface="Arial" panose="020B0604020202020204" pitchFamily="34" charset="0"/>
              <a:buChar char="•"/>
            </a:pPr>
            <a:endParaRPr lang="en-US" sz="2000" dirty="0">
              <a:solidFill>
                <a:schemeClr val="tx1">
                  <a:lumMod val="85000"/>
                  <a:lumOff val="15000"/>
                </a:schemeClr>
              </a:solidFill>
            </a:endParaRPr>
          </a:p>
          <a:p>
            <a:pPr marL="0" lvl="0" indent="0">
              <a:spcBef>
                <a:spcPts val="0"/>
              </a:spcBef>
              <a:buNone/>
            </a:pPr>
            <a:r>
              <a:rPr lang="en-US" sz="2200" b="1" dirty="0">
                <a:solidFill>
                  <a:srgbClr val="32006E"/>
                </a:solidFill>
                <a:latin typeface="Open Sans"/>
                <a:cs typeface="Open Sans"/>
              </a:rPr>
              <a:t>Meeting the J-1 </a:t>
            </a:r>
            <a:r>
              <a:rPr lang="en-US" sz="2200" b="1" dirty="0">
                <a:solidFill>
                  <a:srgbClr val="0070C0"/>
                </a:solidFill>
                <a:latin typeface="Open Sans"/>
                <a:cs typeface="Open Sans"/>
                <a:hlinkClick r:id="rId2">
                  <a:extLst>
                    <a:ext uri="{A12FA001-AC4F-418D-AE19-62706E023703}">
                      <ahyp:hlinkClr xmlns:ahyp="http://schemas.microsoft.com/office/drawing/2018/hyperlinkcolor" val="tx"/>
                    </a:ext>
                  </a:extLst>
                </a:hlinkClick>
              </a:rPr>
              <a:t>Funding Minimum</a:t>
            </a:r>
            <a:endParaRPr lang="en-US" sz="2200" b="1" dirty="0">
              <a:solidFill>
                <a:srgbClr val="0070C0"/>
              </a:solidFill>
              <a:latin typeface="Open Sans"/>
              <a:cs typeface="Open Sans"/>
            </a:endParaRPr>
          </a:p>
          <a:p>
            <a:pPr marL="0" lvl="0" indent="0">
              <a:spcBef>
                <a:spcPts val="0"/>
              </a:spcBef>
              <a:buNone/>
            </a:pPr>
            <a:r>
              <a:rPr lang="en-US" sz="2000" dirty="0">
                <a:solidFill>
                  <a:srgbClr val="32006E"/>
                </a:solidFill>
                <a:latin typeface="Open Sans"/>
                <a:cs typeface="Open Sans"/>
              </a:rPr>
              <a:t>Scholar has enough money to support themselves and their family in the U.S.</a:t>
            </a:r>
          </a:p>
          <a:p>
            <a:pPr marL="0" lvl="0" indent="0">
              <a:spcBef>
                <a:spcPts val="0"/>
              </a:spcBef>
              <a:buNone/>
            </a:pPr>
            <a:endParaRPr lang="en-US" sz="2200" b="1" dirty="0">
              <a:solidFill>
                <a:srgbClr val="32006E"/>
              </a:solidFill>
              <a:latin typeface="Open Sans"/>
              <a:cs typeface="Open Sans"/>
            </a:endParaRPr>
          </a:p>
          <a:p>
            <a:pPr marL="0" lvl="0" indent="0">
              <a:spcBef>
                <a:spcPts val="0"/>
              </a:spcBef>
              <a:buNone/>
            </a:pPr>
            <a:r>
              <a:rPr lang="en-US" sz="2200" b="1" dirty="0">
                <a:solidFill>
                  <a:srgbClr val="32006E"/>
                </a:solidFill>
                <a:latin typeface="Open Sans"/>
                <a:cs typeface="Open Sans"/>
              </a:rPr>
              <a:t>Meeting the </a:t>
            </a:r>
            <a:r>
              <a:rPr lang="en-US" sz="2200" b="1" dirty="0">
                <a:solidFill>
                  <a:srgbClr val="0070C0"/>
                </a:solidFill>
                <a:latin typeface="Open Sans"/>
                <a:cs typeface="Open Sans"/>
                <a:hlinkClick r:id="rId3">
                  <a:extLst>
                    <a:ext uri="{A12FA001-AC4F-418D-AE19-62706E023703}">
                      <ahyp:hlinkClr xmlns:ahyp="http://schemas.microsoft.com/office/drawing/2018/hyperlinkcolor" val="tx"/>
                    </a:ext>
                  </a:extLst>
                </a:hlinkClick>
              </a:rPr>
              <a:t>Salary Minimum</a:t>
            </a:r>
            <a:endParaRPr lang="en-US" sz="2200" b="1" dirty="0">
              <a:solidFill>
                <a:srgbClr val="0070C0"/>
              </a:solidFill>
              <a:latin typeface="Open Sans"/>
              <a:cs typeface="Open Sans"/>
            </a:endParaRPr>
          </a:p>
          <a:p>
            <a:pPr marL="0" lvl="0" indent="0">
              <a:spcBef>
                <a:spcPts val="0"/>
              </a:spcBef>
              <a:buNone/>
            </a:pPr>
            <a:r>
              <a:rPr lang="en-US" sz="2000" dirty="0">
                <a:solidFill>
                  <a:srgbClr val="32006E"/>
                </a:solidFill>
                <a:latin typeface="Open Sans"/>
                <a:cs typeface="Open Sans"/>
              </a:rPr>
              <a:t>UW or another source is compensating the scholar at an appropriate level for the appointment title</a:t>
            </a:r>
          </a:p>
          <a:p>
            <a:endParaRPr lang="en-US" dirty="0"/>
          </a:p>
        </p:txBody>
      </p:sp>
      <p:pic>
        <p:nvPicPr>
          <p:cNvPr id="4" name="Picture 3" descr="Illustration of a stack of paper money bundles in brown and white colors. The design features multiple bills stacked and secured with a band, representing cash or financial assets."/>
          <p:cNvPicPr>
            <a:picLocks noChangeAspect="1"/>
          </p:cNvPicPr>
          <p:nvPr/>
        </p:nvPicPr>
        <p:blipFill>
          <a:blip r:embed="rId4"/>
          <a:stretch>
            <a:fillRect/>
          </a:stretch>
        </p:blipFill>
        <p:spPr>
          <a:xfrm>
            <a:off x="8533087" y="1426228"/>
            <a:ext cx="2517866" cy="2511770"/>
          </a:xfrm>
          <a:prstGeom prst="rect">
            <a:avLst/>
          </a:prstGeom>
        </p:spPr>
      </p:pic>
    </p:spTree>
    <p:extLst>
      <p:ext uri="{BB962C8B-B14F-4D97-AF65-F5344CB8AC3E}">
        <p14:creationId xmlns:p14="http://schemas.microsoft.com/office/powerpoint/2010/main" val="270477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 name="Title 1">
            <a:extLst>
              <a:ext uri="{FF2B5EF4-FFF2-40B4-BE49-F238E27FC236}">
                <a16:creationId xmlns:a16="http://schemas.microsoft.com/office/drawing/2014/main" id="{9EC01742-E697-E98A-E47E-3B2B0B944F0B}"/>
              </a:ext>
            </a:extLst>
          </p:cNvPr>
          <p:cNvSpPr>
            <a:spLocks noGrp="1"/>
          </p:cNvSpPr>
          <p:nvPr>
            <p:ph type="title"/>
          </p:nvPr>
        </p:nvSpPr>
        <p:spPr>
          <a:xfrm>
            <a:off x="473937" y="343553"/>
            <a:ext cx="11119542" cy="998440"/>
          </a:xfrm>
        </p:spPr>
        <p:txBody>
          <a:bodyPr/>
          <a:lstStyle/>
          <a:p>
            <a:r>
              <a:rPr lang="en-US" dirty="0"/>
              <a:t>J-1 FUNDING MINIMUM</a:t>
            </a:r>
          </a:p>
        </p:txBody>
      </p:sp>
      <p:sp>
        <p:nvSpPr>
          <p:cNvPr id="199" name="Google Shape;199;g78d9a75c9c_1_82"/>
          <p:cNvSpPr txBox="1"/>
          <p:nvPr/>
        </p:nvSpPr>
        <p:spPr>
          <a:xfrm>
            <a:off x="473937" y="1650860"/>
            <a:ext cx="9967621" cy="385705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dirty="0">
                <a:solidFill>
                  <a:srgbClr val="32006E"/>
                </a:solidFill>
                <a:latin typeface="Open Sans"/>
                <a:ea typeface="Open Sans"/>
                <a:cs typeface="Open Sans"/>
                <a:sym typeface="Open Sans"/>
              </a:rPr>
              <a:t>UW Funding Minimum </a:t>
            </a:r>
            <a:r>
              <a:rPr lang="en-US" sz="2200" dirty="0">
                <a:solidFill>
                  <a:srgbClr val="32006E"/>
                </a:solidFill>
                <a:latin typeface="Open Sans"/>
                <a:ea typeface="Open Sans"/>
                <a:cs typeface="Open Sans"/>
                <a:sym typeface="Open Sans"/>
              </a:rPr>
              <a:t>(applies regardless of title or salary source)</a:t>
            </a:r>
            <a:endParaRPr sz="2200" dirty="0">
              <a:solidFill>
                <a:srgbClr val="32006E"/>
              </a:solidFill>
              <a:latin typeface="Open Sans"/>
              <a:ea typeface="Open Sans"/>
              <a:cs typeface="Open Sans"/>
              <a:sym typeface="Open Sans"/>
            </a:endParaRPr>
          </a:p>
          <a:p>
            <a:pPr marL="457200" lvl="0" indent="0" algn="l" rtl="0">
              <a:lnSpc>
                <a:spcPct val="114000"/>
              </a:lnSpc>
              <a:spcBef>
                <a:spcPts val="1000"/>
              </a:spcBef>
              <a:spcAft>
                <a:spcPts val="0"/>
              </a:spcAft>
              <a:buNone/>
            </a:pPr>
            <a:r>
              <a:rPr lang="en-US" sz="2000" b="1" dirty="0">
                <a:solidFill>
                  <a:srgbClr val="32006E"/>
                </a:solidFill>
                <a:latin typeface="Open Sans"/>
                <a:ea typeface="Open Sans"/>
                <a:cs typeface="Open Sans"/>
                <a:sym typeface="Open Sans"/>
              </a:rPr>
              <a:t>$2,500</a:t>
            </a:r>
            <a:r>
              <a:rPr lang="en-US" sz="2000" dirty="0">
                <a:solidFill>
                  <a:srgbClr val="32006E"/>
                </a:solidFill>
                <a:latin typeface="Open Sans"/>
                <a:ea typeface="Open Sans"/>
                <a:cs typeface="Open Sans"/>
                <a:sym typeface="Open Sans"/>
              </a:rPr>
              <a:t>/month for the J-1 exchange visitor</a:t>
            </a:r>
            <a:endParaRPr sz="2000" dirty="0">
              <a:solidFill>
                <a:srgbClr val="32006E"/>
              </a:solidFill>
              <a:latin typeface="Open Sans"/>
              <a:ea typeface="Open Sans"/>
              <a:cs typeface="Open Sans"/>
              <a:sym typeface="Open Sans"/>
            </a:endParaRPr>
          </a:p>
          <a:p>
            <a:pPr marL="457200" lvl="0" indent="0" algn="l" rtl="0">
              <a:lnSpc>
                <a:spcPct val="114000"/>
              </a:lnSpc>
              <a:spcBef>
                <a:spcPts val="0"/>
              </a:spcBef>
              <a:spcAft>
                <a:spcPts val="0"/>
              </a:spcAft>
              <a:buNone/>
            </a:pPr>
            <a:r>
              <a:rPr lang="en-US" sz="2000" b="1" dirty="0">
                <a:solidFill>
                  <a:srgbClr val="32006E"/>
                </a:solidFill>
                <a:latin typeface="Open Sans"/>
                <a:ea typeface="Open Sans"/>
                <a:cs typeface="Open Sans"/>
                <a:sym typeface="Open Sans"/>
              </a:rPr>
              <a:t>$1,200</a:t>
            </a:r>
            <a:r>
              <a:rPr lang="en-US" sz="2000" dirty="0">
                <a:solidFill>
                  <a:srgbClr val="32006E"/>
                </a:solidFill>
                <a:latin typeface="Open Sans"/>
                <a:ea typeface="Open Sans"/>
                <a:cs typeface="Open Sans"/>
                <a:sym typeface="Open Sans"/>
              </a:rPr>
              <a:t>/month for the J-2 spouse</a:t>
            </a:r>
            <a:endParaRPr sz="2000" dirty="0">
              <a:solidFill>
                <a:srgbClr val="32006E"/>
              </a:solidFill>
              <a:latin typeface="Open Sans"/>
              <a:ea typeface="Open Sans"/>
              <a:cs typeface="Open Sans"/>
              <a:sym typeface="Open Sans"/>
            </a:endParaRPr>
          </a:p>
          <a:p>
            <a:pPr marL="457200" lvl="0" indent="0" algn="l" rtl="0">
              <a:lnSpc>
                <a:spcPct val="114000"/>
              </a:lnSpc>
              <a:spcBef>
                <a:spcPts val="0"/>
              </a:spcBef>
              <a:spcAft>
                <a:spcPts val="0"/>
              </a:spcAft>
              <a:buNone/>
            </a:pPr>
            <a:r>
              <a:rPr lang="en-US" sz="2000" b="1" dirty="0">
                <a:solidFill>
                  <a:srgbClr val="32006E"/>
                </a:solidFill>
                <a:latin typeface="Open Sans"/>
                <a:ea typeface="Open Sans"/>
                <a:cs typeface="Open Sans"/>
                <a:sym typeface="Open Sans"/>
              </a:rPr>
              <a:t>$600</a:t>
            </a:r>
            <a:r>
              <a:rPr lang="en-US" sz="2000" dirty="0">
                <a:solidFill>
                  <a:srgbClr val="32006E"/>
                </a:solidFill>
                <a:latin typeface="Open Sans"/>
                <a:ea typeface="Open Sans"/>
                <a:cs typeface="Open Sans"/>
                <a:sym typeface="Open Sans"/>
              </a:rPr>
              <a:t>/month for each J-2 child</a:t>
            </a:r>
          </a:p>
          <a:p>
            <a:pPr marL="457200" lvl="0" indent="0" algn="l" rtl="0">
              <a:spcBef>
                <a:spcPts val="0"/>
              </a:spcBef>
              <a:spcAft>
                <a:spcPts val="0"/>
              </a:spcAft>
              <a:buNone/>
            </a:pPr>
            <a:endParaRPr lang="en-US" sz="2200" dirty="0">
              <a:solidFill>
                <a:srgbClr val="32006E"/>
              </a:solidFill>
              <a:latin typeface="Open Sans"/>
              <a:ea typeface="Open Sans"/>
              <a:cs typeface="Open Sans"/>
              <a:sym typeface="Open Sans"/>
            </a:endParaRPr>
          </a:p>
          <a:p>
            <a:pPr marL="0" lvl="0" indent="0" algn="l" rtl="0">
              <a:spcBef>
                <a:spcPts val="1000"/>
              </a:spcBef>
              <a:spcAft>
                <a:spcPts val="0"/>
              </a:spcAft>
              <a:buNone/>
            </a:pPr>
            <a:r>
              <a:rPr lang="en-US" sz="2200" b="1" dirty="0">
                <a:solidFill>
                  <a:srgbClr val="32006E"/>
                </a:solidFill>
                <a:latin typeface="Open Sans"/>
                <a:ea typeface="Open Sans"/>
                <a:cs typeface="Open Sans"/>
                <a:sym typeface="Open Sans"/>
              </a:rPr>
              <a:t>Funding Source</a:t>
            </a:r>
          </a:p>
          <a:p>
            <a:pPr marL="0" lvl="0" indent="0" algn="l" rtl="0">
              <a:spcBef>
                <a:spcPts val="1000"/>
              </a:spcBef>
              <a:spcAft>
                <a:spcPts val="0"/>
              </a:spcAft>
              <a:buNone/>
            </a:pPr>
            <a:r>
              <a:rPr lang="en-US" sz="2000" dirty="0">
                <a:solidFill>
                  <a:srgbClr val="32006E"/>
                </a:solidFill>
                <a:latin typeface="Open Sans"/>
                <a:ea typeface="Open Sans"/>
                <a:cs typeface="Open Sans"/>
                <a:sym typeface="Open Sans"/>
              </a:rPr>
              <a:t>At least 50% of funding minimum must come from a source </a:t>
            </a:r>
            <a:r>
              <a:rPr lang="en-US" sz="2000" b="1" dirty="0">
                <a:solidFill>
                  <a:srgbClr val="32006E"/>
                </a:solidFill>
                <a:latin typeface="Open Sans"/>
                <a:ea typeface="Open Sans"/>
                <a:cs typeface="Open Sans"/>
                <a:sym typeface="Open Sans"/>
              </a:rPr>
              <a:t>other than personal or family funds.</a:t>
            </a:r>
            <a:endParaRPr sz="2000" b="1" dirty="0">
              <a:solidFill>
                <a:srgbClr val="32006E"/>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9520D-BFEC-6014-2294-13BE64B084A0}"/>
              </a:ext>
            </a:extLst>
          </p:cNvPr>
          <p:cNvSpPr>
            <a:spLocks noGrp="1"/>
          </p:cNvSpPr>
          <p:nvPr>
            <p:ph type="title"/>
          </p:nvPr>
        </p:nvSpPr>
        <p:spPr>
          <a:xfrm>
            <a:off x="482439" y="354311"/>
            <a:ext cx="11119542" cy="998440"/>
          </a:xfrm>
        </p:spPr>
        <p:txBody>
          <a:bodyPr/>
          <a:lstStyle/>
          <a:p>
            <a:r>
              <a:rPr lang="en-US" dirty="0"/>
              <a:t>UW SALARY SCHEDULE</a:t>
            </a:r>
          </a:p>
        </p:txBody>
      </p:sp>
      <p:sp>
        <p:nvSpPr>
          <p:cNvPr id="3" name="Text Placeholder 2"/>
          <p:cNvSpPr>
            <a:spLocks noGrp="1"/>
          </p:cNvSpPr>
          <p:nvPr>
            <p:ph type="body" idx="4294967295"/>
          </p:nvPr>
        </p:nvSpPr>
        <p:spPr>
          <a:xfrm>
            <a:off x="493197" y="1726152"/>
            <a:ext cx="10468845" cy="3802063"/>
          </a:xfrm>
          <a:prstGeom prst="rect">
            <a:avLst/>
          </a:prstGeom>
        </p:spPr>
        <p:txBody>
          <a:bodyPr/>
          <a:lstStyle/>
          <a:p>
            <a:pPr marL="0" indent="0">
              <a:spcBef>
                <a:spcPts val="0"/>
              </a:spcBef>
              <a:buNone/>
            </a:pPr>
            <a:r>
              <a:rPr lang="en-US" sz="2000" dirty="0">
                <a:solidFill>
                  <a:srgbClr val="32006E"/>
                </a:solidFill>
                <a:latin typeface="Open Sans"/>
                <a:cs typeface="Open Sans"/>
              </a:rPr>
              <a:t>For most titles, the J-1 will also have to show outside funding equivalent to the UW </a:t>
            </a:r>
            <a:r>
              <a:rPr lang="en-US" sz="2000" dirty="0">
                <a:solidFill>
                  <a:srgbClr val="0070C0"/>
                </a:solidFill>
                <a:latin typeface="Open Sans"/>
                <a:cs typeface="Open Sans"/>
                <a:hlinkClick r:id="rId2">
                  <a:extLst>
                    <a:ext uri="{A12FA001-AC4F-418D-AE19-62706E023703}">
                      <ahyp:hlinkClr xmlns:ahyp="http://schemas.microsoft.com/office/drawing/2018/hyperlinkcolor" val="tx"/>
                    </a:ext>
                  </a:extLst>
                </a:hlinkClick>
              </a:rPr>
              <a:t>salary minimum</a:t>
            </a:r>
            <a:r>
              <a:rPr lang="en-US" sz="2000" dirty="0">
                <a:solidFill>
                  <a:srgbClr val="32006E"/>
                </a:solidFill>
                <a:latin typeface="Open Sans"/>
                <a:cs typeface="Open Sans"/>
              </a:rPr>
              <a:t> for their title and rank.</a:t>
            </a:r>
          </a:p>
          <a:p>
            <a:pPr marL="0" indent="0">
              <a:spcBef>
                <a:spcPts val="0"/>
              </a:spcBef>
              <a:buNone/>
            </a:pPr>
            <a:endParaRPr lang="en-US" sz="2000" dirty="0">
              <a:solidFill>
                <a:srgbClr val="32006E"/>
              </a:solidFill>
              <a:latin typeface="Open Sans"/>
              <a:cs typeface="Open Sans"/>
            </a:endParaRPr>
          </a:p>
          <a:p>
            <a:pPr marL="0" indent="0">
              <a:spcBef>
                <a:spcPts val="0"/>
              </a:spcBef>
              <a:buNone/>
            </a:pPr>
            <a:r>
              <a:rPr lang="en-US" sz="2000" dirty="0">
                <a:solidFill>
                  <a:srgbClr val="32006E"/>
                </a:solidFill>
                <a:latin typeface="Open Sans"/>
                <a:cs typeface="Open Sans"/>
              </a:rPr>
              <a:t>Outside funding can include one or more government, employer, UW, or third-party sources. Personal or family funds do not count.</a:t>
            </a:r>
          </a:p>
          <a:p>
            <a:pPr marL="0" lvl="0" indent="0">
              <a:spcBef>
                <a:spcPts val="0"/>
              </a:spcBef>
              <a:buNone/>
            </a:pPr>
            <a:endParaRPr lang="en-US" dirty="0">
              <a:solidFill>
                <a:schemeClr val="tx1">
                  <a:lumMod val="85000"/>
                  <a:lumOff val="15000"/>
                </a:schemeClr>
              </a:solidFill>
            </a:endParaRPr>
          </a:p>
          <a:p>
            <a:pPr marL="1314450" lvl="4" indent="0">
              <a:spcBef>
                <a:spcPts val="0"/>
              </a:spcBef>
              <a:buNone/>
            </a:pPr>
            <a:r>
              <a:rPr lang="en-US" dirty="0">
                <a:solidFill>
                  <a:srgbClr val="32006E"/>
                </a:solidFill>
                <a:latin typeface="Open Sans"/>
                <a:cs typeface="Open Sans"/>
              </a:rPr>
              <a:t>As courtesy titles, </a:t>
            </a:r>
            <a:r>
              <a:rPr lang="en-US" b="1" dirty="0">
                <a:solidFill>
                  <a:srgbClr val="32006E"/>
                </a:solidFill>
                <a:latin typeface="Open Sans"/>
                <a:cs typeface="Open Sans"/>
              </a:rPr>
              <a:t>visiting scholars </a:t>
            </a:r>
            <a:r>
              <a:rPr lang="en-US" dirty="0">
                <a:solidFill>
                  <a:srgbClr val="32006E"/>
                </a:solidFill>
                <a:latin typeface="Open Sans"/>
                <a:cs typeface="Open Sans"/>
              </a:rPr>
              <a:t>are not subject to the UW salary minimum. However, they still have to meet the J-1 funding minimum.</a:t>
            </a:r>
          </a:p>
          <a:p>
            <a:pPr marL="0" lvl="0" indent="0">
              <a:spcBef>
                <a:spcPts val="0"/>
              </a:spcBef>
              <a:buNone/>
            </a:pPr>
            <a:endParaRPr lang="en-US" dirty="0">
              <a:solidFill>
                <a:schemeClr val="tx1">
                  <a:lumMod val="85000"/>
                  <a:lumOff val="15000"/>
                </a:schemeClr>
              </a:solidFill>
            </a:endParaRPr>
          </a:p>
          <a:p>
            <a:endParaRPr lang="en-US" dirty="0"/>
          </a:p>
        </p:txBody>
      </p:sp>
      <p:sp>
        <p:nvSpPr>
          <p:cNvPr id="4" name="Google Shape;207;g78d9a75c9c_1_88">
            <a:extLst>
              <a:ext uri="{C183D7F6-B498-43B3-948B-1728B52AA6E4}">
                <adec:decorative xmlns:adec="http://schemas.microsoft.com/office/drawing/2017/decorative" val="1"/>
              </a:ext>
            </a:extLst>
          </p:cNvPr>
          <p:cNvSpPr/>
          <p:nvPr/>
        </p:nvSpPr>
        <p:spPr>
          <a:xfrm>
            <a:off x="1000460" y="3796301"/>
            <a:ext cx="694497" cy="528274"/>
          </a:xfrm>
          <a:prstGeom prst="rightArrow">
            <a:avLst>
              <a:gd name="adj1" fmla="val 50000"/>
              <a:gd name="adj2" fmla="val 50000"/>
            </a:avLst>
          </a:prstGeom>
          <a:solidFill>
            <a:srgbClr val="E8D3A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9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6845C-1FCC-50E2-5CC8-74A8AE8ACFEE}"/>
              </a:ext>
            </a:extLst>
          </p:cNvPr>
          <p:cNvSpPr>
            <a:spLocks noGrp="1"/>
          </p:cNvSpPr>
          <p:nvPr>
            <p:ph type="title"/>
          </p:nvPr>
        </p:nvSpPr>
        <p:spPr>
          <a:xfrm>
            <a:off x="484695" y="354311"/>
            <a:ext cx="11119542" cy="998440"/>
          </a:xfrm>
        </p:spPr>
        <p:txBody>
          <a:bodyPr/>
          <a:lstStyle/>
          <a:p>
            <a:r>
              <a:rPr lang="en-US" dirty="0"/>
              <a:t>FUNDING AND SALARY EXAMPLES	</a:t>
            </a:r>
          </a:p>
        </p:txBody>
      </p:sp>
      <p:graphicFrame>
        <p:nvGraphicFramePr>
          <p:cNvPr id="5" name="Table 4"/>
          <p:cNvGraphicFramePr>
            <a:graphicFrameLocks noGrp="1"/>
          </p:cNvGraphicFramePr>
          <p:nvPr>
            <p:extLst>
              <p:ext uri="{D42A27DB-BD31-4B8C-83A1-F6EECF244321}">
                <p14:modId xmlns:p14="http://schemas.microsoft.com/office/powerpoint/2010/main" val="3296975598"/>
              </p:ext>
            </p:extLst>
          </p:nvPr>
        </p:nvGraphicFramePr>
        <p:xfrm>
          <a:off x="571500" y="1790701"/>
          <a:ext cx="10659484" cy="3672788"/>
        </p:xfrm>
        <a:graphic>
          <a:graphicData uri="http://schemas.openxmlformats.org/drawingml/2006/table">
            <a:tbl>
              <a:tblPr firstRow="1" firstCol="1" bandRow="1">
                <a:tableStyleId>{69012ECD-51FC-41F1-AA8D-1B2483CD663E}</a:tableStyleId>
              </a:tblPr>
              <a:tblGrid>
                <a:gridCol w="2978524">
                  <a:extLst>
                    <a:ext uri="{9D8B030D-6E8A-4147-A177-3AD203B41FA5}">
                      <a16:colId xmlns:a16="http://schemas.microsoft.com/office/drawing/2014/main" val="2212872648"/>
                    </a:ext>
                  </a:extLst>
                </a:gridCol>
                <a:gridCol w="2485016">
                  <a:extLst>
                    <a:ext uri="{9D8B030D-6E8A-4147-A177-3AD203B41FA5}">
                      <a16:colId xmlns:a16="http://schemas.microsoft.com/office/drawing/2014/main" val="2021562795"/>
                    </a:ext>
                  </a:extLst>
                </a:gridCol>
                <a:gridCol w="2530662">
                  <a:extLst>
                    <a:ext uri="{9D8B030D-6E8A-4147-A177-3AD203B41FA5}">
                      <a16:colId xmlns:a16="http://schemas.microsoft.com/office/drawing/2014/main" val="3072905687"/>
                    </a:ext>
                  </a:extLst>
                </a:gridCol>
                <a:gridCol w="2665282">
                  <a:extLst>
                    <a:ext uri="{9D8B030D-6E8A-4147-A177-3AD203B41FA5}">
                      <a16:colId xmlns:a16="http://schemas.microsoft.com/office/drawing/2014/main" val="3080312259"/>
                    </a:ext>
                  </a:extLst>
                </a:gridCol>
              </a:tblGrid>
              <a:tr h="288714">
                <a:tc>
                  <a:txBody>
                    <a:bodyPr/>
                    <a:lstStyle/>
                    <a:p>
                      <a:pPr marL="0" marR="0">
                        <a:lnSpc>
                          <a:spcPct val="107000"/>
                        </a:lnSpc>
                        <a:spcBef>
                          <a:spcPts val="0"/>
                        </a:spcBef>
                        <a:spcAft>
                          <a:spcPts val="0"/>
                        </a:spcAft>
                      </a:pPr>
                      <a:r>
                        <a:rPr lang="en-US" sz="1900">
                          <a:solidFill>
                            <a:schemeClr val="tx2"/>
                          </a:solidFill>
                          <a:effectLst/>
                        </a:rPr>
                        <a:t> </a:t>
                      </a:r>
                      <a:endParaRPr lang="en-US" sz="900">
                        <a:solidFill>
                          <a:schemeClr val="tx2"/>
                        </a:solidFill>
                        <a:effectLst/>
                        <a:latin typeface="Open Sans" panose="020B0604020202020204" charset="0"/>
                        <a:ea typeface="Open Sans" panose="020B0604020202020204" charset="0"/>
                        <a:cs typeface="Open Sans" panose="020B0604020202020204" charset="0"/>
                      </a:endParaRPr>
                    </a:p>
                  </a:txBody>
                  <a:tcPr marL="54226" marR="54226" marT="0" marB="0"/>
                </a:tc>
                <a:tc>
                  <a:txBody>
                    <a:bodyPr/>
                    <a:lstStyle/>
                    <a:p>
                      <a:pPr marL="0" marR="0">
                        <a:lnSpc>
                          <a:spcPct val="107000"/>
                        </a:lnSpc>
                        <a:spcBef>
                          <a:spcPts val="0"/>
                        </a:spcBef>
                        <a:spcAft>
                          <a:spcPts val="0"/>
                        </a:spcAft>
                      </a:pPr>
                      <a:r>
                        <a:rPr lang="en-US" sz="1900">
                          <a:solidFill>
                            <a:schemeClr val="tx2"/>
                          </a:solidFill>
                          <a:effectLst/>
                        </a:rPr>
                        <a:t>Example 1</a:t>
                      </a:r>
                      <a:endParaRPr lang="en-US" sz="900">
                        <a:solidFill>
                          <a:schemeClr val="tx2"/>
                        </a:solidFill>
                        <a:effectLst/>
                        <a:latin typeface="Open Sans" panose="020B0604020202020204" charset="0"/>
                        <a:ea typeface="Open Sans" panose="020B0604020202020204" charset="0"/>
                        <a:cs typeface="Open Sans" panose="020B0604020202020204" charset="0"/>
                      </a:endParaRPr>
                    </a:p>
                  </a:txBody>
                  <a:tcPr marL="54226" marR="54226" marT="0" marB="0"/>
                </a:tc>
                <a:tc>
                  <a:txBody>
                    <a:bodyPr/>
                    <a:lstStyle/>
                    <a:p>
                      <a:pPr marL="0" marR="0">
                        <a:lnSpc>
                          <a:spcPct val="107000"/>
                        </a:lnSpc>
                        <a:spcBef>
                          <a:spcPts val="0"/>
                        </a:spcBef>
                        <a:spcAft>
                          <a:spcPts val="0"/>
                        </a:spcAft>
                      </a:pPr>
                      <a:r>
                        <a:rPr lang="en-US" sz="1900">
                          <a:solidFill>
                            <a:schemeClr val="tx2"/>
                          </a:solidFill>
                          <a:effectLst/>
                        </a:rPr>
                        <a:t>Example 2</a:t>
                      </a:r>
                      <a:endParaRPr lang="en-US" sz="900">
                        <a:solidFill>
                          <a:schemeClr val="tx2"/>
                        </a:solidFill>
                        <a:effectLst/>
                        <a:latin typeface="Open Sans" panose="020B0604020202020204" charset="0"/>
                        <a:ea typeface="Open Sans" panose="020B0604020202020204" charset="0"/>
                        <a:cs typeface="Open Sans" panose="020B0604020202020204" charset="0"/>
                      </a:endParaRPr>
                    </a:p>
                  </a:txBody>
                  <a:tcPr marL="54226" marR="54226" marT="0" marB="0"/>
                </a:tc>
                <a:tc>
                  <a:txBody>
                    <a:bodyPr/>
                    <a:lstStyle/>
                    <a:p>
                      <a:pPr marL="0" marR="0">
                        <a:lnSpc>
                          <a:spcPct val="107000"/>
                        </a:lnSpc>
                        <a:spcBef>
                          <a:spcPts val="0"/>
                        </a:spcBef>
                        <a:spcAft>
                          <a:spcPts val="0"/>
                        </a:spcAft>
                      </a:pPr>
                      <a:r>
                        <a:rPr lang="en-US" sz="1900">
                          <a:solidFill>
                            <a:schemeClr val="tx2"/>
                          </a:solidFill>
                          <a:effectLst/>
                        </a:rPr>
                        <a:t>Example 3</a:t>
                      </a:r>
                      <a:endParaRPr lang="en-US" sz="900">
                        <a:solidFill>
                          <a:schemeClr val="tx2"/>
                        </a:solidFill>
                        <a:effectLst/>
                        <a:latin typeface="Open Sans" panose="020B0604020202020204" charset="0"/>
                        <a:ea typeface="Open Sans" panose="020B0604020202020204" charset="0"/>
                        <a:cs typeface="Open Sans" panose="020B0604020202020204" charset="0"/>
                      </a:endParaRPr>
                    </a:p>
                  </a:txBody>
                  <a:tcPr marL="54226" marR="54226" marT="0" marB="0"/>
                </a:tc>
                <a:extLst>
                  <a:ext uri="{0D108BD9-81ED-4DB2-BD59-A6C34878D82A}">
                    <a16:rowId xmlns:a16="http://schemas.microsoft.com/office/drawing/2014/main" val="4232943480"/>
                  </a:ext>
                </a:extLst>
              </a:tr>
              <a:tr h="941246">
                <a:tc>
                  <a:txBody>
                    <a:bodyPr/>
                    <a:lstStyle/>
                    <a:p>
                      <a:pPr marL="0" marR="0">
                        <a:lnSpc>
                          <a:spcPct val="107000"/>
                        </a:lnSpc>
                        <a:spcBef>
                          <a:spcPts val="0"/>
                        </a:spcBef>
                        <a:spcAft>
                          <a:spcPts val="0"/>
                        </a:spcAft>
                      </a:pPr>
                      <a:r>
                        <a:rPr lang="en-US" sz="1900">
                          <a:solidFill>
                            <a:srgbClr val="32006E"/>
                          </a:solidFill>
                          <a:effectLst/>
                        </a:rPr>
                        <a:t>Title</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tx1">
                        <a:lumMod val="40000"/>
                        <a:lumOff val="60000"/>
                      </a:schemeClr>
                    </a:solidFill>
                  </a:tcPr>
                </a:tc>
                <a:tc>
                  <a:txBody>
                    <a:bodyPr/>
                    <a:lstStyle/>
                    <a:p>
                      <a:pPr marL="0" marR="0">
                        <a:lnSpc>
                          <a:spcPct val="107000"/>
                        </a:lnSpc>
                        <a:spcBef>
                          <a:spcPts val="0"/>
                        </a:spcBef>
                        <a:spcAft>
                          <a:spcPts val="0"/>
                        </a:spcAft>
                      </a:pPr>
                      <a:r>
                        <a:rPr lang="en-US" sz="1900" dirty="0">
                          <a:solidFill>
                            <a:srgbClr val="32006E"/>
                          </a:solidFill>
                          <a:effectLst/>
                        </a:rPr>
                        <a:t>Visiting Scholar</a:t>
                      </a:r>
                      <a:endParaRPr lang="en-US" sz="900" dirty="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tc>
                  <a:txBody>
                    <a:bodyPr/>
                    <a:lstStyle/>
                    <a:p>
                      <a:pPr marL="0" marR="0">
                        <a:lnSpc>
                          <a:spcPct val="107000"/>
                        </a:lnSpc>
                        <a:spcBef>
                          <a:spcPts val="0"/>
                        </a:spcBef>
                        <a:spcAft>
                          <a:spcPts val="0"/>
                        </a:spcAft>
                      </a:pPr>
                      <a:r>
                        <a:rPr lang="en-US" sz="1900">
                          <a:solidFill>
                            <a:srgbClr val="32006E"/>
                          </a:solidFill>
                          <a:effectLst/>
                        </a:rPr>
                        <a:t>Postdoctoral Scholar </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accent3">
                        <a:lumMod val="95000"/>
                      </a:schemeClr>
                    </a:solidFill>
                  </a:tcPr>
                </a:tc>
                <a:tc>
                  <a:txBody>
                    <a:bodyPr/>
                    <a:lstStyle/>
                    <a:p>
                      <a:pPr marL="0" marR="0">
                        <a:lnSpc>
                          <a:spcPct val="107000"/>
                        </a:lnSpc>
                        <a:spcBef>
                          <a:spcPts val="0"/>
                        </a:spcBef>
                        <a:spcAft>
                          <a:spcPts val="0"/>
                        </a:spcAft>
                      </a:pPr>
                      <a:r>
                        <a:rPr lang="en-US" sz="1900">
                          <a:solidFill>
                            <a:srgbClr val="32006E"/>
                          </a:solidFill>
                          <a:effectLst/>
                        </a:rPr>
                        <a:t>Visiting Associate Professor</a:t>
                      </a:r>
                      <a:br>
                        <a:rPr lang="en-US" sz="1900">
                          <a:solidFill>
                            <a:srgbClr val="32006E"/>
                          </a:solidFill>
                          <a:effectLst/>
                        </a:rPr>
                      </a:br>
                      <a:r>
                        <a:rPr lang="en-US" sz="1900">
                          <a:solidFill>
                            <a:srgbClr val="32006E"/>
                          </a:solidFill>
                          <a:effectLst/>
                        </a:rPr>
                        <a:t>(nine-month)</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extLst>
                  <a:ext uri="{0D108BD9-81ED-4DB2-BD59-A6C34878D82A}">
                    <a16:rowId xmlns:a16="http://schemas.microsoft.com/office/drawing/2014/main" val="3539439927"/>
                  </a:ext>
                </a:extLst>
              </a:tr>
              <a:tr h="415796">
                <a:tc>
                  <a:txBody>
                    <a:bodyPr/>
                    <a:lstStyle/>
                    <a:p>
                      <a:pPr marL="0" marR="0">
                        <a:lnSpc>
                          <a:spcPct val="107000"/>
                        </a:lnSpc>
                        <a:spcBef>
                          <a:spcPts val="0"/>
                        </a:spcBef>
                        <a:spcAft>
                          <a:spcPts val="0"/>
                        </a:spcAft>
                      </a:pPr>
                      <a:r>
                        <a:rPr lang="en-US" sz="1900">
                          <a:solidFill>
                            <a:srgbClr val="32006E"/>
                          </a:solidFill>
                          <a:effectLst/>
                        </a:rPr>
                        <a:t>Spouse?</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tx1">
                        <a:lumMod val="40000"/>
                        <a:lumOff val="60000"/>
                      </a:schemeClr>
                    </a:solidFill>
                  </a:tcPr>
                </a:tc>
                <a:tc>
                  <a:txBody>
                    <a:bodyPr/>
                    <a:lstStyle/>
                    <a:p>
                      <a:pPr marL="0" marR="0">
                        <a:lnSpc>
                          <a:spcPct val="107000"/>
                        </a:lnSpc>
                        <a:spcBef>
                          <a:spcPts val="0"/>
                        </a:spcBef>
                        <a:spcAft>
                          <a:spcPts val="0"/>
                        </a:spcAft>
                      </a:pPr>
                      <a:r>
                        <a:rPr lang="en-US" sz="1900">
                          <a:solidFill>
                            <a:srgbClr val="32006E"/>
                          </a:solidFill>
                          <a:effectLst/>
                        </a:rPr>
                        <a:t>Y</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tc>
                  <a:txBody>
                    <a:bodyPr/>
                    <a:lstStyle/>
                    <a:p>
                      <a:pPr marL="0" marR="0">
                        <a:lnSpc>
                          <a:spcPct val="107000"/>
                        </a:lnSpc>
                        <a:spcBef>
                          <a:spcPts val="0"/>
                        </a:spcBef>
                        <a:spcAft>
                          <a:spcPts val="0"/>
                        </a:spcAft>
                      </a:pPr>
                      <a:r>
                        <a:rPr lang="en-US" sz="1900">
                          <a:solidFill>
                            <a:srgbClr val="32006E"/>
                          </a:solidFill>
                          <a:effectLst/>
                        </a:rPr>
                        <a:t>N</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accent3">
                        <a:lumMod val="95000"/>
                      </a:schemeClr>
                    </a:solidFill>
                  </a:tcPr>
                </a:tc>
                <a:tc>
                  <a:txBody>
                    <a:bodyPr/>
                    <a:lstStyle/>
                    <a:p>
                      <a:pPr marL="0" marR="0">
                        <a:lnSpc>
                          <a:spcPct val="107000"/>
                        </a:lnSpc>
                        <a:spcBef>
                          <a:spcPts val="0"/>
                        </a:spcBef>
                        <a:spcAft>
                          <a:spcPts val="0"/>
                        </a:spcAft>
                      </a:pPr>
                      <a:r>
                        <a:rPr lang="en-US" sz="1900">
                          <a:solidFill>
                            <a:srgbClr val="32006E"/>
                          </a:solidFill>
                          <a:effectLst/>
                        </a:rPr>
                        <a:t>Y</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extLst>
                  <a:ext uri="{0D108BD9-81ED-4DB2-BD59-A6C34878D82A}">
                    <a16:rowId xmlns:a16="http://schemas.microsoft.com/office/drawing/2014/main" val="2438873572"/>
                  </a:ext>
                </a:extLst>
              </a:tr>
              <a:tr h="419548">
                <a:tc>
                  <a:txBody>
                    <a:bodyPr/>
                    <a:lstStyle/>
                    <a:p>
                      <a:pPr marL="0" marR="0">
                        <a:lnSpc>
                          <a:spcPct val="107000"/>
                        </a:lnSpc>
                        <a:spcBef>
                          <a:spcPts val="0"/>
                        </a:spcBef>
                        <a:spcAft>
                          <a:spcPts val="0"/>
                        </a:spcAft>
                      </a:pPr>
                      <a:r>
                        <a:rPr lang="en-US" sz="1900">
                          <a:solidFill>
                            <a:srgbClr val="32006E"/>
                          </a:solidFill>
                          <a:effectLst/>
                        </a:rPr>
                        <a:t>Children?</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tx1">
                        <a:lumMod val="40000"/>
                        <a:lumOff val="60000"/>
                      </a:schemeClr>
                    </a:solidFill>
                  </a:tcPr>
                </a:tc>
                <a:tc>
                  <a:txBody>
                    <a:bodyPr/>
                    <a:lstStyle/>
                    <a:p>
                      <a:pPr marL="0" marR="0">
                        <a:lnSpc>
                          <a:spcPct val="107000"/>
                        </a:lnSpc>
                        <a:spcBef>
                          <a:spcPts val="0"/>
                        </a:spcBef>
                        <a:spcAft>
                          <a:spcPts val="0"/>
                        </a:spcAft>
                      </a:pPr>
                      <a:r>
                        <a:rPr lang="en-US" sz="1900" dirty="0">
                          <a:solidFill>
                            <a:srgbClr val="32006E"/>
                          </a:solidFill>
                          <a:effectLst/>
                        </a:rPr>
                        <a:t>3</a:t>
                      </a:r>
                      <a:endParaRPr lang="en-US" sz="900" dirty="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tc>
                  <a:txBody>
                    <a:bodyPr/>
                    <a:lstStyle/>
                    <a:p>
                      <a:pPr marL="0" marR="0">
                        <a:lnSpc>
                          <a:spcPct val="107000"/>
                        </a:lnSpc>
                        <a:spcBef>
                          <a:spcPts val="0"/>
                        </a:spcBef>
                        <a:spcAft>
                          <a:spcPts val="0"/>
                        </a:spcAft>
                      </a:pPr>
                      <a:r>
                        <a:rPr lang="en-US" sz="1900">
                          <a:solidFill>
                            <a:srgbClr val="32006E"/>
                          </a:solidFill>
                          <a:effectLst/>
                        </a:rPr>
                        <a:t>0</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accent3">
                        <a:lumMod val="95000"/>
                      </a:schemeClr>
                    </a:solidFill>
                  </a:tcPr>
                </a:tc>
                <a:tc>
                  <a:txBody>
                    <a:bodyPr/>
                    <a:lstStyle/>
                    <a:p>
                      <a:pPr marL="0" marR="0">
                        <a:lnSpc>
                          <a:spcPct val="107000"/>
                        </a:lnSpc>
                        <a:spcBef>
                          <a:spcPts val="0"/>
                        </a:spcBef>
                        <a:spcAft>
                          <a:spcPts val="0"/>
                        </a:spcAft>
                      </a:pPr>
                      <a:r>
                        <a:rPr lang="en-US" sz="1900">
                          <a:solidFill>
                            <a:srgbClr val="32006E"/>
                          </a:solidFill>
                          <a:effectLst/>
                        </a:rPr>
                        <a:t>1</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extLst>
                  <a:ext uri="{0D108BD9-81ED-4DB2-BD59-A6C34878D82A}">
                    <a16:rowId xmlns:a16="http://schemas.microsoft.com/office/drawing/2014/main" val="413280587"/>
                  </a:ext>
                </a:extLst>
              </a:tr>
              <a:tr h="735354">
                <a:tc>
                  <a:txBody>
                    <a:bodyPr/>
                    <a:lstStyle/>
                    <a:p>
                      <a:pPr marL="0" marR="0">
                        <a:lnSpc>
                          <a:spcPct val="107000"/>
                        </a:lnSpc>
                        <a:spcBef>
                          <a:spcPts val="0"/>
                        </a:spcBef>
                        <a:spcAft>
                          <a:spcPts val="0"/>
                        </a:spcAft>
                      </a:pPr>
                      <a:r>
                        <a:rPr lang="en-US" sz="1900">
                          <a:solidFill>
                            <a:srgbClr val="32006E"/>
                          </a:solidFill>
                          <a:effectLst/>
                        </a:rPr>
                        <a:t>Annual J-1 Funding Minimum</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tx1">
                        <a:lumMod val="40000"/>
                        <a:lumOff val="60000"/>
                      </a:schemeClr>
                    </a:solidFill>
                  </a:tcPr>
                </a:tc>
                <a:tc>
                  <a:txBody>
                    <a:bodyPr/>
                    <a:lstStyle/>
                    <a:p>
                      <a:pPr marL="0" marR="0">
                        <a:lnSpc>
                          <a:spcPct val="107000"/>
                        </a:lnSpc>
                        <a:spcBef>
                          <a:spcPts val="0"/>
                        </a:spcBef>
                        <a:spcAft>
                          <a:spcPts val="0"/>
                        </a:spcAft>
                      </a:pPr>
                      <a:r>
                        <a:rPr lang="en-US" sz="1900" dirty="0">
                          <a:solidFill>
                            <a:srgbClr val="32006E"/>
                          </a:solidFill>
                          <a:effectLst/>
                        </a:rPr>
                        <a:t> $66,000</a:t>
                      </a:r>
                      <a:endParaRPr lang="en-US" sz="900" dirty="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tc>
                  <a:txBody>
                    <a:bodyPr/>
                    <a:lstStyle/>
                    <a:p>
                      <a:pPr marL="0" marR="0">
                        <a:lnSpc>
                          <a:spcPct val="107000"/>
                        </a:lnSpc>
                        <a:spcBef>
                          <a:spcPts val="0"/>
                        </a:spcBef>
                        <a:spcAft>
                          <a:spcPts val="0"/>
                        </a:spcAft>
                      </a:pPr>
                      <a:r>
                        <a:rPr lang="en-US" sz="1900" dirty="0">
                          <a:solidFill>
                            <a:srgbClr val="32006E"/>
                          </a:solidFill>
                          <a:effectLst/>
                        </a:rPr>
                        <a:t>$30,000</a:t>
                      </a:r>
                      <a:endParaRPr lang="en-US" sz="900" dirty="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accent3">
                        <a:lumMod val="95000"/>
                      </a:schemeClr>
                    </a:solidFill>
                  </a:tcPr>
                </a:tc>
                <a:tc>
                  <a:txBody>
                    <a:bodyPr/>
                    <a:lstStyle/>
                    <a:p>
                      <a:pPr marL="0" marR="0">
                        <a:lnSpc>
                          <a:spcPct val="107000"/>
                        </a:lnSpc>
                        <a:spcBef>
                          <a:spcPts val="0"/>
                        </a:spcBef>
                        <a:spcAft>
                          <a:spcPts val="0"/>
                        </a:spcAft>
                      </a:pPr>
                      <a:r>
                        <a:rPr lang="en-US" sz="1900" dirty="0">
                          <a:solidFill>
                            <a:srgbClr val="32006E"/>
                          </a:solidFill>
                          <a:effectLst/>
                        </a:rPr>
                        <a:t>$51,600</a:t>
                      </a:r>
                      <a:endParaRPr lang="en-US" sz="900" dirty="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extLst>
                  <a:ext uri="{0D108BD9-81ED-4DB2-BD59-A6C34878D82A}">
                    <a16:rowId xmlns:a16="http://schemas.microsoft.com/office/drawing/2014/main" val="294374314"/>
                  </a:ext>
                </a:extLst>
              </a:tr>
              <a:tr h="866140">
                <a:tc>
                  <a:txBody>
                    <a:bodyPr/>
                    <a:lstStyle/>
                    <a:p>
                      <a:pPr marL="0" marR="0">
                        <a:lnSpc>
                          <a:spcPct val="107000"/>
                        </a:lnSpc>
                        <a:spcBef>
                          <a:spcPts val="0"/>
                        </a:spcBef>
                        <a:spcAft>
                          <a:spcPts val="0"/>
                        </a:spcAft>
                      </a:pPr>
                      <a:r>
                        <a:rPr lang="en-US" sz="1900">
                          <a:solidFill>
                            <a:srgbClr val="32006E"/>
                          </a:solidFill>
                          <a:effectLst/>
                        </a:rPr>
                        <a:t>Annual Salary Minimum</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tx1">
                        <a:lumMod val="40000"/>
                        <a:lumOff val="60000"/>
                      </a:schemeClr>
                    </a:solidFill>
                  </a:tcPr>
                </a:tc>
                <a:tc>
                  <a:txBody>
                    <a:bodyPr/>
                    <a:lstStyle/>
                    <a:p>
                      <a:pPr marL="0" marR="0">
                        <a:lnSpc>
                          <a:spcPct val="107000"/>
                        </a:lnSpc>
                        <a:spcBef>
                          <a:spcPts val="0"/>
                        </a:spcBef>
                        <a:spcAft>
                          <a:spcPts val="0"/>
                        </a:spcAft>
                      </a:pPr>
                      <a:r>
                        <a:rPr lang="en-US" sz="1900">
                          <a:solidFill>
                            <a:srgbClr val="32006E"/>
                          </a:solidFill>
                          <a:effectLst/>
                        </a:rPr>
                        <a:t>(none)</a:t>
                      </a:r>
                      <a:endParaRPr lang="en-US" sz="90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tc>
                  <a:txBody>
                    <a:bodyPr/>
                    <a:lstStyle/>
                    <a:p>
                      <a:pPr marL="0" marR="0">
                        <a:lnSpc>
                          <a:spcPct val="107000"/>
                        </a:lnSpc>
                        <a:spcBef>
                          <a:spcPts val="0"/>
                        </a:spcBef>
                        <a:spcAft>
                          <a:spcPts val="0"/>
                        </a:spcAft>
                      </a:pPr>
                      <a:r>
                        <a:rPr lang="en-US" sz="1900" dirty="0">
                          <a:solidFill>
                            <a:srgbClr val="32006E"/>
                          </a:solidFill>
                          <a:effectLst/>
                        </a:rPr>
                        <a:t>$68,460</a:t>
                      </a:r>
                      <a:endParaRPr lang="en-US" sz="900" dirty="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solidFill>
                      <a:schemeClr val="accent3">
                        <a:lumMod val="95000"/>
                      </a:schemeClr>
                    </a:solidFill>
                  </a:tcPr>
                </a:tc>
                <a:tc>
                  <a:txBody>
                    <a:bodyPr/>
                    <a:lstStyle/>
                    <a:p>
                      <a:pPr marL="0" marR="0">
                        <a:lnSpc>
                          <a:spcPct val="107000"/>
                        </a:lnSpc>
                        <a:spcBef>
                          <a:spcPts val="0"/>
                        </a:spcBef>
                        <a:spcAft>
                          <a:spcPts val="0"/>
                        </a:spcAft>
                      </a:pPr>
                      <a:r>
                        <a:rPr lang="en-US" sz="1900" dirty="0">
                          <a:solidFill>
                            <a:srgbClr val="32006E"/>
                          </a:solidFill>
                          <a:effectLst/>
                        </a:rPr>
                        <a:t>$67,050</a:t>
                      </a:r>
                      <a:endParaRPr lang="en-US" sz="900" dirty="0">
                        <a:solidFill>
                          <a:srgbClr val="32006E"/>
                        </a:solidFill>
                        <a:effectLst/>
                        <a:latin typeface="Open Sans" panose="020B0604020202020204" charset="0"/>
                        <a:ea typeface="Open Sans" panose="020B0604020202020204" charset="0"/>
                        <a:cs typeface="Open Sans" panose="020B0604020202020204" charset="0"/>
                      </a:endParaRPr>
                    </a:p>
                  </a:txBody>
                  <a:tcPr marL="54226" marR="54226" marT="0" marB="0"/>
                </a:tc>
                <a:extLst>
                  <a:ext uri="{0D108BD9-81ED-4DB2-BD59-A6C34878D82A}">
                    <a16:rowId xmlns:a16="http://schemas.microsoft.com/office/drawing/2014/main" val="3814553025"/>
                  </a:ext>
                </a:extLst>
              </a:tr>
            </a:tbl>
          </a:graphicData>
        </a:graphic>
      </p:graphicFrame>
    </p:spTree>
    <p:extLst>
      <p:ext uri="{BB962C8B-B14F-4D97-AF65-F5344CB8AC3E}">
        <p14:creationId xmlns:p14="http://schemas.microsoft.com/office/powerpoint/2010/main" val="231366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078DB7-D2C6-0574-CF9D-B88C9A93E7B8}"/>
              </a:ext>
            </a:extLst>
          </p:cNvPr>
          <p:cNvSpPr>
            <a:spLocks noGrp="1"/>
          </p:cNvSpPr>
          <p:nvPr>
            <p:ph type="title"/>
          </p:nvPr>
        </p:nvSpPr>
        <p:spPr>
          <a:xfrm>
            <a:off x="484695" y="343553"/>
            <a:ext cx="11119542" cy="998440"/>
          </a:xfrm>
        </p:spPr>
        <p:txBody>
          <a:bodyPr/>
          <a:lstStyle/>
          <a:p>
            <a:r>
              <a:rPr lang="en-US" dirty="0"/>
              <a:t>HOW TO DOCUMENT FUNDING</a:t>
            </a:r>
          </a:p>
        </p:txBody>
      </p:sp>
      <p:sp>
        <p:nvSpPr>
          <p:cNvPr id="3" name="Text Placeholder 2"/>
          <p:cNvSpPr>
            <a:spLocks noGrp="1"/>
          </p:cNvSpPr>
          <p:nvPr>
            <p:ph type="body" idx="4294967295"/>
          </p:nvPr>
        </p:nvSpPr>
        <p:spPr>
          <a:xfrm>
            <a:off x="484694" y="1672362"/>
            <a:ext cx="10423559" cy="3857625"/>
          </a:xfrm>
          <a:prstGeom prst="rect">
            <a:avLst/>
          </a:prstGeom>
        </p:spPr>
        <p:txBody>
          <a:bodyPr/>
          <a:lstStyle/>
          <a:p>
            <a:pPr marL="0" indent="0">
              <a:spcBef>
                <a:spcPts val="0"/>
              </a:spcBef>
              <a:buNone/>
            </a:pPr>
            <a:r>
              <a:rPr lang="en-US" sz="2400" b="1" dirty="0">
                <a:solidFill>
                  <a:srgbClr val="32006E"/>
                </a:solidFill>
                <a:latin typeface="Open Sans"/>
                <a:cs typeface="Open Sans"/>
              </a:rPr>
              <a:t>Funding documentation must: </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Come from the funding source </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Be signed and on letterhead</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Be written in English</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Include the scholar’s name</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Include the sponsorship dates </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Include the exact funding amount </a:t>
            </a:r>
            <a:r>
              <a:rPr lang="en-US" sz="2000" b="1" dirty="0">
                <a:solidFill>
                  <a:srgbClr val="32006E"/>
                </a:solidFill>
                <a:latin typeface="Open Sans"/>
                <a:cs typeface="Open Sans"/>
              </a:rPr>
              <a:t>in U.S. dollars</a:t>
            </a:r>
          </a:p>
          <a:p>
            <a:pPr lvl="0" indent="0">
              <a:spcBef>
                <a:spcPts val="0"/>
              </a:spcBef>
              <a:buNone/>
            </a:pPr>
            <a:endParaRPr lang="en-US" sz="2000" b="1" dirty="0">
              <a:solidFill>
                <a:schemeClr val="tx1">
                  <a:lumMod val="85000"/>
                  <a:lumOff val="15000"/>
                </a:schemeClr>
              </a:solidFill>
            </a:endParaRPr>
          </a:p>
          <a:p>
            <a:pPr marL="0" indent="0">
              <a:spcBef>
                <a:spcPts val="0"/>
              </a:spcBef>
              <a:buNone/>
            </a:pPr>
            <a:r>
              <a:rPr lang="en-US" sz="2000" dirty="0">
                <a:solidFill>
                  <a:srgbClr val="32006E"/>
                </a:solidFill>
                <a:latin typeface="Open Sans"/>
                <a:cs typeface="Open Sans"/>
              </a:rPr>
              <a:t>ISO will review funding documentation and contact you if it does not match or otherwise meet these requirements. </a:t>
            </a:r>
            <a:r>
              <a:rPr lang="en-US" sz="2000" b="1" dirty="0">
                <a:solidFill>
                  <a:srgbClr val="32006E"/>
                </a:solidFill>
                <a:latin typeface="Open Sans"/>
                <a:cs typeface="Open Sans"/>
              </a:rPr>
              <a:t>Feel free to reach out to us with questions!</a:t>
            </a:r>
          </a:p>
          <a:p>
            <a:endParaRPr lang="en-US" dirty="0"/>
          </a:p>
        </p:txBody>
      </p:sp>
    </p:spTree>
    <p:extLst>
      <p:ext uri="{BB962C8B-B14F-4D97-AF65-F5344CB8AC3E}">
        <p14:creationId xmlns:p14="http://schemas.microsoft.com/office/powerpoint/2010/main" val="39739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7341F983-22B0-A4E0-05B0-404FAB735256}"/>
            </a:ext>
          </a:extLst>
        </p:cNvPr>
        <p:cNvGrpSpPr/>
        <p:nvPr/>
      </p:nvGrpSpPr>
      <p:grpSpPr>
        <a:xfrm>
          <a:off x="0" y="0"/>
          <a:ext cx="0" cy="0"/>
          <a:chOff x="0" y="0"/>
          <a:chExt cx="0" cy="0"/>
        </a:xfrm>
      </p:grpSpPr>
      <p:sp>
        <p:nvSpPr>
          <p:cNvPr id="177" name="Google Shape;177;g78d9a75c9c_1_64">
            <a:extLst>
              <a:ext uri="{FF2B5EF4-FFF2-40B4-BE49-F238E27FC236}">
                <a16:creationId xmlns:a16="http://schemas.microsoft.com/office/drawing/2014/main" id="{2A72A2DC-FC40-F9E2-FB05-261125B4975B}"/>
              </a:ext>
            </a:extLst>
          </p:cNvPr>
          <p:cNvSpPr txBox="1">
            <a:spLocks noGrp="1"/>
          </p:cNvSpPr>
          <p:nvPr>
            <p:ph type="title"/>
          </p:nvPr>
        </p:nvSpPr>
        <p:spPr>
          <a:xfrm>
            <a:off x="546987" y="2571439"/>
            <a:ext cx="11119542" cy="998440"/>
          </a:xfrm>
          <a:prstGeom prst="rect">
            <a:avLst/>
          </a:prstGeom>
          <a:noFill/>
          <a:ln>
            <a:noFill/>
          </a:ln>
        </p:spPr>
        <p:txBody>
          <a:bodyPr spcFirstLastPara="1" wrap="square" lIns="91425" tIns="45700" rIns="91425" bIns="45700" anchor="b" anchorCtr="0">
            <a:noAutofit/>
          </a:bodyPr>
          <a:lstStyle/>
          <a:p>
            <a:pPr marL="0" marR="0" lvl="0" indent="0" rtl="0">
              <a:spcBef>
                <a:spcPts val="0"/>
              </a:spcBef>
              <a:spcAft>
                <a:spcPts val="0"/>
              </a:spcAft>
              <a:buClr>
                <a:srgbClr val="FFFF00"/>
              </a:buClr>
              <a:buSzPts val="6600"/>
              <a:buFont typeface="Candara"/>
              <a:buNone/>
            </a:pPr>
            <a:r>
              <a:rPr lang="en-US" dirty="0">
                <a:sym typeface="Arial Black"/>
              </a:rPr>
              <a:t>J-1 ELIGIBILITY REQUIREMENTS</a:t>
            </a:r>
          </a:p>
        </p:txBody>
      </p:sp>
      <p:sp>
        <p:nvSpPr>
          <p:cNvPr id="2" name="Rectangle 1">
            <a:extLst>
              <a:ext uri="{FF2B5EF4-FFF2-40B4-BE49-F238E27FC236}">
                <a16:creationId xmlns:a16="http://schemas.microsoft.com/office/drawing/2014/main" id="{FF315B81-4B45-4F38-6860-F936ED9495AD}"/>
              </a:ext>
            </a:extLst>
          </p:cNvPr>
          <p:cNvSpPr/>
          <p:nvPr/>
        </p:nvSpPr>
        <p:spPr>
          <a:xfrm>
            <a:off x="4071209" y="3963622"/>
            <a:ext cx="4071097" cy="1561710"/>
          </a:xfrm>
          <a:prstGeom prst="rect">
            <a:avLst/>
          </a:prstGeom>
        </p:spPr>
        <p:txBody>
          <a:bodyPr wrap="square">
            <a:spAutoFit/>
          </a:bodyPr>
          <a:lstStyle/>
          <a:p>
            <a:pPr lvl="0" algn="ctr">
              <a:lnSpc>
                <a:spcPct val="150000"/>
              </a:lnSpc>
            </a:pPr>
            <a:r>
              <a:rPr lang="en-US" sz="2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Open Sans"/>
              </a:rPr>
              <a:t>English proficiency </a:t>
            </a:r>
          </a:p>
          <a:p>
            <a:pPr lvl="0" algn="ctr">
              <a:lnSpc>
                <a:spcPct val="150000"/>
              </a:lnSpc>
            </a:pPr>
            <a:r>
              <a:rPr lang="en-US" sz="2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Open Sans"/>
              </a:rPr>
              <a:t>Health insurance </a:t>
            </a:r>
          </a:p>
          <a:p>
            <a:pPr lvl="0" algn="ctr">
              <a:lnSpc>
                <a:spcPct val="150000"/>
              </a:lnSpc>
            </a:pPr>
            <a:r>
              <a:rPr lang="en-US" sz="2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Open Sans"/>
              </a:rPr>
              <a:t>Cultural exchange</a:t>
            </a:r>
          </a:p>
        </p:txBody>
      </p:sp>
    </p:spTree>
    <p:extLst>
      <p:ext uri="{BB962C8B-B14F-4D97-AF65-F5344CB8AC3E}">
        <p14:creationId xmlns:p14="http://schemas.microsoft.com/office/powerpoint/2010/main" val="22675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0D6A0-C01B-5341-2B70-F2303890539F}"/>
              </a:ext>
            </a:extLst>
          </p:cNvPr>
          <p:cNvSpPr>
            <a:spLocks noGrp="1"/>
          </p:cNvSpPr>
          <p:nvPr>
            <p:ph type="title"/>
          </p:nvPr>
        </p:nvSpPr>
        <p:spPr>
          <a:xfrm>
            <a:off x="473936" y="343554"/>
            <a:ext cx="11119542" cy="998440"/>
          </a:xfrm>
        </p:spPr>
        <p:txBody>
          <a:bodyPr/>
          <a:lstStyle/>
          <a:p>
            <a:r>
              <a:rPr lang="en-US" dirty="0"/>
              <a:t>J-1 ENGLISH PROFICIENCY</a:t>
            </a:r>
          </a:p>
        </p:txBody>
      </p:sp>
      <p:sp>
        <p:nvSpPr>
          <p:cNvPr id="3" name="Text Placeholder 2"/>
          <p:cNvSpPr>
            <a:spLocks noGrp="1"/>
          </p:cNvSpPr>
          <p:nvPr>
            <p:ph type="body" idx="4294967295"/>
          </p:nvPr>
        </p:nvSpPr>
        <p:spPr>
          <a:xfrm>
            <a:off x="473936" y="1839780"/>
            <a:ext cx="9901237" cy="3015146"/>
          </a:xfrm>
          <a:prstGeom prst="rect">
            <a:avLst/>
          </a:prstGeom>
        </p:spPr>
        <p:txBody>
          <a:bodyPr/>
          <a:lstStyle/>
          <a:p>
            <a:pPr marL="0" lvl="0" indent="0">
              <a:lnSpc>
                <a:spcPct val="115000"/>
              </a:lnSpc>
              <a:spcBef>
                <a:spcPts val="0"/>
              </a:spcBef>
              <a:buClr>
                <a:schemeClr val="dk1"/>
              </a:buClr>
              <a:buNone/>
            </a:pPr>
            <a:r>
              <a:rPr lang="en-US" sz="2000" dirty="0">
                <a:solidFill>
                  <a:srgbClr val="32006E"/>
                </a:solidFill>
                <a:latin typeface="Open Sans"/>
                <a:cs typeface="Open Sans"/>
              </a:rPr>
              <a:t>J-1 Exchange Program sponsors are required to confirm that prospective scholars have “sufficient proficiency in the English language […] to successfully participate in his or her program and to function on a day-to-day basis.”</a:t>
            </a:r>
          </a:p>
          <a:p>
            <a:pPr marL="0" lvl="0" indent="0">
              <a:lnSpc>
                <a:spcPct val="115000"/>
              </a:lnSpc>
              <a:spcBef>
                <a:spcPts val="480"/>
              </a:spcBef>
              <a:buClr>
                <a:schemeClr val="dk1"/>
              </a:buClr>
              <a:buNone/>
            </a:pPr>
            <a:endParaRPr lang="en-US" dirty="0">
              <a:solidFill>
                <a:schemeClr val="dk1"/>
              </a:solidFill>
            </a:endParaRPr>
          </a:p>
          <a:p>
            <a:pPr marL="76200" indent="-274320">
              <a:lnSpc>
                <a:spcPct val="115000"/>
              </a:lnSpc>
              <a:spcBef>
                <a:spcPts val="0"/>
              </a:spcBef>
              <a:buClr>
                <a:srgbClr val="32006E"/>
              </a:buClr>
              <a:buSzPct val="75000"/>
              <a:buFont typeface="Wingdings 3" panose="05040102010807070707" pitchFamily="18" charset="2"/>
              <a:buChar char="u"/>
            </a:pPr>
            <a:r>
              <a:rPr lang="en-US" sz="2000" dirty="0">
                <a:solidFill>
                  <a:srgbClr val="32006E"/>
                </a:solidFill>
                <a:latin typeface="Open Sans"/>
                <a:cs typeface="Open Sans"/>
              </a:rPr>
              <a:t>That proficiency must be determined by an objective measurement of English language.</a:t>
            </a:r>
          </a:p>
          <a:p>
            <a:endParaRPr lang="en-US" dirty="0"/>
          </a:p>
        </p:txBody>
      </p:sp>
    </p:spTree>
    <p:extLst>
      <p:ext uri="{BB962C8B-B14F-4D97-AF65-F5344CB8AC3E}">
        <p14:creationId xmlns:p14="http://schemas.microsoft.com/office/powerpoint/2010/main" val="28257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39CD0-7A1C-3B4E-7B63-CBA09103E0A4}"/>
              </a:ext>
            </a:extLst>
          </p:cNvPr>
          <p:cNvSpPr>
            <a:spLocks noGrp="1"/>
          </p:cNvSpPr>
          <p:nvPr>
            <p:ph type="title"/>
          </p:nvPr>
        </p:nvSpPr>
        <p:spPr>
          <a:xfrm>
            <a:off x="484694" y="332795"/>
            <a:ext cx="11445537" cy="998440"/>
          </a:xfrm>
        </p:spPr>
        <p:txBody>
          <a:bodyPr/>
          <a:lstStyle/>
          <a:p>
            <a:pPr>
              <a:lnSpc>
                <a:spcPts val="3300"/>
              </a:lnSpc>
            </a:pPr>
            <a:r>
              <a:rPr lang="en-US" dirty="0"/>
              <a:t>OBJECTIVE ENGLISH </a:t>
            </a:r>
            <a:br>
              <a:rPr lang="en-US" dirty="0"/>
            </a:br>
            <a:r>
              <a:rPr lang="en-US" dirty="0"/>
              <a:t>PROFICIENCY MEASUREMENTS</a:t>
            </a:r>
          </a:p>
        </p:txBody>
      </p:sp>
      <p:sp>
        <p:nvSpPr>
          <p:cNvPr id="3" name="Text Placeholder 2"/>
          <p:cNvSpPr>
            <a:spLocks noGrp="1"/>
          </p:cNvSpPr>
          <p:nvPr>
            <p:ph type="body" idx="4294967295"/>
          </p:nvPr>
        </p:nvSpPr>
        <p:spPr>
          <a:xfrm>
            <a:off x="506952" y="1683120"/>
            <a:ext cx="9937750" cy="4014788"/>
          </a:xfrm>
          <a:prstGeom prst="rect">
            <a:avLst/>
          </a:prstGeom>
        </p:spPr>
        <p:txBody>
          <a:bodyPr/>
          <a:lstStyle/>
          <a:p>
            <a:pPr>
              <a:lnSpc>
                <a:spcPct val="114000"/>
              </a:lnSpc>
              <a:buClr>
                <a:srgbClr val="32006E"/>
              </a:buClr>
              <a:buSzPct val="100000"/>
              <a:buFont typeface="Open Sans" panose="020B0606030504020204" pitchFamily="34" charset="0"/>
              <a:buChar char="−"/>
            </a:pPr>
            <a:r>
              <a:rPr lang="en-US" sz="2200" b="1" dirty="0">
                <a:solidFill>
                  <a:srgbClr val="32006E"/>
                </a:solidFill>
                <a:latin typeface="Open Sans"/>
                <a:cs typeface="Open Sans"/>
              </a:rPr>
              <a:t>Acceptable methods for documenting </a:t>
            </a:r>
            <a:r>
              <a:rPr lang="en-US" sz="2200" b="1" dirty="0">
                <a:solidFill>
                  <a:srgbClr val="0070C0"/>
                </a:solidFill>
                <a:latin typeface="Open Sans"/>
                <a:cs typeface="Open Sans"/>
                <a:hlinkClick r:id="rId2">
                  <a:extLst>
                    <a:ext uri="{A12FA001-AC4F-418D-AE19-62706E023703}">
                      <ahyp:hlinkClr xmlns:ahyp="http://schemas.microsoft.com/office/drawing/2018/hyperlinkcolor" val="tx"/>
                    </a:ext>
                  </a:extLst>
                </a:hlinkClick>
              </a:rPr>
              <a:t>English proficiency</a:t>
            </a:r>
            <a:r>
              <a:rPr lang="en-US" sz="2200" b="1" dirty="0">
                <a:solidFill>
                  <a:srgbClr val="32006E"/>
                </a:solidFill>
                <a:latin typeface="Open Sans"/>
                <a:cs typeface="Open Sans"/>
              </a:rPr>
              <a:t>:</a:t>
            </a:r>
          </a:p>
          <a:p>
            <a:pPr lvl="1">
              <a:lnSpc>
                <a:spcPct val="114000"/>
              </a:lnSpc>
              <a:buClr>
                <a:srgbClr val="32006E"/>
              </a:buClr>
              <a:buSzPct val="100000"/>
              <a:buFont typeface="Arial" panose="020B0604020202020204" pitchFamily="34" charset="0"/>
              <a:buChar char="˃"/>
            </a:pPr>
            <a:r>
              <a:rPr lang="en-US" sz="2000" dirty="0">
                <a:solidFill>
                  <a:srgbClr val="32006E"/>
                </a:solidFill>
                <a:latin typeface="Open Sans"/>
                <a:cs typeface="Open Sans"/>
              </a:rPr>
              <a:t>A recognized English language test</a:t>
            </a:r>
          </a:p>
          <a:p>
            <a:pPr lvl="1">
              <a:lnSpc>
                <a:spcPct val="114000"/>
              </a:lnSpc>
              <a:buClr>
                <a:srgbClr val="32006E"/>
              </a:buClr>
              <a:buSzPct val="100000"/>
              <a:buFont typeface="Arial" panose="020B0604020202020204" pitchFamily="34" charset="0"/>
              <a:buChar char="˃"/>
            </a:pPr>
            <a:r>
              <a:rPr lang="en-US" sz="2000" dirty="0">
                <a:solidFill>
                  <a:srgbClr val="32006E"/>
                </a:solidFill>
                <a:latin typeface="Open Sans"/>
                <a:cs typeface="Open Sans"/>
              </a:rPr>
              <a:t>Signed documentation from an academic institution or English language school</a:t>
            </a:r>
          </a:p>
          <a:p>
            <a:pPr lvl="1">
              <a:lnSpc>
                <a:spcPct val="114000"/>
              </a:lnSpc>
              <a:buClr>
                <a:srgbClr val="32006E"/>
              </a:buClr>
              <a:buSzPct val="100000"/>
              <a:buFont typeface="Arial" panose="020B0604020202020204" pitchFamily="34" charset="0"/>
              <a:buChar char="˃"/>
            </a:pPr>
            <a:r>
              <a:rPr lang="en-US" sz="2000" dirty="0">
                <a:solidFill>
                  <a:srgbClr val="32006E"/>
                </a:solidFill>
                <a:latin typeface="Open Sans"/>
                <a:cs typeface="Open Sans"/>
              </a:rPr>
              <a:t>A documented interview conducted by the sponsor </a:t>
            </a:r>
          </a:p>
          <a:p>
            <a:pPr marL="55562" lvl="0">
              <a:spcBef>
                <a:spcPts val="480"/>
              </a:spcBef>
              <a:buClr>
                <a:schemeClr val="dk1"/>
              </a:buClr>
            </a:pPr>
            <a:endParaRPr lang="en-US" dirty="0">
              <a:solidFill>
                <a:schemeClr val="tx1">
                  <a:lumMod val="85000"/>
                  <a:lumOff val="15000"/>
                </a:schemeClr>
              </a:solidFill>
            </a:endParaRPr>
          </a:p>
          <a:p>
            <a:pPr lvl="0">
              <a:lnSpc>
                <a:spcPct val="114000"/>
              </a:lnSpc>
              <a:buClr>
                <a:srgbClr val="32006E"/>
              </a:buClr>
              <a:buSzPct val="100000"/>
              <a:buFont typeface="Open Sans" panose="020B0606030504020204" pitchFamily="34" charset="0"/>
              <a:buChar char="−"/>
            </a:pPr>
            <a:r>
              <a:rPr lang="en-US" sz="2200" b="1" dirty="0">
                <a:solidFill>
                  <a:srgbClr val="32006E"/>
                </a:solidFill>
                <a:latin typeface="Open Sans"/>
                <a:cs typeface="Open Sans"/>
              </a:rPr>
              <a:t>Units must use one of these three methods to confirm proficiency before submitting the visa request.</a:t>
            </a:r>
          </a:p>
        </p:txBody>
      </p:sp>
    </p:spTree>
    <p:extLst>
      <p:ext uri="{BB962C8B-B14F-4D97-AF65-F5344CB8AC3E}">
        <p14:creationId xmlns:p14="http://schemas.microsoft.com/office/powerpoint/2010/main" val="153987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78d9a75c9c_1_119"/>
          <p:cNvSpPr txBox="1">
            <a:spLocks noGrp="1"/>
          </p:cNvSpPr>
          <p:nvPr>
            <p:ph type="title"/>
          </p:nvPr>
        </p:nvSpPr>
        <p:spPr>
          <a:xfrm>
            <a:off x="473217" y="831930"/>
            <a:ext cx="11119542" cy="499220"/>
          </a:xfrm>
          <a:prstGeom prst="rect">
            <a:avLst/>
          </a:prstGeom>
          <a:noFill/>
          <a:ln>
            <a:noFill/>
          </a:ln>
        </p:spPr>
        <p:txBody>
          <a:bodyPr spcFirstLastPara="1" wrap="square" lIns="91425" tIns="45700" rIns="91425" bIns="45700" anchor="ctr" anchorCtr="0">
            <a:noAutofit/>
          </a:bodyPr>
          <a:lstStyle/>
          <a:p>
            <a:pPr marL="0" marR="0" lvl="0" indent="0">
              <a:lnSpc>
                <a:spcPts val="3300"/>
              </a:lnSpc>
              <a:spcAft>
                <a:spcPts val="0"/>
              </a:spcAft>
              <a:buClr>
                <a:srgbClr val="FFFF00"/>
              </a:buClr>
              <a:buSzPts val="3600"/>
            </a:pPr>
            <a:r>
              <a:rPr lang="en-US" dirty="0">
                <a:sym typeface="Encode Sans"/>
              </a:rPr>
              <a:t>RECOGNIZED ENGLISH LANGUAGE TEST</a:t>
            </a:r>
          </a:p>
        </p:txBody>
      </p:sp>
      <p:sp>
        <p:nvSpPr>
          <p:cNvPr id="242" name="Google Shape;242;g78d9a75c9c_1_119"/>
          <p:cNvSpPr txBox="1">
            <a:spLocks noGrp="1"/>
          </p:cNvSpPr>
          <p:nvPr>
            <p:ph type="body" sz="quarter" idx="11"/>
          </p:nvPr>
        </p:nvSpPr>
        <p:spPr>
          <a:xfrm>
            <a:off x="571499" y="1613640"/>
            <a:ext cx="10976667" cy="4096089"/>
          </a:xfrm>
          <a:prstGeom prst="rect">
            <a:avLst/>
          </a:prstGeom>
        </p:spPr>
        <p:txBody>
          <a:bodyPr spcFirstLastPara="1" wrap="square" lIns="0" tIns="45700" rIns="0" bIns="45700" anchor="t" anchorCtr="0">
            <a:noAutofit/>
          </a:bodyPr>
          <a:lstStyle/>
          <a:p>
            <a:pPr>
              <a:lnSpc>
                <a:spcPct val="114000"/>
              </a:lnSpc>
              <a:spcAft>
                <a:spcPts val="0"/>
              </a:spcAft>
              <a:buClr>
                <a:srgbClr val="32006E"/>
              </a:buClr>
              <a:buSzPct val="100000"/>
            </a:pPr>
            <a:r>
              <a:rPr lang="en-US" sz="2200" b="1" dirty="0">
                <a:solidFill>
                  <a:srgbClr val="32006E"/>
                </a:solidFill>
              </a:rPr>
              <a:t>Units should retain a test result copy with exchange visitor’s name.</a:t>
            </a:r>
            <a:endParaRPr sz="2200" b="1" dirty="0">
              <a:solidFill>
                <a:srgbClr val="32006E"/>
              </a:solidFill>
            </a:endParaRPr>
          </a:p>
          <a:p>
            <a:pPr marL="342900" indent="-342900">
              <a:lnSpc>
                <a:spcPct val="114000"/>
              </a:lnSpc>
              <a:buClr>
                <a:srgbClr val="32006E"/>
              </a:buClr>
              <a:buSzPct val="100000"/>
              <a:buFont typeface="Open Sans" panose="020B0606030504020204" pitchFamily="34" charset="0"/>
              <a:buChar char="−"/>
            </a:pPr>
            <a:r>
              <a:rPr lang="en-US" sz="2000" dirty="0">
                <a:solidFill>
                  <a:srgbClr val="32006E"/>
                </a:solidFill>
              </a:rPr>
              <a:t>Pass/fail test: Exchange visitor must have passed. (E.g.: Cambridge English)</a:t>
            </a:r>
            <a:endParaRPr sz="2000" dirty="0">
              <a:solidFill>
                <a:srgbClr val="32006E"/>
              </a:solidFill>
            </a:endParaRPr>
          </a:p>
          <a:p>
            <a:pPr marL="342900" indent="-342900">
              <a:lnSpc>
                <a:spcPct val="114000"/>
              </a:lnSpc>
              <a:buClr>
                <a:srgbClr val="32006E"/>
              </a:buClr>
              <a:buSzPct val="100000"/>
              <a:buFont typeface="Open Sans" panose="020B0606030504020204" pitchFamily="34" charset="0"/>
              <a:buChar char="−"/>
            </a:pPr>
            <a:r>
              <a:rPr lang="en-US" sz="2000" dirty="0">
                <a:solidFill>
                  <a:srgbClr val="32006E"/>
                </a:solidFill>
              </a:rPr>
              <a:t>Scored test: The unit can decide necessary score. (E.g.: TOEFL)</a:t>
            </a:r>
            <a:endParaRPr sz="2000" dirty="0">
              <a:solidFill>
                <a:srgbClr val="32006E"/>
              </a:solidFill>
            </a:endParaRPr>
          </a:p>
          <a:p>
            <a:pPr marL="0" lvl="0" indent="0" algn="l" rtl="0">
              <a:spcBef>
                <a:spcPts val="480"/>
              </a:spcBef>
              <a:spcAft>
                <a:spcPts val="0"/>
              </a:spcAft>
              <a:buClr>
                <a:schemeClr val="dk1"/>
              </a:buClr>
              <a:buSzPts val="2400"/>
              <a:buNone/>
            </a:pPr>
            <a:endParaRPr lang="en-US" sz="2200" dirty="0">
              <a:solidFill>
                <a:srgbClr val="32006E"/>
              </a:solidFill>
            </a:endParaRPr>
          </a:p>
          <a:p>
            <a:pPr marL="0" lvl="0" indent="0" algn="l" rtl="0">
              <a:spcBef>
                <a:spcPts val="480"/>
              </a:spcBef>
              <a:spcAft>
                <a:spcPts val="0"/>
              </a:spcAft>
              <a:buClr>
                <a:schemeClr val="dk1"/>
              </a:buClr>
              <a:buSzPts val="2400"/>
              <a:buNone/>
            </a:pPr>
            <a:r>
              <a:rPr lang="en-US" sz="2200" b="1" dirty="0">
                <a:solidFill>
                  <a:srgbClr val="32006E"/>
                </a:solidFill>
              </a:rPr>
              <a:t>Online or informal tests are not acceptable.</a:t>
            </a:r>
            <a:endParaRPr sz="2200" b="1" dirty="0">
              <a:solidFill>
                <a:srgbClr val="32006E"/>
              </a:solidFill>
            </a:endParaRPr>
          </a:p>
          <a:p>
            <a:pPr marL="342900" lvl="0" indent="-342900" algn="l" rtl="0">
              <a:spcBef>
                <a:spcPts val="1200"/>
              </a:spcBef>
              <a:spcAft>
                <a:spcPts val="200"/>
              </a:spcAft>
              <a:buClr>
                <a:srgbClr val="32006E"/>
              </a:buClr>
              <a:buFont typeface="Open Sans" panose="020B0606030504020204" pitchFamily="34" charset="0"/>
              <a:buChar char="−"/>
            </a:pPr>
            <a:r>
              <a:rPr lang="en-US" sz="2000" dirty="0">
                <a:solidFill>
                  <a:srgbClr val="32006E"/>
                </a:solidFill>
              </a:rPr>
              <a:t>Units may choose to use the </a:t>
            </a:r>
            <a:r>
              <a:rPr lang="en-US" sz="2000" dirty="0">
                <a:solidFill>
                  <a:srgbClr val="0070C0"/>
                </a:solidFill>
                <a:hlinkClick r:id="rId3">
                  <a:extLst>
                    <a:ext uri="{A12FA001-AC4F-418D-AE19-62706E023703}">
                      <ahyp:hlinkClr xmlns:ahyp="http://schemas.microsoft.com/office/drawing/2018/hyperlinkcolor" val="tx"/>
                    </a:ext>
                  </a:extLst>
                </a:hlinkClick>
              </a:rPr>
              <a:t>UW Admissions requirements for English proficiency</a:t>
            </a:r>
            <a:r>
              <a:rPr lang="en-US" sz="2000" dirty="0">
                <a:solidFill>
                  <a:srgbClr val="32006E"/>
                </a:solidFill>
              </a:rPr>
              <a:t>. </a:t>
            </a:r>
            <a:endParaRPr sz="2000" dirty="0">
              <a:solidFill>
                <a:srgbClr val="32006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4E7454-8995-4A66-EACB-715E8B60573B}"/>
              </a:ext>
            </a:extLst>
          </p:cNvPr>
          <p:cNvSpPr>
            <a:spLocks noGrp="1"/>
          </p:cNvSpPr>
          <p:nvPr>
            <p:ph type="title"/>
          </p:nvPr>
        </p:nvSpPr>
        <p:spPr/>
        <p:txBody>
          <a:bodyPr/>
          <a:lstStyle/>
          <a:p>
            <a:pPr>
              <a:lnSpc>
                <a:spcPts val="3300"/>
              </a:lnSpc>
            </a:pPr>
            <a:r>
              <a:rPr lang="en-US" dirty="0"/>
              <a:t>ACADEMIC INSTITUTION OR </a:t>
            </a:r>
            <a:br>
              <a:rPr lang="en-US" dirty="0"/>
            </a:br>
            <a:r>
              <a:rPr lang="en-US" dirty="0"/>
              <a:t>ENGLISH LANGUAGE SCHOOL REQUIREMENTS</a:t>
            </a:r>
          </a:p>
        </p:txBody>
      </p:sp>
      <p:sp>
        <p:nvSpPr>
          <p:cNvPr id="3" name="Text Placeholder 2"/>
          <p:cNvSpPr>
            <a:spLocks noGrp="1"/>
          </p:cNvSpPr>
          <p:nvPr>
            <p:ph type="body" idx="4294967295"/>
          </p:nvPr>
        </p:nvSpPr>
        <p:spPr>
          <a:xfrm>
            <a:off x="484695" y="1702193"/>
            <a:ext cx="10047043" cy="4016375"/>
          </a:xfrm>
          <a:prstGeom prst="rect">
            <a:avLst/>
          </a:prstGeom>
        </p:spPr>
        <p:txBody>
          <a:bodyPr/>
          <a:lstStyle/>
          <a:p>
            <a:pPr marL="0" lvl="0" indent="0">
              <a:spcBef>
                <a:spcPts val="0"/>
              </a:spcBef>
              <a:buClr>
                <a:schemeClr val="dk1"/>
              </a:buClr>
              <a:buNone/>
            </a:pPr>
            <a:r>
              <a:rPr lang="en-US" sz="2200" b="1" dirty="0">
                <a:solidFill>
                  <a:srgbClr val="32006E"/>
                </a:solidFill>
                <a:latin typeface="Open Sans"/>
                <a:cs typeface="Open Sans"/>
              </a:rPr>
              <a:t>Units should retain a signed document on school/institutional letterhead including: </a:t>
            </a:r>
          </a:p>
          <a:p>
            <a:pPr>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The exchange visitor’s name </a:t>
            </a:r>
          </a:p>
          <a:p>
            <a:pPr>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Their proficiency level</a:t>
            </a:r>
          </a:p>
          <a:p>
            <a:pPr>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Dates of attendance</a:t>
            </a:r>
          </a:p>
          <a:p>
            <a:pPr>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Basis for proficiency assessment (e.g. completion of English coursework)</a:t>
            </a:r>
          </a:p>
          <a:p>
            <a:endParaRPr lang="en-US" dirty="0"/>
          </a:p>
        </p:txBody>
      </p:sp>
    </p:spTree>
    <p:extLst>
      <p:ext uri="{BB962C8B-B14F-4D97-AF65-F5344CB8AC3E}">
        <p14:creationId xmlns:p14="http://schemas.microsoft.com/office/powerpoint/2010/main" val="198068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78d9a75c9c_1_13"/>
          <p:cNvSpPr txBox="1">
            <a:spLocks noGrp="1"/>
          </p:cNvSpPr>
          <p:nvPr>
            <p:ph type="title"/>
          </p:nvPr>
        </p:nvSpPr>
        <p:spPr>
          <a:xfrm>
            <a:off x="487383" y="355925"/>
            <a:ext cx="6653734" cy="998440"/>
          </a:xfrm>
        </p:spPr>
        <p:txBody>
          <a:bodyPr spcFirstLastPara="1" lIns="91425" tIns="45700" rIns="91425" bIns="45700" anchor="b" anchorCtr="0">
            <a:normAutofit/>
          </a:bodyPr>
          <a:lstStyle/>
          <a:p>
            <a:pPr marL="0" marR="0" lvl="0" indent="0" rtl="0">
              <a:spcBef>
                <a:spcPts val="0"/>
              </a:spcBef>
              <a:spcAft>
                <a:spcPts val="0"/>
              </a:spcAft>
              <a:buClr>
                <a:srgbClr val="FFFF00"/>
              </a:buClr>
              <a:buSzPts val="3600"/>
              <a:buFont typeface="Lucida Sans"/>
              <a:buNone/>
            </a:pPr>
            <a:r>
              <a:rPr lang="en-US" sz="3200" b="1" u="none" strike="noStrike" cap="none" dirty="0">
                <a:solidFill>
                  <a:srgbClr val="32006E"/>
                </a:solidFill>
              </a:rPr>
              <a:t>TODAY’S TOPICS</a:t>
            </a:r>
          </a:p>
        </p:txBody>
      </p:sp>
      <p:sp>
        <p:nvSpPr>
          <p:cNvPr id="13" name="Text Placeholder 12">
            <a:extLst>
              <a:ext uri="{FF2B5EF4-FFF2-40B4-BE49-F238E27FC236}">
                <a16:creationId xmlns:a16="http://schemas.microsoft.com/office/drawing/2014/main" id="{867EEA54-E343-3C00-6634-BA68B7107909}"/>
              </a:ext>
            </a:extLst>
          </p:cNvPr>
          <p:cNvSpPr>
            <a:spLocks noGrp="1"/>
          </p:cNvSpPr>
          <p:nvPr>
            <p:ph type="body" sz="quarter" idx="11"/>
          </p:nvPr>
        </p:nvSpPr>
        <p:spPr>
          <a:xfrm>
            <a:off x="489789" y="1718173"/>
            <a:ext cx="6670675" cy="4096089"/>
          </a:xfrm>
        </p:spPr>
        <p:txBody>
          <a:bodyPr/>
          <a:lstStyle/>
          <a:p>
            <a:r>
              <a:rPr lang="en-US" sz="2200" b="1" dirty="0">
                <a:solidFill>
                  <a:srgbClr val="32006E"/>
                </a:solidFill>
              </a:rPr>
              <a:t>Introduction to J-1 visas</a:t>
            </a:r>
          </a:p>
          <a:p>
            <a:r>
              <a:rPr lang="en-US" sz="2200" b="1" dirty="0">
                <a:solidFill>
                  <a:srgbClr val="32006E"/>
                </a:solidFill>
              </a:rPr>
              <a:t>UW sponsorship requirements</a:t>
            </a:r>
          </a:p>
          <a:p>
            <a:pPr lvl="1"/>
            <a:r>
              <a:rPr lang="en-US" sz="2000" dirty="0">
                <a:solidFill>
                  <a:srgbClr val="32006E"/>
                </a:solidFill>
              </a:rPr>
              <a:t>Appointment details</a:t>
            </a:r>
          </a:p>
          <a:p>
            <a:pPr lvl="1"/>
            <a:r>
              <a:rPr lang="en-US" sz="2000" dirty="0">
                <a:solidFill>
                  <a:srgbClr val="32006E"/>
                </a:solidFill>
              </a:rPr>
              <a:t>Funding</a:t>
            </a:r>
          </a:p>
          <a:p>
            <a:r>
              <a:rPr lang="en-US" sz="2200" b="1" dirty="0">
                <a:solidFill>
                  <a:srgbClr val="32006E"/>
                </a:solidFill>
              </a:rPr>
              <a:t>J-1 eligibility requirements</a:t>
            </a:r>
          </a:p>
          <a:p>
            <a:pPr lvl="1"/>
            <a:r>
              <a:rPr lang="en-US" sz="2000" dirty="0">
                <a:solidFill>
                  <a:srgbClr val="32006E"/>
                </a:solidFill>
              </a:rPr>
              <a:t>English proficiency requirement</a:t>
            </a:r>
          </a:p>
          <a:p>
            <a:pPr lvl="1"/>
            <a:r>
              <a:rPr lang="en-US" sz="2000" dirty="0">
                <a:solidFill>
                  <a:srgbClr val="32006E"/>
                </a:solidFill>
              </a:rPr>
              <a:t>Health insurance requirement</a:t>
            </a:r>
          </a:p>
          <a:p>
            <a:pPr lvl="1"/>
            <a:r>
              <a:rPr lang="en-US" sz="2000" dirty="0">
                <a:solidFill>
                  <a:srgbClr val="32006E"/>
                </a:solidFill>
              </a:rPr>
              <a:t>Cultural exchange requirement</a:t>
            </a:r>
          </a:p>
          <a:p>
            <a:r>
              <a:rPr lang="en-US" sz="2200" b="1" dirty="0">
                <a:solidFill>
                  <a:srgbClr val="32006E"/>
                </a:solidFill>
              </a:rPr>
              <a:t>J-1 procedures</a:t>
            </a:r>
          </a:p>
          <a:p>
            <a:r>
              <a:rPr lang="en-US" sz="2200" b="1" dirty="0">
                <a:solidFill>
                  <a:srgbClr val="32006E"/>
                </a:solidFill>
              </a:rPr>
              <a:t>Q&amp;A</a:t>
            </a:r>
          </a:p>
        </p:txBody>
      </p:sp>
      <p:pic>
        <p:nvPicPr>
          <p:cNvPr id="7" name="Picture Placeholder 6" descr="Photograph showing a person writing on a whiteboard with a blue marker during a meeting or brainstorming session. Another person is visible in the background holding a laptop, with a bright window and cityscape outside.&#10;">
            <a:extLst>
              <a:ext uri="{FF2B5EF4-FFF2-40B4-BE49-F238E27FC236}">
                <a16:creationId xmlns:a16="http://schemas.microsoft.com/office/drawing/2014/main" id="{6D617031-E1B4-3C72-E9AD-0695B98B079F}"/>
              </a:ext>
            </a:extLst>
          </p:cNvPr>
          <p:cNvPicPr>
            <a:picLocks noGrp="1" noChangeAspect="1"/>
          </p:cNvPicPr>
          <p:nvPr>
            <p:ph type="pic" sz="quarter" idx="13"/>
          </p:nvPr>
        </p:nvPicPr>
        <p:blipFill>
          <a:blip r:embed="rId3"/>
          <a:srcRect l="16351" r="16351"/>
          <a:stretch>
            <a:fillRect/>
          </a:stretch>
        </p:blipFill>
        <p:spPr>
          <a:xfrm>
            <a:off x="6096000" y="-104775"/>
            <a:ext cx="6096000" cy="603885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78d9a75c9c_1_130"/>
          <p:cNvSpPr txBox="1">
            <a:spLocks noGrp="1"/>
          </p:cNvSpPr>
          <p:nvPr>
            <p:ph type="title"/>
          </p:nvPr>
        </p:nvSpPr>
        <p:spPr>
          <a:xfrm>
            <a:off x="477875" y="401281"/>
            <a:ext cx="11119542" cy="998440"/>
          </a:xfrm>
          <a:prstGeom prst="rect">
            <a:avLst/>
          </a:prstGeom>
          <a:noFill/>
          <a:ln>
            <a:noFill/>
          </a:ln>
        </p:spPr>
        <p:txBody>
          <a:bodyPr spcFirstLastPara="1" wrap="square" lIns="91425" tIns="45700" rIns="91425" bIns="45700" anchor="ctr" anchorCtr="0">
            <a:noAutofit/>
          </a:bodyPr>
          <a:lstStyle/>
          <a:p>
            <a:pPr marL="0" marR="0" lvl="0" indent="0" algn="l" rtl="0">
              <a:lnSpc>
                <a:spcPts val="3300"/>
              </a:lnSpc>
              <a:spcBef>
                <a:spcPts val="0"/>
              </a:spcBef>
              <a:spcAft>
                <a:spcPts val="0"/>
              </a:spcAft>
              <a:buClr>
                <a:srgbClr val="FFFF00"/>
              </a:buClr>
              <a:buSzPts val="3600"/>
              <a:buFont typeface="Lucida Sans"/>
              <a:buNone/>
            </a:pPr>
            <a:r>
              <a:rPr lang="en-US" dirty="0">
                <a:sym typeface="Encode Sans"/>
              </a:rPr>
              <a:t>DOCUMENTED ENGLISH </a:t>
            </a:r>
            <a:br>
              <a:rPr lang="en-US" dirty="0">
                <a:sym typeface="Encode Sans"/>
              </a:rPr>
            </a:br>
            <a:r>
              <a:rPr lang="en-US" dirty="0">
                <a:sym typeface="Encode Sans"/>
              </a:rPr>
              <a:t>PROFICIENCY INTERVIEW</a:t>
            </a:r>
          </a:p>
        </p:txBody>
      </p:sp>
      <p:sp>
        <p:nvSpPr>
          <p:cNvPr id="254" name="Google Shape;254;g78d9a75c9c_1_130"/>
          <p:cNvSpPr txBox="1">
            <a:spLocks noGrp="1"/>
          </p:cNvSpPr>
          <p:nvPr>
            <p:ph type="body" sz="quarter" idx="11"/>
          </p:nvPr>
        </p:nvSpPr>
        <p:spPr>
          <a:xfrm>
            <a:off x="571499" y="1742736"/>
            <a:ext cx="10976667" cy="4096089"/>
          </a:xfrm>
          <a:prstGeom prst="rect">
            <a:avLst/>
          </a:prstGeom>
        </p:spPr>
        <p:txBody>
          <a:bodyPr spcFirstLastPara="1" wrap="square" lIns="0" tIns="45700" rIns="0" bIns="45700" anchor="t" anchorCtr="0">
            <a:noAutofit/>
          </a:bodyPr>
          <a:lstStyle/>
          <a:p>
            <a:pPr marL="0" lvl="0" indent="0">
              <a:lnSpc>
                <a:spcPct val="90000"/>
              </a:lnSpc>
              <a:spcBef>
                <a:spcPts val="1200"/>
              </a:spcBef>
              <a:spcAft>
                <a:spcPts val="0"/>
              </a:spcAft>
              <a:buClr>
                <a:schemeClr val="dk1"/>
              </a:buClr>
              <a:buSzPts val="2400"/>
              <a:buFont typeface="Noto Sans Symbols"/>
              <a:buNone/>
            </a:pPr>
            <a:r>
              <a:rPr lang="en-US" sz="2200" b="1" dirty="0">
                <a:solidFill>
                  <a:srgbClr val="32006E"/>
                </a:solidFill>
              </a:rPr>
              <a:t>How and when can the interview take place?</a:t>
            </a:r>
            <a:endParaRPr sz="2200" b="1" dirty="0">
              <a:solidFill>
                <a:srgbClr val="32006E"/>
              </a:solidFill>
            </a:endParaRPr>
          </a:p>
          <a:p>
            <a:pPr marL="347472" indent="-342900">
              <a:spcBef>
                <a:spcPts val="480"/>
              </a:spcBef>
              <a:buClr>
                <a:srgbClr val="32006E"/>
              </a:buClr>
              <a:buFont typeface="Open Sans" panose="020B0606030504020204" pitchFamily="34" charset="0"/>
              <a:buChar char="−"/>
            </a:pPr>
            <a:r>
              <a:rPr lang="en-US" sz="2000" dirty="0">
                <a:solidFill>
                  <a:srgbClr val="32006E"/>
                </a:solidFill>
              </a:rPr>
              <a:t>Must be in-person or video if possible</a:t>
            </a:r>
          </a:p>
          <a:p>
            <a:pPr marL="347472" indent="-342900">
              <a:spcBef>
                <a:spcPts val="480"/>
              </a:spcBef>
              <a:buClr>
                <a:srgbClr val="32006E"/>
              </a:buClr>
              <a:buFont typeface="Open Sans" panose="020B0606030504020204" pitchFamily="34" charset="0"/>
              <a:buChar char="−"/>
            </a:pPr>
            <a:r>
              <a:rPr lang="en-US" sz="2000" dirty="0">
                <a:solidFill>
                  <a:srgbClr val="32006E"/>
                </a:solidFill>
              </a:rPr>
              <a:t>If neither is possible, a phone interview may be used</a:t>
            </a:r>
            <a:endParaRPr sz="2000" dirty="0">
              <a:solidFill>
                <a:srgbClr val="32006E"/>
              </a:solidFill>
            </a:endParaRPr>
          </a:p>
          <a:p>
            <a:pPr marL="347472" indent="-342900">
              <a:spcBef>
                <a:spcPts val="480"/>
              </a:spcBef>
              <a:buClr>
                <a:srgbClr val="32006E"/>
              </a:buClr>
              <a:buFont typeface="Open Sans" panose="020B0606030504020204" pitchFamily="34" charset="0"/>
              <a:buChar char="−"/>
            </a:pPr>
            <a:r>
              <a:rPr lang="en-US" sz="2000" dirty="0">
                <a:solidFill>
                  <a:srgbClr val="32006E"/>
                </a:solidFill>
              </a:rPr>
              <a:t>The interview must be conducted before the J-1 visa request is submitted to ISO</a:t>
            </a:r>
            <a:endParaRPr sz="2000" dirty="0">
              <a:solidFill>
                <a:srgbClr val="32006E"/>
              </a:solidFill>
            </a:endParaRPr>
          </a:p>
          <a:p>
            <a:pPr marL="0" lvl="0" indent="0" algn="l" rtl="0">
              <a:lnSpc>
                <a:spcPct val="90000"/>
              </a:lnSpc>
              <a:spcBef>
                <a:spcPts val="480"/>
              </a:spcBef>
              <a:spcAft>
                <a:spcPts val="0"/>
              </a:spcAft>
              <a:buClr>
                <a:schemeClr val="dk1"/>
              </a:buClr>
              <a:buSzPts val="2400"/>
              <a:buFont typeface="Noto Sans Symbols"/>
              <a:buNone/>
            </a:pPr>
            <a:r>
              <a:rPr lang="en-US" sz="2200" dirty="0">
                <a:solidFill>
                  <a:schemeClr val="dk1"/>
                </a:solidFill>
              </a:rPr>
              <a:t>  </a:t>
            </a:r>
            <a:endParaRPr sz="2200" dirty="0">
              <a:solidFill>
                <a:schemeClr val="dk1"/>
              </a:solidFill>
            </a:endParaRPr>
          </a:p>
          <a:p>
            <a:pPr marL="0" lvl="0" indent="0" algn="l" rtl="0">
              <a:lnSpc>
                <a:spcPts val="2800"/>
              </a:lnSpc>
              <a:spcBef>
                <a:spcPts val="0"/>
              </a:spcBef>
              <a:buClr>
                <a:schemeClr val="dk1"/>
              </a:buClr>
              <a:buSzPts val="2400"/>
              <a:buFont typeface="Noto Sans Symbols"/>
              <a:buNone/>
            </a:pPr>
            <a:r>
              <a:rPr lang="en-US" sz="2200" b="1" dirty="0">
                <a:solidFill>
                  <a:srgbClr val="32006E"/>
                </a:solidFill>
              </a:rPr>
              <a:t>The interview must be conducted by a UW employee,</a:t>
            </a:r>
            <a:r>
              <a:rPr lang="en-US" sz="2200" dirty="0">
                <a:solidFill>
                  <a:srgbClr val="32006E"/>
                </a:solidFill>
              </a:rPr>
              <a:t> preferably the faculty sponsor or the unit administrator, </a:t>
            </a:r>
            <a:r>
              <a:rPr lang="en-US" sz="2200" b="1" dirty="0">
                <a:solidFill>
                  <a:srgbClr val="32006E"/>
                </a:solidFill>
              </a:rPr>
              <a:t>who is proficient in English.</a:t>
            </a:r>
            <a:endParaRPr sz="2200" b="1" dirty="0">
              <a:solidFill>
                <a:srgbClr val="32006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78d9a75c9c_1_135"/>
          <p:cNvSpPr txBox="1">
            <a:spLocks noGrp="1"/>
          </p:cNvSpPr>
          <p:nvPr>
            <p:ph type="title"/>
          </p:nvPr>
        </p:nvSpPr>
        <p:spPr>
          <a:xfrm>
            <a:off x="481911" y="863981"/>
            <a:ext cx="11119542" cy="426796"/>
          </a:xfrm>
          <a:prstGeom prst="rect">
            <a:avLst/>
          </a:prstGeom>
          <a:noFill/>
          <a:ln>
            <a:noFill/>
          </a:ln>
        </p:spPr>
        <p:txBody>
          <a:bodyPr spcFirstLastPara="1" wrap="square" lIns="91425" tIns="45700" rIns="91425" bIns="45700" anchor="ctr" anchorCtr="0">
            <a:noAutofit/>
          </a:bodyPr>
          <a:lstStyle/>
          <a:p>
            <a:pPr>
              <a:lnSpc>
                <a:spcPts val="3300"/>
              </a:lnSpc>
              <a:spcBef>
                <a:spcPts val="0"/>
              </a:spcBef>
              <a:buClr>
                <a:srgbClr val="FFFF00"/>
              </a:buClr>
              <a:buSzPts val="3600"/>
            </a:pPr>
            <a:r>
              <a:rPr lang="en-US" dirty="0">
                <a:sym typeface="Encode Sans"/>
              </a:rPr>
              <a:t>PROFICIENCY INTERVIEW (CONTINUED)</a:t>
            </a:r>
          </a:p>
        </p:txBody>
      </p:sp>
      <p:sp>
        <p:nvSpPr>
          <p:cNvPr id="260" name="Google Shape;260;g78d9a75c9c_1_135"/>
          <p:cNvSpPr txBox="1">
            <a:spLocks noGrp="1"/>
          </p:cNvSpPr>
          <p:nvPr>
            <p:ph type="body" sz="quarter" idx="11"/>
          </p:nvPr>
        </p:nvSpPr>
        <p:spPr>
          <a:xfrm>
            <a:off x="553393" y="1634100"/>
            <a:ext cx="10229285" cy="4096089"/>
          </a:xfrm>
          <a:prstGeom prst="rect">
            <a:avLst/>
          </a:prstGeom>
        </p:spPr>
        <p:txBody>
          <a:bodyPr spcFirstLastPara="1" wrap="square" lIns="0" tIns="45700" rIns="0" bIns="45700" anchor="t" anchorCtr="0">
            <a:noAutofit/>
          </a:bodyPr>
          <a:lstStyle/>
          <a:p>
            <a:pPr marL="4572" lvl="0">
              <a:spcBef>
                <a:spcPts val="480"/>
              </a:spcBef>
              <a:spcAft>
                <a:spcPts val="0"/>
              </a:spcAft>
              <a:buClr>
                <a:srgbClr val="32006E"/>
              </a:buClr>
              <a:buSzPts val="2220"/>
            </a:pPr>
            <a:r>
              <a:rPr lang="en-US" sz="2200" b="1" dirty="0">
                <a:solidFill>
                  <a:srgbClr val="32006E"/>
                </a:solidFill>
              </a:rPr>
              <a:t>Resulting documentation should include:</a:t>
            </a:r>
            <a:endParaRPr sz="2200" b="1" dirty="0">
              <a:solidFill>
                <a:srgbClr val="32006E"/>
              </a:solidFill>
            </a:endParaRPr>
          </a:p>
          <a:p>
            <a:pPr marL="347472" lvl="0" indent="-342900">
              <a:spcBef>
                <a:spcPts val="480"/>
              </a:spcBef>
              <a:spcAft>
                <a:spcPts val="0"/>
              </a:spcAft>
              <a:buClr>
                <a:srgbClr val="32006E"/>
              </a:buClr>
              <a:buSzPts val="2400"/>
              <a:buFont typeface="Open Sans" panose="020B0606030504020204" pitchFamily="34" charset="0"/>
              <a:buChar char="−"/>
            </a:pPr>
            <a:r>
              <a:rPr lang="en-US" sz="2000" dirty="0">
                <a:solidFill>
                  <a:srgbClr val="32006E"/>
                </a:solidFill>
              </a:rPr>
              <a:t>Participant names </a:t>
            </a:r>
          </a:p>
          <a:p>
            <a:pPr marL="347472" lvl="0" indent="-342900">
              <a:spcBef>
                <a:spcPts val="480"/>
              </a:spcBef>
              <a:spcAft>
                <a:spcPts val="0"/>
              </a:spcAft>
              <a:buClr>
                <a:srgbClr val="32006E"/>
              </a:buClr>
              <a:buSzPts val="2400"/>
              <a:buFont typeface="Open Sans" panose="020B0606030504020204" pitchFamily="34" charset="0"/>
              <a:buChar char="−"/>
            </a:pPr>
            <a:r>
              <a:rPr lang="en-US" sz="2000" dirty="0">
                <a:solidFill>
                  <a:srgbClr val="32006E"/>
                </a:solidFill>
              </a:rPr>
              <a:t>Interview date, time, and method </a:t>
            </a:r>
          </a:p>
          <a:p>
            <a:pPr marL="347472" lvl="0" indent="-342900">
              <a:spcBef>
                <a:spcPts val="480"/>
              </a:spcBef>
              <a:spcAft>
                <a:spcPts val="0"/>
              </a:spcAft>
              <a:buClr>
                <a:srgbClr val="32006E"/>
              </a:buClr>
              <a:buSzPts val="2400"/>
              <a:buFont typeface="Open Sans" panose="020B0606030504020204" pitchFamily="34" charset="0"/>
              <a:buChar char="−"/>
            </a:pPr>
            <a:r>
              <a:rPr lang="en-US" sz="2000" dirty="0">
                <a:solidFill>
                  <a:srgbClr val="32006E"/>
                </a:solidFill>
              </a:rPr>
              <a:t>Assessment method (e.g. was a rubric or scoring method used)</a:t>
            </a:r>
          </a:p>
          <a:p>
            <a:pPr marL="347472" lvl="0" indent="-342900">
              <a:spcBef>
                <a:spcPts val="480"/>
              </a:spcBef>
              <a:spcAft>
                <a:spcPts val="0"/>
              </a:spcAft>
              <a:buClr>
                <a:srgbClr val="32006E"/>
              </a:buClr>
              <a:buSzPts val="2400"/>
              <a:buFont typeface="Open Sans" panose="020B0606030504020204" pitchFamily="34" charset="0"/>
              <a:buChar char="−"/>
            </a:pPr>
            <a:r>
              <a:rPr lang="en-US" sz="2000" dirty="0">
                <a:solidFill>
                  <a:srgbClr val="32006E"/>
                </a:solidFill>
              </a:rPr>
              <a:t>Statement that scholar is sufficiently proficient in English</a:t>
            </a:r>
          </a:p>
          <a:p>
            <a:pPr marL="347472" lvl="0" indent="-342900">
              <a:spcBef>
                <a:spcPts val="480"/>
              </a:spcBef>
              <a:spcAft>
                <a:spcPts val="0"/>
              </a:spcAft>
              <a:buClr>
                <a:srgbClr val="32006E"/>
              </a:buClr>
              <a:buSzPts val="2400"/>
              <a:buFont typeface="Open Sans" panose="020B0606030504020204" pitchFamily="34" charset="0"/>
              <a:buChar char="−"/>
            </a:pPr>
            <a:r>
              <a:rPr lang="en-US" sz="2000" dirty="0">
                <a:solidFill>
                  <a:srgbClr val="32006E"/>
                </a:solidFill>
              </a:rPr>
              <a:t>Signed and dated by interviewer</a:t>
            </a:r>
            <a:endParaRPr sz="2000" dirty="0">
              <a:solidFill>
                <a:srgbClr val="32006E"/>
              </a:solidFill>
            </a:endParaRPr>
          </a:p>
          <a:p>
            <a:pPr marL="0" lvl="0" indent="0" algn="l" rtl="0">
              <a:spcBef>
                <a:spcPts val="444"/>
              </a:spcBef>
              <a:spcAft>
                <a:spcPts val="0"/>
              </a:spcAft>
              <a:buClr>
                <a:schemeClr val="dk1"/>
              </a:buClr>
              <a:buSzPts val="2220"/>
              <a:buFont typeface="Noto Sans Symbols"/>
              <a:buNone/>
            </a:pPr>
            <a:r>
              <a:rPr lang="en-US" sz="2200" dirty="0">
                <a:solidFill>
                  <a:schemeClr val="dk1"/>
                </a:solidFill>
              </a:rPr>
              <a:t>  </a:t>
            </a:r>
            <a:endParaRPr sz="2200" dirty="0">
              <a:solidFill>
                <a:schemeClr val="dk1"/>
              </a:solidFill>
            </a:endParaRPr>
          </a:p>
          <a:p>
            <a:pPr marL="0" lvl="0" indent="0">
              <a:spcBef>
                <a:spcPts val="444"/>
              </a:spcBef>
              <a:spcAft>
                <a:spcPts val="200"/>
              </a:spcAft>
              <a:buClr>
                <a:schemeClr val="dk1"/>
              </a:buClr>
              <a:buSzPts val="2220"/>
              <a:buNone/>
            </a:pPr>
            <a:r>
              <a:rPr lang="en-US" sz="2200" b="1" dirty="0">
                <a:solidFill>
                  <a:srgbClr val="32006E"/>
                </a:solidFill>
              </a:rPr>
              <a:t>ISO offers an </a:t>
            </a:r>
            <a:r>
              <a:rPr lang="en-US" sz="2200" b="1" dirty="0">
                <a:solidFill>
                  <a:srgbClr val="0070C0"/>
                </a:solidFill>
                <a:hlinkClick r:id="rId3">
                  <a:extLst>
                    <a:ext uri="{A12FA001-AC4F-418D-AE19-62706E023703}">
                      <ahyp:hlinkClr xmlns:ahyp="http://schemas.microsoft.com/office/drawing/2018/hyperlinkcolor" val="tx"/>
                    </a:ext>
                  </a:extLst>
                </a:hlinkClick>
              </a:rPr>
              <a:t>interview documentation template</a:t>
            </a:r>
            <a:r>
              <a:rPr lang="en-US" sz="2200" b="1" dirty="0">
                <a:solidFill>
                  <a:srgbClr val="32006E"/>
                </a:solidFill>
              </a:rPr>
              <a:t> that you can use!</a:t>
            </a:r>
            <a:endParaRPr sz="2200" b="1" dirty="0">
              <a:solidFill>
                <a:srgbClr val="32006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78d9a75c9c_1_140"/>
          <p:cNvSpPr txBox="1">
            <a:spLocks noGrp="1"/>
          </p:cNvSpPr>
          <p:nvPr>
            <p:ph type="title"/>
          </p:nvPr>
        </p:nvSpPr>
        <p:spPr>
          <a:xfrm>
            <a:off x="471917" y="863010"/>
            <a:ext cx="11119542" cy="458796"/>
          </a:xfrm>
          <a:prstGeom prst="rect">
            <a:avLst/>
          </a:prstGeom>
          <a:noFill/>
          <a:ln>
            <a:noFill/>
          </a:ln>
        </p:spPr>
        <p:txBody>
          <a:bodyPr spcFirstLastPara="1" wrap="square" lIns="91425" tIns="45700" rIns="91425" bIns="45700" anchor="ctr" anchorCtr="0">
            <a:noAutofit/>
          </a:bodyPr>
          <a:lstStyle/>
          <a:p>
            <a:pPr marL="0" marR="0" lvl="0" indent="0">
              <a:lnSpc>
                <a:spcPts val="3300"/>
              </a:lnSpc>
              <a:spcBef>
                <a:spcPts val="0"/>
              </a:spcBef>
              <a:spcAft>
                <a:spcPts val="0"/>
              </a:spcAft>
              <a:buClr>
                <a:srgbClr val="FFFF00"/>
              </a:buClr>
              <a:buSzPts val="3600"/>
            </a:pPr>
            <a:r>
              <a:rPr lang="en-US">
                <a:sym typeface="Encode Sans"/>
              </a:rPr>
              <a:t>PROFICIENCY INTERVIEW (CONTINUED)</a:t>
            </a:r>
          </a:p>
        </p:txBody>
      </p:sp>
      <p:sp>
        <p:nvSpPr>
          <p:cNvPr id="266" name="Google Shape;266;g78d9a75c9c_1_140"/>
          <p:cNvSpPr txBox="1">
            <a:spLocks noGrp="1"/>
          </p:cNvSpPr>
          <p:nvPr>
            <p:ph type="body" sz="quarter" idx="11"/>
          </p:nvPr>
        </p:nvSpPr>
        <p:spPr>
          <a:xfrm>
            <a:off x="571500" y="1634095"/>
            <a:ext cx="10500888" cy="4096089"/>
          </a:xfrm>
          <a:prstGeom prst="rect">
            <a:avLst/>
          </a:prstGeom>
        </p:spPr>
        <p:txBody>
          <a:bodyPr spcFirstLastPara="1" wrap="square" lIns="0" tIns="45700" rIns="0" bIns="45700" anchor="t" anchorCtr="0">
            <a:noAutofit/>
          </a:bodyPr>
          <a:lstStyle/>
          <a:p>
            <a:pPr marL="4572">
              <a:spcBef>
                <a:spcPts val="480"/>
              </a:spcBef>
              <a:buClr>
                <a:srgbClr val="32006E"/>
              </a:buClr>
              <a:buSzPts val="2400"/>
            </a:pPr>
            <a:r>
              <a:rPr lang="en-US" sz="2200" b="1" dirty="0">
                <a:solidFill>
                  <a:srgbClr val="32006E"/>
                </a:solidFill>
              </a:rPr>
              <a:t>Informal assessment: The interviewer can discuss life in the U.S., e.g.: </a:t>
            </a:r>
            <a:endParaRPr sz="2200" b="1" dirty="0">
              <a:solidFill>
                <a:srgbClr val="32006E"/>
              </a:solidFill>
            </a:endParaRPr>
          </a:p>
          <a:p>
            <a:pPr marL="347472" indent="-342900">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rPr>
              <a:t>Where do you think you’ll want to live?</a:t>
            </a:r>
            <a:endParaRPr sz="2000" dirty="0">
              <a:solidFill>
                <a:srgbClr val="32006E"/>
              </a:solidFill>
            </a:endParaRPr>
          </a:p>
          <a:p>
            <a:pPr marL="347472" indent="-342900">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rPr>
              <a:t>What support services are you interested in?</a:t>
            </a:r>
            <a:endParaRPr sz="2000" dirty="0">
              <a:solidFill>
                <a:srgbClr val="32006E"/>
              </a:solidFill>
            </a:endParaRPr>
          </a:p>
          <a:p>
            <a:pPr marL="347472" indent="-342900">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rPr>
              <a:t>Tell me about what you like to do outside of work.</a:t>
            </a:r>
            <a:endParaRPr sz="2000" dirty="0">
              <a:solidFill>
                <a:srgbClr val="32006E"/>
              </a:solidFill>
            </a:endParaRPr>
          </a:p>
          <a:p>
            <a:pPr marL="347472" indent="-342900">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rPr>
              <a:t>What do you think will be most challenging about living and working in the U.S.?</a:t>
            </a:r>
            <a:endParaRPr sz="2000" dirty="0">
              <a:solidFill>
                <a:srgbClr val="32006E"/>
              </a:solidFill>
            </a:endParaRPr>
          </a:p>
          <a:p>
            <a:pPr marL="347472" indent="-342900">
              <a:spcBef>
                <a:spcPts val="480"/>
              </a:spcBef>
              <a:buClr>
                <a:srgbClr val="32006E"/>
              </a:buClr>
              <a:buSzPts val="2400"/>
              <a:buFont typeface="Open Sans" panose="020B0606030504020204" pitchFamily="34" charset="0"/>
              <a:buChar char="−"/>
            </a:pPr>
            <a:r>
              <a:rPr lang="en-US" sz="2000" dirty="0">
                <a:solidFill>
                  <a:srgbClr val="32006E"/>
                </a:solidFill>
              </a:rPr>
              <a:t>If the visitor can’t answer these questions clearly and completely, they’re probably not proficient enough for daily life in the U.S.</a:t>
            </a:r>
          </a:p>
          <a:p>
            <a:pPr marL="4572">
              <a:spcBef>
                <a:spcPts val="480"/>
              </a:spcBef>
              <a:buClr>
                <a:srgbClr val="32006E"/>
              </a:buClr>
              <a:buSzPts val="2400"/>
            </a:pPr>
            <a:endParaRPr lang="en-US" sz="2000" dirty="0">
              <a:solidFill>
                <a:srgbClr val="32006E"/>
              </a:solidFill>
            </a:endParaRPr>
          </a:p>
          <a:p>
            <a:pPr marL="4572">
              <a:spcBef>
                <a:spcPts val="480"/>
              </a:spcBef>
              <a:buClr>
                <a:srgbClr val="32006E"/>
              </a:buClr>
              <a:buSzPts val="2400"/>
            </a:pPr>
            <a:r>
              <a:rPr lang="en-US" sz="2000" b="1" dirty="0">
                <a:solidFill>
                  <a:srgbClr val="32006E"/>
                </a:solidFill>
              </a:rPr>
              <a:t>Formal assessment: </a:t>
            </a:r>
            <a:r>
              <a:rPr lang="en-US" sz="2000" dirty="0">
                <a:solidFill>
                  <a:srgbClr val="32006E"/>
                </a:solidFill>
              </a:rPr>
              <a:t>The interviewer can use the </a:t>
            </a:r>
            <a:r>
              <a:rPr lang="en-US" sz="2000" dirty="0">
                <a:solidFill>
                  <a:srgbClr val="0070C0"/>
                </a:solidFill>
                <a:hlinkClick r:id="rId3">
                  <a:extLst>
                    <a:ext uri="{A12FA001-AC4F-418D-AE19-62706E023703}">
                      <ahyp:hlinkClr xmlns:ahyp="http://schemas.microsoft.com/office/drawing/2018/hyperlinkcolor" val="tx"/>
                    </a:ext>
                  </a:extLst>
                </a:hlinkClick>
              </a:rPr>
              <a:t>TOEFL Scoring Rubric</a:t>
            </a:r>
            <a:r>
              <a:rPr lang="en-US" sz="2000" dirty="0">
                <a:solidFill>
                  <a:srgbClr val="32006E"/>
                </a:solidFill>
              </a:rPr>
              <a:t> or another proficiency rubric of their choice.</a:t>
            </a:r>
            <a:br>
              <a:rPr lang="en-US" sz="2000" dirty="0">
                <a:solidFill>
                  <a:schemeClr val="dk1"/>
                </a:solidFill>
              </a:rPr>
            </a:br>
            <a:endParaRPr sz="2000" dirty="0">
              <a:solidFill>
                <a:schemeClr val="dk1"/>
              </a:solidFill>
            </a:endParaRPr>
          </a:p>
          <a:p>
            <a:pPr marL="0" lvl="0" indent="0" algn="l" rtl="0">
              <a:spcBef>
                <a:spcPts val="1000"/>
              </a:spcBef>
              <a:spcAft>
                <a:spcPts val="1000"/>
              </a:spcAft>
              <a:buClr>
                <a:schemeClr val="dk1"/>
              </a:buClr>
              <a:buSzPts val="2200"/>
              <a:buFont typeface="Noto Sans Symbols"/>
              <a:buNone/>
            </a:pPr>
            <a:endParaRPr sz="220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 name="Title 1">
            <a:extLst>
              <a:ext uri="{FF2B5EF4-FFF2-40B4-BE49-F238E27FC236}">
                <a16:creationId xmlns:a16="http://schemas.microsoft.com/office/drawing/2014/main" id="{9196F95A-E073-9D94-FA63-17D99472A29D}"/>
              </a:ext>
            </a:extLst>
          </p:cNvPr>
          <p:cNvSpPr>
            <a:spLocks noGrp="1"/>
          </p:cNvSpPr>
          <p:nvPr>
            <p:ph type="title"/>
          </p:nvPr>
        </p:nvSpPr>
        <p:spPr>
          <a:xfrm>
            <a:off x="468822" y="841973"/>
            <a:ext cx="11119542" cy="503430"/>
          </a:xfrm>
        </p:spPr>
        <p:txBody>
          <a:bodyPr/>
          <a:lstStyle/>
          <a:p>
            <a:r>
              <a:rPr lang="en-US" dirty="0"/>
              <a:t>INSURANCE REQUIREMENT</a:t>
            </a:r>
          </a:p>
        </p:txBody>
      </p:sp>
      <p:sp>
        <p:nvSpPr>
          <p:cNvPr id="273" name="Google Shape;273;g78d9a75c9c_1_145"/>
          <p:cNvSpPr txBox="1">
            <a:spLocks noGrp="1"/>
          </p:cNvSpPr>
          <p:nvPr>
            <p:ph type="body" idx="4294967295"/>
          </p:nvPr>
        </p:nvSpPr>
        <p:spPr>
          <a:xfrm>
            <a:off x="589606" y="1617374"/>
            <a:ext cx="8862211" cy="1931587"/>
          </a:xfrm>
          <a:prstGeom prst="rect">
            <a:avLst/>
          </a:prstGeom>
        </p:spPr>
        <p:txBody>
          <a:bodyPr spcFirstLastPara="1" wrap="square" lIns="0" tIns="45700" rIns="0" bIns="45700" anchor="t" anchorCtr="0">
            <a:noAutofit/>
          </a:bodyPr>
          <a:lstStyle/>
          <a:p>
            <a:pPr marL="4572" lvl="0" indent="0">
              <a:spcBef>
                <a:spcPts val="480"/>
              </a:spcBef>
              <a:buClr>
                <a:srgbClr val="32006E"/>
              </a:buClr>
              <a:buSzPts val="2400"/>
              <a:buNone/>
              <a:tabLst>
                <a:tab pos="457200" algn="l"/>
              </a:tabLst>
            </a:pPr>
            <a:r>
              <a:rPr lang="en-US" sz="2200" b="1" dirty="0">
                <a:solidFill>
                  <a:srgbClr val="32006E"/>
                </a:solidFill>
                <a:latin typeface="Open Sans"/>
                <a:cs typeface="Open Sans"/>
              </a:rPr>
              <a:t>J-1 exchange visitors must obtain and maintain the following </a:t>
            </a:r>
            <a:r>
              <a:rPr lang="en-US" sz="2200" b="1" dirty="0">
                <a:solidFill>
                  <a:srgbClr val="0070C0"/>
                </a:solidFill>
                <a:latin typeface="Open Sans"/>
                <a:cs typeface="Open Sans"/>
                <a:hlinkClick r:id="rId3">
                  <a:extLst>
                    <a:ext uri="{A12FA001-AC4F-418D-AE19-62706E023703}">
                      <ahyp:hlinkClr xmlns:ahyp="http://schemas.microsoft.com/office/drawing/2018/hyperlinkcolor" val="tx"/>
                    </a:ext>
                  </a:extLst>
                </a:hlinkClick>
              </a:rPr>
              <a:t>insurance requirements</a:t>
            </a:r>
            <a:r>
              <a:rPr lang="en-US" sz="2200" b="1" dirty="0">
                <a:solidFill>
                  <a:srgbClr val="32006E"/>
                </a:solidFill>
                <a:latin typeface="Open Sans"/>
                <a:cs typeface="Open Sans"/>
              </a:rPr>
              <a:t> throughout their stay: </a:t>
            </a:r>
          </a:p>
          <a:p>
            <a:pPr marL="347472">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latin typeface="Open Sans"/>
                <a:cs typeface="Open Sans"/>
              </a:rPr>
              <a:t>Health insurance </a:t>
            </a:r>
          </a:p>
          <a:p>
            <a:pPr marL="347472">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latin typeface="Open Sans"/>
                <a:cs typeface="Open Sans"/>
              </a:rPr>
              <a:t>Medical repatriation </a:t>
            </a:r>
          </a:p>
          <a:p>
            <a:pPr marL="347472">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latin typeface="Open Sans"/>
                <a:cs typeface="Open Sans"/>
              </a:rPr>
              <a:t>Evacuation insurance</a:t>
            </a:r>
            <a:endParaRPr sz="2000" dirty="0">
              <a:solidFill>
                <a:srgbClr val="32006E"/>
              </a:solidFill>
              <a:latin typeface="Open Sans"/>
              <a:cs typeface="Open Sans"/>
            </a:endParaRPr>
          </a:p>
        </p:txBody>
      </p:sp>
      <p:graphicFrame>
        <p:nvGraphicFramePr>
          <p:cNvPr id="274" name="Google Shape;274;g78d9a75c9c_1_145"/>
          <p:cNvGraphicFramePr/>
          <p:nvPr>
            <p:extLst>
              <p:ext uri="{D42A27DB-BD31-4B8C-83A1-F6EECF244321}">
                <p14:modId xmlns:p14="http://schemas.microsoft.com/office/powerpoint/2010/main" val="4008984648"/>
              </p:ext>
            </p:extLst>
          </p:nvPr>
        </p:nvGraphicFramePr>
        <p:xfrm>
          <a:off x="4952399" y="2696211"/>
          <a:ext cx="6463950" cy="2562521"/>
        </p:xfrm>
        <a:graphic>
          <a:graphicData uri="http://schemas.openxmlformats.org/drawingml/2006/table">
            <a:tbl>
              <a:tblPr firstRow="1" firstCol="1" bandRow="1">
                <a:noFill/>
                <a:tableStyleId>{519E5B91-6CF3-4016-9DBC-AAB7637828D5}</a:tableStyleId>
              </a:tblPr>
              <a:tblGrid>
                <a:gridCol w="3912769">
                  <a:extLst>
                    <a:ext uri="{9D8B030D-6E8A-4147-A177-3AD203B41FA5}">
                      <a16:colId xmlns:a16="http://schemas.microsoft.com/office/drawing/2014/main" val="20000"/>
                    </a:ext>
                  </a:extLst>
                </a:gridCol>
                <a:gridCol w="2551181">
                  <a:extLst>
                    <a:ext uri="{9D8B030D-6E8A-4147-A177-3AD203B41FA5}">
                      <a16:colId xmlns:a16="http://schemas.microsoft.com/office/drawing/2014/main" val="20001"/>
                    </a:ext>
                  </a:extLst>
                </a:gridCol>
              </a:tblGrid>
              <a:tr h="575225">
                <a:tc>
                  <a:txBody>
                    <a:bodyPr/>
                    <a:lstStyle/>
                    <a:p>
                      <a:pPr marL="0" marR="0" lvl="0" indent="0" algn="l" rtl="0">
                        <a:lnSpc>
                          <a:spcPct val="120000"/>
                        </a:lnSpc>
                        <a:spcBef>
                          <a:spcPts val="0"/>
                        </a:spcBef>
                        <a:spcAft>
                          <a:spcPts val="0"/>
                        </a:spcAft>
                        <a:buNone/>
                      </a:pPr>
                      <a:r>
                        <a:rPr lang="en-US" sz="1800" u="none" strike="noStrike" cap="none" dirty="0">
                          <a:solidFill>
                            <a:srgbClr val="32006E"/>
                          </a:solidFill>
                          <a:latin typeface="Open Sans"/>
                          <a:ea typeface="Open Sans"/>
                          <a:cs typeface="Open Sans"/>
                          <a:sym typeface="Open Sans"/>
                        </a:rPr>
                        <a:t>Benefit</a:t>
                      </a:r>
                      <a:endParaRPr sz="1800" u="none" strike="noStrike" cap="none" dirty="0">
                        <a:solidFill>
                          <a:srgbClr val="32006E"/>
                        </a:solidFill>
                        <a:latin typeface="Open Sans"/>
                        <a:ea typeface="Open Sans"/>
                        <a:cs typeface="Open Sans"/>
                        <a:sym typeface="Open Sans"/>
                      </a:endParaRPr>
                    </a:p>
                  </a:txBody>
                  <a:tcPr marT="91440" marB="9144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solidFill>
                      <a:srgbClr val="EFEFEF"/>
                    </a:solidFill>
                  </a:tcPr>
                </a:tc>
                <a:tc>
                  <a:txBody>
                    <a:bodyPr/>
                    <a:lstStyle/>
                    <a:p>
                      <a:pPr marL="0" marR="0" lvl="0" indent="0" algn="l" rtl="0">
                        <a:lnSpc>
                          <a:spcPct val="120000"/>
                        </a:lnSpc>
                        <a:spcBef>
                          <a:spcPts val="0"/>
                        </a:spcBef>
                        <a:spcAft>
                          <a:spcPts val="0"/>
                        </a:spcAft>
                        <a:buNone/>
                      </a:pPr>
                      <a:r>
                        <a:rPr lang="en-US" sz="1800">
                          <a:solidFill>
                            <a:srgbClr val="32006E"/>
                          </a:solidFill>
                          <a:latin typeface="Open Sans"/>
                          <a:ea typeface="Open Sans"/>
                          <a:cs typeface="Open Sans"/>
                          <a:sym typeface="Open Sans"/>
                        </a:rPr>
                        <a:t>Required amount</a:t>
                      </a:r>
                      <a:endParaRPr sz="1800" u="none" strike="noStrike" cap="none">
                        <a:solidFill>
                          <a:srgbClr val="32006E"/>
                        </a:solidFill>
                        <a:latin typeface="Open Sans"/>
                        <a:ea typeface="Open Sans"/>
                        <a:cs typeface="Open Sans"/>
                        <a:sym typeface="Open Sans"/>
                      </a:endParaRPr>
                    </a:p>
                  </a:txBody>
                  <a:tcPr marT="91440" marB="9144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256032">
                <a:tc>
                  <a:txBody>
                    <a:bodyPr/>
                    <a:lstStyle/>
                    <a:p>
                      <a:pPr marL="0" marR="0" lvl="0" indent="0" algn="l" rtl="0">
                        <a:lnSpc>
                          <a:spcPct val="120000"/>
                        </a:lnSpc>
                        <a:spcBef>
                          <a:spcPts val="0"/>
                        </a:spcBef>
                        <a:spcAft>
                          <a:spcPts val="0"/>
                        </a:spcAft>
                        <a:buNone/>
                      </a:pPr>
                      <a:r>
                        <a:rPr lang="en-US" sz="1800" b="0" u="none" strike="noStrike" cap="none">
                          <a:solidFill>
                            <a:srgbClr val="32006E"/>
                          </a:solidFill>
                          <a:latin typeface="Open Sans"/>
                          <a:ea typeface="Open Sans"/>
                          <a:cs typeface="Open Sans"/>
                          <a:sym typeface="Open Sans"/>
                        </a:rPr>
                        <a:t>Medical benefits</a:t>
                      </a:r>
                      <a:endParaRPr sz="1800" b="0" u="none" strike="noStrike" cap="none">
                        <a:solidFill>
                          <a:srgbClr val="32006E"/>
                        </a:solidFill>
                        <a:latin typeface="Open Sans"/>
                        <a:ea typeface="Open Sans"/>
                        <a:cs typeface="Open Sans"/>
                        <a:sym typeface="Open Sans"/>
                      </a:endParaRPr>
                    </a:p>
                  </a:txBody>
                  <a:tcPr marT="91440" marB="9144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tx1">
                        <a:lumMod val="60000"/>
                        <a:lumOff val="40000"/>
                      </a:schemeClr>
                    </a:solidFill>
                  </a:tcPr>
                </a:tc>
                <a:tc>
                  <a:txBody>
                    <a:bodyPr/>
                    <a:lstStyle/>
                    <a:p>
                      <a:pPr marL="0" marR="0" lvl="0" indent="0" algn="l" rtl="0">
                        <a:lnSpc>
                          <a:spcPct val="120000"/>
                        </a:lnSpc>
                        <a:spcBef>
                          <a:spcPts val="0"/>
                        </a:spcBef>
                        <a:spcAft>
                          <a:spcPts val="0"/>
                        </a:spcAft>
                        <a:buNone/>
                      </a:pPr>
                      <a:r>
                        <a:rPr lang="en-US" sz="1800" u="none" strike="noStrike" cap="none">
                          <a:solidFill>
                            <a:srgbClr val="32006E"/>
                          </a:solidFill>
                          <a:latin typeface="Open Sans"/>
                          <a:ea typeface="Open Sans"/>
                          <a:cs typeface="Open Sans"/>
                          <a:sym typeface="Open Sans"/>
                        </a:rPr>
                        <a:t>$100,000 minimum</a:t>
                      </a:r>
                      <a:endParaRPr sz="1800" u="none" strike="noStrike" cap="none">
                        <a:solidFill>
                          <a:srgbClr val="32006E"/>
                        </a:solidFill>
                        <a:latin typeface="Open Sans"/>
                        <a:ea typeface="Open Sans"/>
                        <a:cs typeface="Open Sans"/>
                        <a:sym typeface="Open Sans"/>
                      </a:endParaRPr>
                    </a:p>
                  </a:txBody>
                  <a:tcPr marT="91440" marB="9144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tx1">
                        <a:lumMod val="60000"/>
                        <a:lumOff val="40000"/>
                      </a:schemeClr>
                    </a:solidFill>
                  </a:tcPr>
                </a:tc>
                <a:extLst>
                  <a:ext uri="{0D108BD9-81ED-4DB2-BD59-A6C34878D82A}">
                    <a16:rowId xmlns:a16="http://schemas.microsoft.com/office/drawing/2014/main" val="10001"/>
                  </a:ext>
                </a:extLst>
              </a:tr>
              <a:tr h="256032">
                <a:tc>
                  <a:txBody>
                    <a:bodyPr/>
                    <a:lstStyle/>
                    <a:p>
                      <a:pPr marL="0" marR="0" lvl="0" indent="0" algn="l" rtl="0">
                        <a:lnSpc>
                          <a:spcPct val="120000"/>
                        </a:lnSpc>
                        <a:spcBef>
                          <a:spcPts val="0"/>
                        </a:spcBef>
                        <a:spcAft>
                          <a:spcPts val="0"/>
                        </a:spcAft>
                        <a:buNone/>
                      </a:pPr>
                      <a:r>
                        <a:rPr lang="en-US" sz="1800" b="0" u="none" strike="noStrike" cap="none">
                          <a:solidFill>
                            <a:srgbClr val="32006E"/>
                          </a:solidFill>
                          <a:latin typeface="Open Sans"/>
                          <a:ea typeface="Open Sans"/>
                          <a:cs typeface="Open Sans"/>
                          <a:sym typeface="Open Sans"/>
                        </a:rPr>
                        <a:t>Deductible per accident or illness</a:t>
                      </a:r>
                      <a:endParaRPr sz="1800" b="0" u="none" strike="noStrike" cap="none">
                        <a:solidFill>
                          <a:srgbClr val="32006E"/>
                        </a:solidFill>
                        <a:latin typeface="Open Sans"/>
                        <a:ea typeface="Open Sans"/>
                        <a:cs typeface="Open Sans"/>
                        <a:sym typeface="Open Sans"/>
                      </a:endParaRPr>
                    </a:p>
                  </a:txBody>
                  <a:tcPr marT="91440" marB="91440">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tx1">
                        <a:lumMod val="60000"/>
                        <a:lumOff val="40000"/>
                      </a:schemeClr>
                    </a:solidFill>
                  </a:tcPr>
                </a:tc>
                <a:tc>
                  <a:txBody>
                    <a:bodyPr/>
                    <a:lstStyle/>
                    <a:p>
                      <a:pPr marL="0" marR="0" lvl="0" indent="0" algn="l" rtl="0">
                        <a:lnSpc>
                          <a:spcPct val="120000"/>
                        </a:lnSpc>
                        <a:spcBef>
                          <a:spcPts val="0"/>
                        </a:spcBef>
                        <a:spcAft>
                          <a:spcPts val="0"/>
                        </a:spcAft>
                        <a:buNone/>
                      </a:pPr>
                      <a:r>
                        <a:rPr lang="en-US" sz="1800" u="none" strike="noStrike" cap="none">
                          <a:solidFill>
                            <a:srgbClr val="32006E"/>
                          </a:solidFill>
                          <a:latin typeface="Open Sans"/>
                          <a:ea typeface="Open Sans"/>
                          <a:cs typeface="Open Sans"/>
                          <a:sym typeface="Open Sans"/>
                        </a:rPr>
                        <a:t>$500 maximum</a:t>
                      </a:r>
                      <a:endParaRPr sz="1800" u="none" strike="noStrike" cap="none">
                        <a:solidFill>
                          <a:srgbClr val="32006E"/>
                        </a:solidFill>
                        <a:latin typeface="Open Sans"/>
                        <a:ea typeface="Open Sans"/>
                        <a:cs typeface="Open Sans"/>
                        <a:sym typeface="Open Sans"/>
                      </a:endParaRPr>
                    </a:p>
                  </a:txBody>
                  <a:tcPr marT="91440" marB="91440">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tx1">
                        <a:lumMod val="60000"/>
                        <a:lumOff val="40000"/>
                      </a:schemeClr>
                    </a:solidFill>
                  </a:tcPr>
                </a:tc>
                <a:extLst>
                  <a:ext uri="{0D108BD9-81ED-4DB2-BD59-A6C34878D82A}">
                    <a16:rowId xmlns:a16="http://schemas.microsoft.com/office/drawing/2014/main" val="1311284982"/>
                  </a:ext>
                </a:extLst>
              </a:tr>
              <a:tr h="504825">
                <a:tc>
                  <a:txBody>
                    <a:bodyPr/>
                    <a:lstStyle/>
                    <a:p>
                      <a:pPr marL="0" marR="0" lvl="0" indent="0" algn="l" rtl="0">
                        <a:lnSpc>
                          <a:spcPct val="120000"/>
                        </a:lnSpc>
                        <a:spcBef>
                          <a:spcPts val="0"/>
                        </a:spcBef>
                        <a:spcAft>
                          <a:spcPts val="0"/>
                        </a:spcAft>
                        <a:buNone/>
                      </a:pPr>
                      <a:r>
                        <a:rPr lang="en-US" sz="1800" b="0" u="none" strike="noStrike" cap="none">
                          <a:solidFill>
                            <a:srgbClr val="32006E"/>
                          </a:solidFill>
                          <a:latin typeface="Open Sans"/>
                          <a:ea typeface="Open Sans"/>
                          <a:cs typeface="Open Sans"/>
                          <a:sym typeface="Open Sans"/>
                        </a:rPr>
                        <a:t>Repatriation of remains</a:t>
                      </a:r>
                      <a:endParaRPr sz="1800" b="0" u="none" strike="noStrike" cap="none">
                        <a:solidFill>
                          <a:srgbClr val="32006E"/>
                        </a:solidFill>
                        <a:latin typeface="Open Sans"/>
                        <a:ea typeface="Open Sans"/>
                        <a:cs typeface="Open Sans"/>
                        <a:sym typeface="Open Sans"/>
                      </a:endParaRPr>
                    </a:p>
                  </a:txBody>
                  <a:tcPr marT="91440" marB="9144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FEFEF"/>
                    </a:solidFill>
                  </a:tcPr>
                </a:tc>
                <a:tc>
                  <a:txBody>
                    <a:bodyPr/>
                    <a:lstStyle/>
                    <a:p>
                      <a:pPr marL="0" marR="0" lvl="0" indent="0" algn="l" rtl="0">
                        <a:lnSpc>
                          <a:spcPct val="120000"/>
                        </a:lnSpc>
                        <a:spcBef>
                          <a:spcPts val="0"/>
                        </a:spcBef>
                        <a:spcAft>
                          <a:spcPts val="0"/>
                        </a:spcAft>
                        <a:buNone/>
                      </a:pPr>
                      <a:r>
                        <a:rPr lang="en-US" sz="1800" u="none" strike="noStrike" cap="none">
                          <a:solidFill>
                            <a:srgbClr val="32006E"/>
                          </a:solidFill>
                          <a:latin typeface="Open Sans"/>
                          <a:ea typeface="Open Sans"/>
                          <a:cs typeface="Open Sans"/>
                          <a:sym typeface="Open Sans"/>
                        </a:rPr>
                        <a:t>$25,000 minimum</a:t>
                      </a:r>
                      <a:endParaRPr sz="1800" u="none" strike="noStrike" cap="none">
                        <a:solidFill>
                          <a:srgbClr val="32006E"/>
                        </a:solidFill>
                        <a:latin typeface="Open Sans"/>
                        <a:ea typeface="Open Sans"/>
                        <a:cs typeface="Open Sans"/>
                        <a:sym typeface="Open Sans"/>
                      </a:endParaRPr>
                    </a:p>
                  </a:txBody>
                  <a:tcPr marT="91440" marB="9144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04825">
                <a:tc>
                  <a:txBody>
                    <a:bodyPr/>
                    <a:lstStyle/>
                    <a:p>
                      <a:pPr marL="0" marR="0" lvl="0" indent="0" algn="l" rtl="0">
                        <a:lnSpc>
                          <a:spcPct val="120000"/>
                        </a:lnSpc>
                        <a:spcBef>
                          <a:spcPts val="0"/>
                        </a:spcBef>
                        <a:spcAft>
                          <a:spcPts val="0"/>
                        </a:spcAft>
                        <a:buNone/>
                      </a:pPr>
                      <a:r>
                        <a:rPr lang="en-US" sz="1800" b="0" u="none" strike="noStrike" cap="none">
                          <a:solidFill>
                            <a:srgbClr val="32006E"/>
                          </a:solidFill>
                          <a:latin typeface="Open Sans"/>
                          <a:ea typeface="Open Sans"/>
                          <a:cs typeface="Open Sans"/>
                          <a:sym typeface="Open Sans"/>
                        </a:rPr>
                        <a:t>Medical evacuation</a:t>
                      </a:r>
                      <a:endParaRPr sz="1800" b="0" u="none" strike="noStrike" cap="none">
                        <a:solidFill>
                          <a:srgbClr val="32006E"/>
                        </a:solidFill>
                        <a:latin typeface="Open Sans"/>
                        <a:ea typeface="Open Sans"/>
                        <a:cs typeface="Open Sans"/>
                        <a:sym typeface="Open Sans"/>
                      </a:endParaRPr>
                    </a:p>
                  </a:txBody>
                  <a:tcPr marT="91440" marB="9144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FEFEF"/>
                    </a:solidFill>
                  </a:tcPr>
                </a:tc>
                <a:tc>
                  <a:txBody>
                    <a:bodyPr/>
                    <a:lstStyle/>
                    <a:p>
                      <a:pPr marL="0" marR="0" lvl="0" indent="0" algn="l" rtl="0">
                        <a:lnSpc>
                          <a:spcPct val="120000"/>
                        </a:lnSpc>
                        <a:spcBef>
                          <a:spcPts val="0"/>
                        </a:spcBef>
                        <a:spcAft>
                          <a:spcPts val="0"/>
                        </a:spcAft>
                        <a:buNone/>
                      </a:pPr>
                      <a:r>
                        <a:rPr lang="en-US" sz="1800" u="none" strike="noStrike" cap="none" dirty="0">
                          <a:solidFill>
                            <a:srgbClr val="32006E"/>
                          </a:solidFill>
                          <a:latin typeface="Open Sans"/>
                          <a:ea typeface="Open Sans"/>
                          <a:cs typeface="Open Sans"/>
                          <a:sym typeface="Open Sans"/>
                        </a:rPr>
                        <a:t>$50,000 minimum</a:t>
                      </a:r>
                      <a:endParaRPr sz="1800" u="none" strike="noStrike" cap="none" dirty="0">
                        <a:solidFill>
                          <a:srgbClr val="32006E"/>
                        </a:solidFill>
                        <a:latin typeface="Open Sans"/>
                        <a:ea typeface="Open Sans"/>
                        <a:cs typeface="Open Sans"/>
                        <a:sym typeface="Open Sans"/>
                      </a:endParaRPr>
                    </a:p>
                  </a:txBody>
                  <a:tcPr marT="91440" marB="9144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bl>
          </a:graphicData>
        </a:graphic>
      </p:graphicFrame>
      <p:sp>
        <p:nvSpPr>
          <p:cNvPr id="275" name="Google Shape;275;g78d9a75c9c_1_145"/>
          <p:cNvSpPr txBox="1"/>
          <p:nvPr/>
        </p:nvSpPr>
        <p:spPr>
          <a:xfrm>
            <a:off x="477875" y="5401623"/>
            <a:ext cx="10440604" cy="6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rgbClr val="32006E"/>
                </a:solidFill>
                <a:latin typeface="Open Sans"/>
                <a:cs typeface="Open Sans"/>
                <a:sym typeface="Open Sans"/>
              </a:rPr>
              <a:t>ISO collects the </a:t>
            </a:r>
            <a:r>
              <a:rPr lang="en-US" sz="2000" dirty="0">
                <a:solidFill>
                  <a:srgbClr val="0070C0"/>
                </a:solidFill>
                <a:latin typeface="Open Sans"/>
                <a:cs typeface="Open Sans"/>
                <a:sym typeface="Open Sans"/>
                <a:hlinkClick r:id="rId4">
                  <a:extLst>
                    <a:ext uri="{A12FA001-AC4F-418D-AE19-62706E023703}">
                      <ahyp:hlinkClr xmlns:ahyp="http://schemas.microsoft.com/office/drawing/2018/hyperlinkcolor" val="tx"/>
                    </a:ext>
                  </a:extLst>
                </a:hlinkClick>
              </a:rPr>
              <a:t>Insurance Compliance Form</a:t>
            </a:r>
            <a:r>
              <a:rPr lang="en-US" sz="2000" dirty="0">
                <a:solidFill>
                  <a:srgbClr val="0070C0"/>
                </a:solidFill>
                <a:latin typeface="Open Sans"/>
                <a:cs typeface="Open Sans"/>
                <a:sym typeface="Open Sans"/>
              </a:rPr>
              <a:t> </a:t>
            </a:r>
            <a:r>
              <a:rPr lang="en-US" sz="2000" dirty="0">
                <a:solidFill>
                  <a:srgbClr val="32006E"/>
                </a:solidFill>
                <a:latin typeface="Open Sans"/>
                <a:cs typeface="Open Sans"/>
                <a:sym typeface="Open Sans"/>
              </a:rPr>
              <a:t>at check-in and with all J-1 extensions</a:t>
            </a:r>
            <a:r>
              <a:rPr lang="en-US" sz="1800" dirty="0">
                <a:solidFill>
                  <a:schemeClr val="dk1"/>
                </a:solidFill>
                <a:latin typeface="Open Sans"/>
                <a:ea typeface="Open Sans"/>
                <a:cs typeface="Open Sans"/>
                <a:sym typeface="Open Sans"/>
              </a:rPr>
              <a:t>.</a:t>
            </a:r>
            <a:endParaRPr sz="1800" dirty="0">
              <a:solidFill>
                <a:schemeClr val="dk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Title 1">
            <a:extLst>
              <a:ext uri="{FF2B5EF4-FFF2-40B4-BE49-F238E27FC236}">
                <a16:creationId xmlns:a16="http://schemas.microsoft.com/office/drawing/2014/main" id="{126210BC-E869-48E4-6002-118F514E80AA}"/>
              </a:ext>
            </a:extLst>
          </p:cNvPr>
          <p:cNvSpPr>
            <a:spLocks noGrp="1"/>
          </p:cNvSpPr>
          <p:nvPr>
            <p:ph type="title"/>
          </p:nvPr>
        </p:nvSpPr>
        <p:spPr>
          <a:xfrm>
            <a:off x="486928" y="706169"/>
            <a:ext cx="11119542" cy="648285"/>
          </a:xfrm>
        </p:spPr>
        <p:txBody>
          <a:bodyPr/>
          <a:lstStyle/>
          <a:p>
            <a:r>
              <a:rPr lang="en-US" dirty="0"/>
              <a:t>CULTURAL EXCHANGE REQUIREMENT</a:t>
            </a:r>
          </a:p>
        </p:txBody>
      </p:sp>
      <p:sp>
        <p:nvSpPr>
          <p:cNvPr id="283" name="Google Shape;283;g78d9a75c9c_1_154"/>
          <p:cNvSpPr txBox="1">
            <a:spLocks noGrp="1"/>
          </p:cNvSpPr>
          <p:nvPr>
            <p:ph type="body" idx="4294967295"/>
          </p:nvPr>
        </p:nvSpPr>
        <p:spPr>
          <a:xfrm>
            <a:off x="571499" y="1573763"/>
            <a:ext cx="10718171" cy="4014788"/>
          </a:xfrm>
          <a:prstGeom prst="rect">
            <a:avLst/>
          </a:prstGeom>
        </p:spPr>
        <p:txBody>
          <a:bodyPr spcFirstLastPara="1" wrap="square" lIns="0" tIns="45700" rIns="0" bIns="45700" anchor="t" anchorCtr="0">
            <a:noAutofit/>
          </a:bodyPr>
          <a:lstStyle/>
          <a:p>
            <a:pPr marL="4572" lvl="0" indent="0">
              <a:spcBef>
                <a:spcPts val="480"/>
              </a:spcBef>
              <a:spcAft>
                <a:spcPts val="0"/>
              </a:spcAft>
              <a:buClr>
                <a:srgbClr val="32006E"/>
              </a:buClr>
              <a:buSzPts val="2400"/>
              <a:buNone/>
            </a:pPr>
            <a:r>
              <a:rPr lang="en-US" sz="2200" b="1" dirty="0">
                <a:solidFill>
                  <a:srgbClr val="32006E"/>
                </a:solidFill>
                <a:latin typeface="Open Sans"/>
                <a:cs typeface="Open Sans"/>
              </a:rPr>
              <a:t>All sponsors must have cultural exchange plans in place for the J-1 and J-2(s)</a:t>
            </a:r>
          </a:p>
          <a:p>
            <a:pPr marL="4572" lvl="0" indent="0">
              <a:spcBef>
                <a:spcPts val="480"/>
              </a:spcBef>
              <a:spcAft>
                <a:spcPts val="0"/>
              </a:spcAft>
              <a:buClr>
                <a:srgbClr val="32006E"/>
              </a:buClr>
              <a:buSzPts val="2400"/>
              <a:buNone/>
            </a:pPr>
            <a:endParaRPr sz="2200" b="1" dirty="0">
              <a:solidFill>
                <a:srgbClr val="32006E"/>
              </a:solidFill>
              <a:latin typeface="Open Sans"/>
              <a:cs typeface="Open Sans"/>
            </a:endParaRPr>
          </a:p>
          <a:p>
            <a:pPr marL="4572" lvl="0" indent="0">
              <a:spcBef>
                <a:spcPts val="480"/>
              </a:spcBef>
              <a:spcAft>
                <a:spcPts val="0"/>
              </a:spcAft>
              <a:buClr>
                <a:srgbClr val="32006E"/>
              </a:buClr>
              <a:buSzPts val="2400"/>
              <a:buNone/>
            </a:pPr>
            <a:r>
              <a:rPr lang="en-US" sz="2200" b="1" dirty="0">
                <a:solidFill>
                  <a:srgbClr val="32006E"/>
                </a:solidFill>
                <a:latin typeface="Open Sans"/>
                <a:cs typeface="Open Sans"/>
              </a:rPr>
              <a:t>For possible activities, see:</a:t>
            </a:r>
            <a:endParaRPr sz="2200" b="1" dirty="0">
              <a:solidFill>
                <a:srgbClr val="32006E"/>
              </a:solidFill>
              <a:latin typeface="Open Sans"/>
              <a:cs typeface="Open Sans"/>
            </a:endParaRPr>
          </a:p>
          <a:p>
            <a:pPr marL="347472" lvl="0">
              <a:spcBef>
                <a:spcPts val="480"/>
              </a:spcBef>
              <a:spcAft>
                <a:spcPts val="0"/>
              </a:spcAft>
              <a:buClr>
                <a:srgbClr val="32006E"/>
              </a:buClr>
              <a:buSzPts val="2400"/>
              <a:buFont typeface="Open Sans" panose="020B0606030504020204" pitchFamily="34" charset="0"/>
              <a:buChar char="−"/>
            </a:pPr>
            <a:r>
              <a:rPr lang="en-US" sz="2000" dirty="0">
                <a:solidFill>
                  <a:srgbClr val="0070C0"/>
                </a:solidFill>
                <a:latin typeface="Open Sans"/>
                <a:cs typeface="Open Sans"/>
                <a:hlinkClick r:id="rId3">
                  <a:extLst>
                    <a:ext uri="{A12FA001-AC4F-418D-AE19-62706E023703}">
                      <ahyp:hlinkClr xmlns:ahyp="http://schemas.microsoft.com/office/drawing/2018/hyperlinkcolor" val="tx"/>
                    </a:ext>
                  </a:extLst>
                </a:hlinkClick>
              </a:rPr>
              <a:t>Our cultural exchange page</a:t>
            </a:r>
            <a:endParaRPr sz="2000" dirty="0">
              <a:solidFill>
                <a:srgbClr val="0070C0"/>
              </a:solidFill>
              <a:latin typeface="Open Sans"/>
              <a:cs typeface="Open Sans"/>
            </a:endParaRPr>
          </a:p>
          <a:p>
            <a:pPr marL="347472" lvl="0">
              <a:spcBef>
                <a:spcPts val="480"/>
              </a:spcBef>
              <a:spcAft>
                <a:spcPts val="0"/>
              </a:spcAft>
              <a:buClr>
                <a:srgbClr val="32006E"/>
              </a:buClr>
              <a:buSzPts val="2400"/>
              <a:buFont typeface="Open Sans" panose="020B0606030504020204" pitchFamily="34" charset="0"/>
              <a:buChar char="−"/>
            </a:pPr>
            <a:r>
              <a:rPr lang="en-US" sz="2000" dirty="0">
                <a:solidFill>
                  <a:srgbClr val="0070C0"/>
                </a:solidFill>
                <a:latin typeface="Open Sans"/>
                <a:cs typeface="Open Sans"/>
                <a:hlinkClick r:id="rId4">
                  <a:extLst>
                    <a:ext uri="{A12FA001-AC4F-418D-AE19-62706E023703}">
                      <ahyp:hlinkClr xmlns:ahyp="http://schemas.microsoft.com/office/drawing/2018/hyperlinkcolor" val="tx"/>
                    </a:ext>
                  </a:extLst>
                </a:hlinkClick>
              </a:rPr>
              <a:t>CIRCLE</a:t>
            </a:r>
            <a:endParaRPr sz="2000" dirty="0">
              <a:solidFill>
                <a:srgbClr val="0070C0"/>
              </a:solidFill>
              <a:latin typeface="Open Sans"/>
              <a:cs typeface="Open Sans"/>
            </a:endParaRPr>
          </a:p>
          <a:p>
            <a:pPr marL="347472" lvl="0">
              <a:spcBef>
                <a:spcPts val="480"/>
              </a:spcBef>
              <a:spcAft>
                <a:spcPts val="0"/>
              </a:spcAft>
              <a:buClr>
                <a:srgbClr val="32006E"/>
              </a:buClr>
              <a:buSzPts val="2400"/>
              <a:buFont typeface="Open Sans" panose="020B0606030504020204" pitchFamily="34" charset="0"/>
              <a:buChar char="−"/>
            </a:pPr>
            <a:r>
              <a:rPr lang="en-US" sz="2000" dirty="0">
                <a:solidFill>
                  <a:srgbClr val="0070C0"/>
                </a:solidFill>
                <a:latin typeface="Open Sans"/>
                <a:cs typeface="Open Sans"/>
                <a:hlinkClick r:id="rId5">
                  <a:extLst>
                    <a:ext uri="{A12FA001-AC4F-418D-AE19-62706E023703}">
                      <ahyp:hlinkClr xmlns:ahyp="http://schemas.microsoft.com/office/drawing/2018/hyperlinkcolor" val="tx"/>
                    </a:ext>
                  </a:extLst>
                </a:hlinkClick>
              </a:rPr>
              <a:t>The Whole U</a:t>
            </a:r>
            <a:endParaRPr sz="2000" dirty="0">
              <a:solidFill>
                <a:srgbClr val="0070C0"/>
              </a:solidFill>
              <a:latin typeface="Open Sans"/>
              <a:cs typeface="Open Sans"/>
            </a:endParaRPr>
          </a:p>
          <a:p>
            <a:pPr marL="347472">
              <a:spcBef>
                <a:spcPts val="480"/>
              </a:spcBef>
              <a:buClr>
                <a:srgbClr val="32006E"/>
              </a:buClr>
              <a:buSzPts val="2400"/>
              <a:buFont typeface="Open Sans" panose="020B0606030504020204" pitchFamily="34" charset="0"/>
              <a:buChar char="−"/>
            </a:pPr>
            <a:r>
              <a:rPr lang="en-US" sz="2000" dirty="0">
                <a:solidFill>
                  <a:srgbClr val="0070C0"/>
                </a:solidFill>
                <a:latin typeface="Open Sans"/>
                <a:cs typeface="Open Sans"/>
                <a:hlinkClick r:id="rId6">
                  <a:extLst>
                    <a:ext uri="{A12FA001-AC4F-418D-AE19-62706E023703}">
                      <ahyp:hlinkClr xmlns:ahyp="http://schemas.microsoft.com/office/drawing/2018/hyperlinkcolor" val="tx"/>
                    </a:ext>
                  </a:extLst>
                </a:hlinkClick>
              </a:rPr>
              <a:t>FIUTS</a:t>
            </a:r>
            <a:endParaRPr lang="en-US" sz="2000" dirty="0">
              <a:solidFill>
                <a:srgbClr val="0070C0"/>
              </a:solidFill>
              <a:latin typeface="Open Sans"/>
              <a:cs typeface="Open Sans"/>
            </a:endParaRPr>
          </a:p>
          <a:p>
            <a:pPr marL="347472" lvl="0">
              <a:spcBef>
                <a:spcPts val="480"/>
              </a:spcBef>
              <a:spcAft>
                <a:spcPts val="0"/>
              </a:spcAft>
              <a:buClr>
                <a:srgbClr val="32006E"/>
              </a:buClr>
              <a:buSzPts val="2400"/>
              <a:buFont typeface="Open Sans" panose="020B0606030504020204" pitchFamily="34" charset="0"/>
              <a:buChar char="−"/>
            </a:pPr>
            <a:r>
              <a:rPr lang="en-US" sz="2000" dirty="0">
                <a:solidFill>
                  <a:srgbClr val="0070C0"/>
                </a:solidFill>
                <a:latin typeface="Open Sans"/>
                <a:cs typeface="Open Sans"/>
                <a:hlinkClick r:id="rId7">
                  <a:extLst>
                    <a:ext uri="{A12FA001-AC4F-418D-AE19-62706E023703}">
                      <ahyp:hlinkClr xmlns:ahyp="http://schemas.microsoft.com/office/drawing/2018/hyperlinkcolor" val="tx"/>
                    </a:ext>
                  </a:extLst>
                </a:hlinkClick>
              </a:rPr>
              <a:t>Visiting Seattle</a:t>
            </a:r>
            <a:r>
              <a:rPr lang="en-US" sz="2000" dirty="0">
                <a:solidFill>
                  <a:srgbClr val="0070C0"/>
                </a:solidFill>
                <a:latin typeface="Open Sans"/>
                <a:cs typeface="Open Sans"/>
              </a:rPr>
              <a:t> </a:t>
            </a:r>
            <a:r>
              <a:rPr lang="en-US" sz="2000" dirty="0">
                <a:solidFill>
                  <a:srgbClr val="32006E"/>
                </a:solidFill>
                <a:latin typeface="Open Sans"/>
                <a:cs typeface="Open Sans"/>
              </a:rPr>
              <a:t>(City of Seattle website)</a:t>
            </a:r>
            <a:endParaRPr sz="2000" dirty="0">
              <a:solidFill>
                <a:srgbClr val="32006E"/>
              </a:solidFill>
              <a:latin typeface="Open Sans"/>
              <a:cs typeface="Open Sans"/>
            </a:endParaRPr>
          </a:p>
          <a:p>
            <a:pPr marL="347472" lvl="0">
              <a:spcBef>
                <a:spcPts val="480"/>
              </a:spcBef>
              <a:spcAft>
                <a:spcPts val="0"/>
              </a:spcAft>
              <a:buClr>
                <a:srgbClr val="32006E"/>
              </a:buClr>
              <a:buSzPts val="2400"/>
              <a:buFont typeface="Open Sans" panose="020B0606030504020204" pitchFamily="34" charset="0"/>
              <a:buChar char="−"/>
            </a:pPr>
            <a:r>
              <a:rPr lang="en-US" sz="2000" dirty="0">
                <a:solidFill>
                  <a:srgbClr val="0070C0"/>
                </a:solidFill>
                <a:latin typeface="Open Sans"/>
                <a:cs typeface="Open Sans"/>
                <a:hlinkClick r:id="rId8">
                  <a:extLst>
                    <a:ext uri="{A12FA001-AC4F-418D-AE19-62706E023703}">
                      <ahyp:hlinkClr xmlns:ahyp="http://schemas.microsoft.com/office/drawing/2018/hyperlinkcolor" val="tx"/>
                    </a:ext>
                  </a:extLst>
                </a:hlinkClick>
              </a:rPr>
              <a:t>State of Washington Tourism </a:t>
            </a:r>
            <a:r>
              <a:rPr lang="en-US" sz="2000" dirty="0">
                <a:solidFill>
                  <a:srgbClr val="32006E"/>
                </a:solidFill>
                <a:latin typeface="Open Sans"/>
                <a:cs typeface="Open Sans"/>
              </a:rPr>
              <a:t>(nonprofit website)</a:t>
            </a:r>
            <a:endParaRPr sz="2000" dirty="0">
              <a:solidFill>
                <a:srgbClr val="32006E"/>
              </a:solidFill>
              <a:latin typeface="Open Sans"/>
              <a:cs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3569-AA60-3E23-8230-D9B9900474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A555FE-D84B-27F4-5F69-E6992C276005}"/>
              </a:ext>
            </a:extLst>
          </p:cNvPr>
          <p:cNvSpPr>
            <a:spLocks noGrp="1"/>
          </p:cNvSpPr>
          <p:nvPr>
            <p:ph type="title"/>
          </p:nvPr>
        </p:nvSpPr>
        <p:spPr>
          <a:xfrm>
            <a:off x="441663" y="365069"/>
            <a:ext cx="11119542" cy="998440"/>
          </a:xfrm>
        </p:spPr>
        <p:txBody>
          <a:bodyPr anchor="b">
            <a:normAutofit/>
          </a:bodyPr>
          <a:lstStyle/>
          <a:p>
            <a:r>
              <a:rPr lang="en-US" dirty="0"/>
              <a:t>Q&amp;A - English Proficiency</a:t>
            </a:r>
          </a:p>
        </p:txBody>
      </p:sp>
      <p:sp>
        <p:nvSpPr>
          <p:cNvPr id="8" name="Text Placeholder 2">
            <a:extLst>
              <a:ext uri="{FF2B5EF4-FFF2-40B4-BE49-F238E27FC236}">
                <a16:creationId xmlns:a16="http://schemas.microsoft.com/office/drawing/2014/main" id="{6535FC2B-8EA7-0A8C-E468-5AD3FF68DA79}"/>
              </a:ext>
            </a:extLst>
          </p:cNvPr>
          <p:cNvSpPr>
            <a:spLocks noGrp="1"/>
          </p:cNvSpPr>
          <p:nvPr>
            <p:ph type="body" sz="quarter" idx="11"/>
          </p:nvPr>
        </p:nvSpPr>
        <p:spPr>
          <a:xfrm>
            <a:off x="441663" y="1618911"/>
            <a:ext cx="11119542" cy="4096089"/>
          </a:xfrm>
        </p:spPr>
        <p:txBody>
          <a:bodyPr/>
          <a:lstStyle/>
          <a:p>
            <a:pPr>
              <a:spcBef>
                <a:spcPts val="300"/>
              </a:spcBef>
            </a:pPr>
            <a:r>
              <a:rPr lang="en-US" sz="1700" b="1" dirty="0"/>
              <a:t>Q: If the visitor has demonstrated English proficiency via an accepted test, but the interviewer doesn't feel confident to provide their own sign-off for English proficiency, what should we do? If they are not as proficient as hoped, is it up to the discretion of the academic unit? Is it enough that they have colleagues in the department who speak the same language?</a:t>
            </a:r>
            <a:br>
              <a:rPr lang="en-US" sz="1700" dirty="0"/>
            </a:br>
            <a:endParaRPr lang="en-US" sz="1700" dirty="0"/>
          </a:p>
          <a:p>
            <a:pPr>
              <a:spcBef>
                <a:spcPts val="300"/>
              </a:spcBef>
            </a:pPr>
            <a:r>
              <a:rPr lang="en-US" sz="1700" dirty="0"/>
              <a:t>A: If they have an accepted language proficiency test that shows they are proficient in English, then that’s sufficient to demonstrate ability. </a:t>
            </a:r>
          </a:p>
          <a:p>
            <a:pPr>
              <a:spcBef>
                <a:spcPts val="300"/>
              </a:spcBef>
            </a:pPr>
            <a:r>
              <a:rPr lang="en-US" sz="1700" dirty="0"/>
              <a:t>If the scholar has gone through an interview and the interviewer isn’t confident in the scholar’s language ability, you need to seriously consider what additional language support would be necessary for the exchange visitor to be able to function in the exchange program and in day-to-day life, and whether you’re willing to provide it. There are rare cases where units provide a translator for scholars with lower proficiency. </a:t>
            </a:r>
          </a:p>
          <a:p>
            <a:pPr>
              <a:spcBef>
                <a:spcPts val="300"/>
              </a:spcBef>
            </a:pPr>
            <a:r>
              <a:rPr lang="en-US" sz="1700" dirty="0"/>
              <a:t>In general, the intent of this requirement is to ensure that the scholar can communicate well enough in English to function both in and outside of work environments during their program. It isn’t sufficient that everyone in the lab speaks the same language unless they are also supporting the scholar with their English communication skills in day-to-day life.</a:t>
            </a:r>
          </a:p>
          <a:p>
            <a:br>
              <a:rPr lang="en-US" dirty="0"/>
            </a:br>
            <a:endParaRPr lang="en-US" dirty="0"/>
          </a:p>
        </p:txBody>
      </p:sp>
    </p:spTree>
    <p:extLst>
      <p:ext uri="{BB962C8B-B14F-4D97-AF65-F5344CB8AC3E}">
        <p14:creationId xmlns:p14="http://schemas.microsoft.com/office/powerpoint/2010/main" val="400440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22880-3E19-0F0A-BA36-13D3BADB3BB7}"/>
              </a:ext>
            </a:extLst>
          </p:cNvPr>
          <p:cNvSpPr>
            <a:spLocks noGrp="1"/>
          </p:cNvSpPr>
          <p:nvPr>
            <p:ph type="title"/>
          </p:nvPr>
        </p:nvSpPr>
        <p:spPr/>
        <p:txBody>
          <a:bodyPr/>
          <a:lstStyle/>
          <a:p>
            <a:r>
              <a:rPr lang="en-US" dirty="0"/>
              <a:t>Q&amp;A – Cultural Exchange</a:t>
            </a:r>
          </a:p>
        </p:txBody>
      </p:sp>
      <p:sp>
        <p:nvSpPr>
          <p:cNvPr id="3" name="Text Placeholder 2">
            <a:extLst>
              <a:ext uri="{FF2B5EF4-FFF2-40B4-BE49-F238E27FC236}">
                <a16:creationId xmlns:a16="http://schemas.microsoft.com/office/drawing/2014/main" id="{23723661-3CD3-E2F4-3FC5-CE7F42ABA95C}"/>
              </a:ext>
            </a:extLst>
          </p:cNvPr>
          <p:cNvSpPr>
            <a:spLocks noGrp="1"/>
          </p:cNvSpPr>
          <p:nvPr>
            <p:ph type="body" sz="quarter" idx="11"/>
          </p:nvPr>
        </p:nvSpPr>
        <p:spPr/>
        <p:txBody>
          <a:bodyPr/>
          <a:lstStyle/>
          <a:p>
            <a:r>
              <a:rPr lang="en-US" b="1" dirty="0"/>
              <a:t>Q: If our cultural exchange plans have changed temporarily due to financial stability measures, but we intend to return to normal operations when possible, do we need to revise our cultural exchange plans document for now?</a:t>
            </a:r>
          </a:p>
          <a:p>
            <a:r>
              <a:rPr lang="en-US" dirty="0"/>
              <a:t>A: You can amend your cultural exchange plans on the conditional approval; we can even update this and recirculate it for signatures at your request. It is also OK if cultural plans change slightly due to funding or are adjusted based on the financial constraints of the department. The important thing is that there are plans in place to have the scholar engage in some cultural activities in order to meet the regulatory requirement.</a:t>
            </a:r>
          </a:p>
          <a:p>
            <a:br>
              <a:rPr lang="en-US" dirty="0"/>
            </a:br>
            <a:endParaRPr lang="en-US" dirty="0"/>
          </a:p>
        </p:txBody>
      </p:sp>
    </p:spTree>
    <p:extLst>
      <p:ext uri="{BB962C8B-B14F-4D97-AF65-F5344CB8AC3E}">
        <p14:creationId xmlns:p14="http://schemas.microsoft.com/office/powerpoint/2010/main" val="2518883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6FC64E8D-5786-DC1F-6F55-C8134D2CDC66}"/>
            </a:ext>
          </a:extLst>
        </p:cNvPr>
        <p:cNvGrpSpPr/>
        <p:nvPr/>
      </p:nvGrpSpPr>
      <p:grpSpPr>
        <a:xfrm>
          <a:off x="0" y="0"/>
          <a:ext cx="0" cy="0"/>
          <a:chOff x="0" y="0"/>
          <a:chExt cx="0" cy="0"/>
        </a:xfrm>
      </p:grpSpPr>
      <p:sp>
        <p:nvSpPr>
          <p:cNvPr id="177" name="Google Shape;177;g78d9a75c9c_1_64">
            <a:extLst>
              <a:ext uri="{FF2B5EF4-FFF2-40B4-BE49-F238E27FC236}">
                <a16:creationId xmlns:a16="http://schemas.microsoft.com/office/drawing/2014/main" id="{8FBE9451-C750-2FC0-A992-2EFC02C19018}"/>
              </a:ext>
            </a:extLst>
          </p:cNvPr>
          <p:cNvSpPr txBox="1">
            <a:spLocks noGrp="1"/>
          </p:cNvSpPr>
          <p:nvPr>
            <p:ph type="title"/>
          </p:nvPr>
        </p:nvSpPr>
        <p:spPr>
          <a:xfrm>
            <a:off x="546987" y="2571439"/>
            <a:ext cx="11119542" cy="998440"/>
          </a:xfrm>
          <a:prstGeom prst="rect">
            <a:avLst/>
          </a:prstGeom>
          <a:noFill/>
          <a:ln>
            <a:noFill/>
          </a:ln>
        </p:spPr>
        <p:txBody>
          <a:bodyPr spcFirstLastPara="1" wrap="square" lIns="91425" tIns="45700" rIns="91425" bIns="45700" anchor="b" anchorCtr="0">
            <a:noAutofit/>
          </a:bodyPr>
          <a:lstStyle/>
          <a:p>
            <a:pPr marL="0" marR="0" lvl="0" indent="0" rtl="0">
              <a:spcBef>
                <a:spcPts val="0"/>
              </a:spcBef>
              <a:spcAft>
                <a:spcPts val="0"/>
              </a:spcAft>
              <a:buClr>
                <a:srgbClr val="FFFF00"/>
              </a:buClr>
              <a:buSzPts val="6600"/>
              <a:buFont typeface="Candara"/>
              <a:buNone/>
            </a:pPr>
            <a:r>
              <a:rPr lang="en-US" dirty="0">
                <a:sym typeface="Arial Black"/>
              </a:rPr>
              <a:t>J-1 PROCEDURES</a:t>
            </a:r>
          </a:p>
        </p:txBody>
      </p:sp>
    </p:spTree>
    <p:extLst>
      <p:ext uri="{BB962C8B-B14F-4D97-AF65-F5344CB8AC3E}">
        <p14:creationId xmlns:p14="http://schemas.microsoft.com/office/powerpoint/2010/main" val="343314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78d9a75c9c_1_165"/>
          <p:cNvSpPr txBox="1">
            <a:spLocks noGrp="1"/>
          </p:cNvSpPr>
          <p:nvPr>
            <p:ph type="title"/>
          </p:nvPr>
        </p:nvSpPr>
        <p:spPr>
          <a:xfrm>
            <a:off x="477875" y="760492"/>
            <a:ext cx="11119542" cy="593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00"/>
              </a:buClr>
              <a:buSzPts val="3959"/>
              <a:buFont typeface="Lucida Sans"/>
              <a:buNone/>
            </a:pPr>
            <a:r>
              <a:rPr lang="en-US" dirty="0">
                <a:sym typeface="Encode Sans"/>
              </a:rPr>
              <a:t>PREPARING THE J VISA REQUEST</a:t>
            </a:r>
          </a:p>
        </p:txBody>
      </p:sp>
      <p:sp>
        <p:nvSpPr>
          <p:cNvPr id="296" name="Google Shape;296;g78d9a75c9c_1_165"/>
          <p:cNvSpPr txBox="1">
            <a:spLocks noGrp="1"/>
          </p:cNvSpPr>
          <p:nvPr>
            <p:ph type="body" sz="quarter" idx="11"/>
          </p:nvPr>
        </p:nvSpPr>
        <p:spPr>
          <a:xfrm>
            <a:off x="571500" y="1634095"/>
            <a:ext cx="10976667" cy="4096089"/>
          </a:xfrm>
          <a:prstGeom prst="rect">
            <a:avLst/>
          </a:prstGeom>
        </p:spPr>
        <p:txBody>
          <a:bodyPr spcFirstLastPara="1" wrap="square" lIns="0" tIns="45700" rIns="0" bIns="45700" anchor="t" anchorCtr="0">
            <a:noAutofit/>
          </a:bodyPr>
          <a:lstStyle/>
          <a:p>
            <a:pPr marL="347472" lvl="0" indent="-342900">
              <a:lnSpc>
                <a:spcPct val="100000"/>
              </a:lnSpc>
              <a:spcBef>
                <a:spcPts val="480"/>
              </a:spcBef>
              <a:spcAft>
                <a:spcPts val="0"/>
              </a:spcAft>
              <a:buClr>
                <a:srgbClr val="32006E"/>
              </a:buClr>
              <a:buSzPts val="2400"/>
              <a:buFont typeface="Open Sans" panose="020B0606030504020204" pitchFamily="34" charset="0"/>
              <a:buChar char="−"/>
              <a:tabLst>
                <a:tab pos="457200" algn="l"/>
              </a:tabLst>
            </a:pPr>
            <a:r>
              <a:rPr lang="en-US" sz="2000" dirty="0">
                <a:solidFill>
                  <a:srgbClr val="32006E"/>
                </a:solidFill>
              </a:rPr>
              <a:t>Start at least three months before the start date</a:t>
            </a:r>
            <a:endParaRPr sz="2000" dirty="0">
              <a:solidFill>
                <a:srgbClr val="32006E"/>
              </a:solidFill>
            </a:endParaRPr>
          </a:p>
          <a:p>
            <a:pPr marL="347472" lvl="0" indent="-342900">
              <a:lnSpc>
                <a:spcPct val="100000"/>
              </a:lnSpc>
              <a:spcBef>
                <a:spcPts val="480"/>
              </a:spcBef>
              <a:spcAft>
                <a:spcPts val="0"/>
              </a:spcAft>
              <a:buClr>
                <a:srgbClr val="32006E"/>
              </a:buClr>
              <a:buSzPts val="2400"/>
              <a:buFont typeface="Open Sans" panose="020B0606030504020204" pitchFamily="34" charset="0"/>
              <a:buChar char="−"/>
              <a:tabLst>
                <a:tab pos="457200" algn="l"/>
              </a:tabLst>
            </a:pPr>
            <a:r>
              <a:rPr lang="en-US" sz="2000" dirty="0">
                <a:solidFill>
                  <a:srgbClr val="32006E"/>
                </a:solidFill>
              </a:rPr>
              <a:t>Review </a:t>
            </a:r>
            <a:r>
              <a:rPr lang="en-US" sz="2000" dirty="0">
                <a:solidFill>
                  <a:srgbClr val="0070C0"/>
                </a:solidFill>
                <a:hlinkClick r:id="rId3">
                  <a:extLst>
                    <a:ext uri="{A12FA001-AC4F-418D-AE19-62706E023703}">
                      <ahyp:hlinkClr xmlns:ahyp="http://schemas.microsoft.com/office/drawing/2018/hyperlinkcolor" val="tx"/>
                    </a:ext>
                  </a:extLst>
                </a:hlinkClick>
              </a:rPr>
              <a:t>How to Sponsor a J-1 Exchange Visitor</a:t>
            </a:r>
            <a:r>
              <a:rPr lang="en-US" sz="2000" dirty="0">
                <a:solidFill>
                  <a:srgbClr val="0070C0"/>
                </a:solidFill>
              </a:rPr>
              <a:t> </a:t>
            </a:r>
            <a:r>
              <a:rPr lang="en-US" sz="2000" dirty="0">
                <a:solidFill>
                  <a:srgbClr val="32006E"/>
                </a:solidFill>
              </a:rPr>
              <a:t>page</a:t>
            </a:r>
            <a:endParaRPr sz="2000" dirty="0">
              <a:solidFill>
                <a:srgbClr val="32006E"/>
              </a:solidFill>
            </a:endParaRPr>
          </a:p>
          <a:p>
            <a:pPr marL="347472" lvl="0" indent="-342900">
              <a:lnSpc>
                <a:spcPct val="100000"/>
              </a:lnSpc>
              <a:spcBef>
                <a:spcPts val="480"/>
              </a:spcBef>
              <a:spcAft>
                <a:spcPts val="0"/>
              </a:spcAft>
              <a:buClr>
                <a:srgbClr val="32006E"/>
              </a:buClr>
              <a:buSzPts val="2400"/>
              <a:buFont typeface="Open Sans" panose="020B0606030504020204" pitchFamily="34" charset="0"/>
              <a:buChar char="−"/>
              <a:tabLst>
                <a:tab pos="457200" algn="l"/>
              </a:tabLst>
            </a:pPr>
            <a:r>
              <a:rPr lang="en-US" sz="2000" dirty="0">
                <a:solidFill>
                  <a:srgbClr val="32006E"/>
                </a:solidFill>
              </a:rPr>
              <a:t>Collect scholar information using </a:t>
            </a:r>
            <a:r>
              <a:rPr lang="en-US" sz="2000" dirty="0">
                <a:solidFill>
                  <a:srgbClr val="0070C0"/>
                </a:solidFill>
                <a:hlinkClick r:id="rId4">
                  <a:extLst>
                    <a:ext uri="{A12FA001-AC4F-418D-AE19-62706E023703}">
                      <ahyp:hlinkClr xmlns:ahyp="http://schemas.microsoft.com/office/drawing/2018/hyperlinkcolor" val="tx"/>
                    </a:ext>
                  </a:extLst>
                </a:hlinkClick>
              </a:rPr>
              <a:t>J Visa Intake Form</a:t>
            </a:r>
            <a:endParaRPr sz="2000" dirty="0">
              <a:solidFill>
                <a:srgbClr val="0070C0"/>
              </a:solidFill>
            </a:endParaRPr>
          </a:p>
          <a:p>
            <a:pPr marL="347472" lvl="0" indent="-342900">
              <a:lnSpc>
                <a:spcPct val="100000"/>
              </a:lnSpc>
              <a:spcBef>
                <a:spcPts val="480"/>
              </a:spcBef>
              <a:spcAft>
                <a:spcPts val="0"/>
              </a:spcAft>
              <a:buClr>
                <a:srgbClr val="32006E"/>
              </a:buClr>
              <a:buSzPts val="2400"/>
              <a:buFont typeface="Open Sans" panose="020B0606030504020204" pitchFamily="34" charset="0"/>
              <a:buChar char="−"/>
              <a:tabLst>
                <a:tab pos="457200" algn="l"/>
              </a:tabLst>
            </a:pPr>
            <a:r>
              <a:rPr lang="en-US" sz="2000" dirty="0">
                <a:solidFill>
                  <a:srgbClr val="32006E"/>
                </a:solidFill>
              </a:rPr>
              <a:t>Verify and retain evidence of </a:t>
            </a:r>
            <a:r>
              <a:rPr lang="en-US" sz="2000" dirty="0">
                <a:solidFill>
                  <a:srgbClr val="0070C0"/>
                </a:solidFill>
                <a:hlinkClick r:id="rId5">
                  <a:extLst>
                    <a:ext uri="{A12FA001-AC4F-418D-AE19-62706E023703}">
                      <ahyp:hlinkClr xmlns:ahyp="http://schemas.microsoft.com/office/drawing/2018/hyperlinkcolor" val="tx"/>
                    </a:ext>
                  </a:extLst>
                </a:hlinkClick>
              </a:rPr>
              <a:t>funding</a:t>
            </a:r>
            <a:r>
              <a:rPr lang="en-US" sz="2000" dirty="0">
                <a:solidFill>
                  <a:srgbClr val="32006E"/>
                </a:solidFill>
              </a:rPr>
              <a:t> from all sources</a:t>
            </a:r>
            <a:endParaRPr sz="2000" dirty="0">
              <a:solidFill>
                <a:srgbClr val="32006E"/>
              </a:solidFill>
            </a:endParaRPr>
          </a:p>
          <a:p>
            <a:pPr marL="347472" lvl="0" indent="-342900">
              <a:lnSpc>
                <a:spcPct val="100000"/>
              </a:lnSpc>
              <a:spcBef>
                <a:spcPts val="480"/>
              </a:spcBef>
              <a:spcAft>
                <a:spcPts val="0"/>
              </a:spcAft>
              <a:buClr>
                <a:srgbClr val="32006E"/>
              </a:buClr>
              <a:buSzPts val="2400"/>
              <a:buFont typeface="Open Sans" panose="020B0606030504020204" pitchFamily="34" charset="0"/>
              <a:buChar char="−"/>
              <a:tabLst>
                <a:tab pos="457200" algn="l"/>
              </a:tabLst>
            </a:pPr>
            <a:r>
              <a:rPr lang="en-US" sz="2000" dirty="0">
                <a:solidFill>
                  <a:srgbClr val="32006E"/>
                </a:solidFill>
              </a:rPr>
              <a:t>Document scholar’s </a:t>
            </a:r>
            <a:r>
              <a:rPr lang="en-US" sz="2000" dirty="0">
                <a:solidFill>
                  <a:srgbClr val="0070C0"/>
                </a:solidFill>
                <a:hlinkClick r:id="rId6">
                  <a:extLst>
                    <a:ext uri="{A12FA001-AC4F-418D-AE19-62706E023703}">
                      <ahyp:hlinkClr xmlns:ahyp="http://schemas.microsoft.com/office/drawing/2018/hyperlinkcolor" val="tx"/>
                    </a:ext>
                  </a:extLst>
                </a:hlinkClick>
              </a:rPr>
              <a:t>English proficiency</a:t>
            </a:r>
            <a:r>
              <a:rPr lang="en-US" sz="2000" dirty="0">
                <a:solidFill>
                  <a:srgbClr val="0070C0"/>
                </a:solidFill>
              </a:rPr>
              <a:t> </a:t>
            </a:r>
            <a:endParaRPr sz="2000" dirty="0">
              <a:solidFill>
                <a:srgbClr val="0070C0"/>
              </a:solidFill>
            </a:endParaRPr>
          </a:p>
          <a:p>
            <a:pPr marL="347472" lvl="0" indent="-342900">
              <a:lnSpc>
                <a:spcPct val="100000"/>
              </a:lnSpc>
              <a:spcBef>
                <a:spcPts val="480"/>
              </a:spcBef>
              <a:spcAft>
                <a:spcPts val="0"/>
              </a:spcAft>
              <a:buClr>
                <a:srgbClr val="32006E"/>
              </a:buClr>
              <a:buSzPts val="2400"/>
              <a:buFont typeface="Open Sans" panose="020B0606030504020204" pitchFamily="34" charset="0"/>
              <a:buChar char="−"/>
              <a:tabLst>
                <a:tab pos="457200" algn="l"/>
              </a:tabLst>
            </a:pPr>
            <a:r>
              <a:rPr lang="en-US" sz="2000" dirty="0">
                <a:solidFill>
                  <a:srgbClr val="32006E"/>
                </a:solidFill>
              </a:rPr>
              <a:t>Plan </a:t>
            </a:r>
            <a:r>
              <a:rPr lang="en-US" sz="2000" dirty="0">
                <a:solidFill>
                  <a:srgbClr val="0070C0"/>
                </a:solidFill>
                <a:hlinkClick r:id="rId7">
                  <a:extLst>
                    <a:ext uri="{A12FA001-AC4F-418D-AE19-62706E023703}">
                      <ahyp:hlinkClr xmlns:ahyp="http://schemas.microsoft.com/office/drawing/2018/hyperlinkcolor" val="tx"/>
                    </a:ext>
                  </a:extLst>
                </a:hlinkClick>
              </a:rPr>
              <a:t>cultural exchange activities</a:t>
            </a:r>
            <a:r>
              <a:rPr lang="en-US" sz="2000" dirty="0">
                <a:solidFill>
                  <a:srgbClr val="0070C0"/>
                </a:solidFill>
              </a:rPr>
              <a:t> </a:t>
            </a:r>
            <a:r>
              <a:rPr lang="en-US" sz="2000" dirty="0">
                <a:solidFill>
                  <a:srgbClr val="32006E"/>
                </a:solidFill>
              </a:rPr>
              <a:t>for the scholar and their family </a:t>
            </a:r>
            <a:endParaRPr sz="2000" dirty="0">
              <a:solidFill>
                <a:srgbClr val="32006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78d9a75c9c_1_165"/>
          <p:cNvSpPr txBox="1">
            <a:spLocks noGrp="1"/>
          </p:cNvSpPr>
          <p:nvPr>
            <p:ph type="title"/>
          </p:nvPr>
        </p:nvSpPr>
        <p:spPr>
          <a:xfrm>
            <a:off x="486928" y="760490"/>
            <a:ext cx="11119542" cy="61207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00"/>
              </a:buClr>
              <a:buSzPts val="3959"/>
              <a:buFont typeface="Lucida Sans"/>
              <a:buNone/>
            </a:pPr>
            <a:r>
              <a:rPr lang="en-US" dirty="0">
                <a:sym typeface="Encode Sans"/>
              </a:rPr>
              <a:t>SUBMITTING THE J VISA REQUEST</a:t>
            </a:r>
          </a:p>
        </p:txBody>
      </p:sp>
      <p:sp>
        <p:nvSpPr>
          <p:cNvPr id="296" name="Google Shape;296;g78d9a75c9c_1_165"/>
          <p:cNvSpPr txBox="1">
            <a:spLocks noGrp="1"/>
          </p:cNvSpPr>
          <p:nvPr>
            <p:ph type="body" sz="quarter" idx="11"/>
          </p:nvPr>
        </p:nvSpPr>
        <p:spPr>
          <a:xfrm>
            <a:off x="536229" y="1625041"/>
            <a:ext cx="11119542" cy="4096089"/>
          </a:xfrm>
          <a:prstGeom prst="rect">
            <a:avLst/>
          </a:prstGeom>
        </p:spPr>
        <p:txBody>
          <a:bodyPr spcFirstLastPara="1" wrap="square" lIns="0" tIns="45700" rIns="0" bIns="45700" anchor="t" anchorCtr="0">
            <a:noAutofit/>
          </a:bodyPr>
          <a:lstStyle/>
          <a:p>
            <a:pPr marL="347472" lvl="0" indent="-342900">
              <a:lnSpc>
                <a:spcPct val="100000"/>
              </a:lnSpc>
              <a:spcBef>
                <a:spcPts val="480"/>
              </a:spcBef>
              <a:spcAft>
                <a:spcPts val="0"/>
              </a:spcAft>
              <a:buClr>
                <a:srgbClr val="32006E"/>
              </a:buClr>
              <a:buSzPts val="2400"/>
              <a:buFont typeface="Open Sans" panose="020B0606030504020204" pitchFamily="34" charset="0"/>
              <a:buChar char="−"/>
            </a:pPr>
            <a:r>
              <a:rPr lang="en-US" sz="2200" b="1" dirty="0">
                <a:solidFill>
                  <a:srgbClr val="32006E"/>
                </a:solidFill>
              </a:rPr>
              <a:t>Submit </a:t>
            </a:r>
            <a:r>
              <a:rPr lang="en-US" sz="2200" b="1" dirty="0">
                <a:solidFill>
                  <a:srgbClr val="0070C0"/>
                </a:solidFill>
                <a:hlinkClick r:id="rId3">
                  <a:extLst>
                    <a:ext uri="{A12FA001-AC4F-418D-AE19-62706E023703}">
                      <ahyp:hlinkClr xmlns:ahyp="http://schemas.microsoft.com/office/drawing/2018/hyperlinkcolor" val="tx"/>
                    </a:ext>
                  </a:extLst>
                </a:hlinkClick>
              </a:rPr>
              <a:t>J Visa Request</a:t>
            </a:r>
            <a:r>
              <a:rPr lang="en-US" sz="2200" b="1" dirty="0">
                <a:solidFill>
                  <a:srgbClr val="0070C0"/>
                </a:solidFill>
              </a:rPr>
              <a:t> </a:t>
            </a:r>
            <a:r>
              <a:rPr lang="en-US" sz="2200" b="1" dirty="0">
                <a:solidFill>
                  <a:srgbClr val="32006E"/>
                </a:solidFill>
              </a:rPr>
              <a:t>to ISO and pay CTI fee(s)</a:t>
            </a:r>
          </a:p>
          <a:p>
            <a:pPr marL="742950" lvl="1" indent="-285750">
              <a:buClr>
                <a:srgbClr val="32006E"/>
              </a:buClr>
              <a:buSzPct val="100000"/>
              <a:buFont typeface="Arial" panose="020B0604020202020204" pitchFamily="34" charset="0"/>
              <a:buChar char="˃"/>
            </a:pPr>
            <a:r>
              <a:rPr lang="en-US" sz="2000" dirty="0">
                <a:solidFill>
                  <a:srgbClr val="32006E"/>
                </a:solidFill>
              </a:rPr>
              <a:t>Note: Units may NOT recover the CTI fees from J-1 postdoctoral scholars</a:t>
            </a:r>
          </a:p>
          <a:p>
            <a:pPr marL="347472" lvl="0" indent="-342900">
              <a:lnSpc>
                <a:spcPct val="100000"/>
              </a:lnSpc>
              <a:spcBef>
                <a:spcPts val="480"/>
              </a:spcBef>
              <a:spcAft>
                <a:spcPts val="0"/>
              </a:spcAft>
              <a:buClr>
                <a:srgbClr val="32006E"/>
              </a:buClr>
              <a:buSzPts val="2400"/>
              <a:buFont typeface="Open Sans" panose="020B0606030504020204" pitchFamily="34" charset="0"/>
              <a:buChar char="−"/>
            </a:pPr>
            <a:r>
              <a:rPr lang="en-US" sz="2200" b="1" dirty="0">
                <a:solidFill>
                  <a:srgbClr val="32006E"/>
                </a:solidFill>
              </a:rPr>
              <a:t>Provide signed visa request, with supporting documentation, to ISO</a:t>
            </a:r>
          </a:p>
          <a:p>
            <a:pPr marL="347472" lvl="0" indent="-342900">
              <a:lnSpc>
                <a:spcPct val="100000"/>
              </a:lnSpc>
              <a:spcBef>
                <a:spcPts val="480"/>
              </a:spcBef>
              <a:spcAft>
                <a:spcPts val="0"/>
              </a:spcAft>
              <a:buClr>
                <a:srgbClr val="32006E"/>
              </a:buClr>
              <a:buSzPts val="2400"/>
              <a:buFont typeface="Open Sans" panose="020B0606030504020204" pitchFamily="34" charset="0"/>
              <a:buChar char="−"/>
            </a:pPr>
            <a:r>
              <a:rPr lang="en-US" sz="2200" b="1" dirty="0">
                <a:solidFill>
                  <a:srgbClr val="32006E"/>
                </a:solidFill>
              </a:rPr>
              <a:t>After the DS-2019 has been issued, submit a </a:t>
            </a:r>
            <a:r>
              <a:rPr lang="en-US" sz="2200" b="1" dirty="0">
                <a:solidFill>
                  <a:srgbClr val="0070C0"/>
                </a:solidFill>
                <a:hlinkClick r:id="rId4">
                  <a:extLst>
                    <a:ext uri="{A12FA001-AC4F-418D-AE19-62706E023703}">
                      <ahyp:hlinkClr xmlns:ahyp="http://schemas.microsoft.com/office/drawing/2018/hyperlinkcolor" val="tx"/>
                    </a:ext>
                  </a:extLst>
                </a:hlinkClick>
              </a:rPr>
              <a:t>J1 Amendment Form</a:t>
            </a:r>
            <a:r>
              <a:rPr lang="en-US" sz="2200" b="1" dirty="0">
                <a:solidFill>
                  <a:srgbClr val="32006E"/>
                </a:solidFill>
              </a:rPr>
              <a:t> for any changes in:</a:t>
            </a:r>
          </a:p>
          <a:p>
            <a:pPr marL="742950" lvl="1" indent="-285750">
              <a:buClr>
                <a:srgbClr val="32006E"/>
              </a:buClr>
              <a:buSzPct val="100000"/>
              <a:buFont typeface="Arial" panose="020B0604020202020204" pitchFamily="34" charset="0"/>
              <a:buChar char="˃"/>
            </a:pPr>
            <a:r>
              <a:rPr lang="en-US" sz="2000" dirty="0">
                <a:solidFill>
                  <a:srgbClr val="32006E"/>
                </a:solidFill>
              </a:rPr>
              <a:t>Sponsorship dates</a:t>
            </a:r>
          </a:p>
          <a:p>
            <a:pPr marL="742950" lvl="1" indent="-285750">
              <a:buClr>
                <a:srgbClr val="32006E"/>
              </a:buClr>
              <a:buSzPct val="100000"/>
              <a:buFont typeface="Arial" panose="020B0604020202020204" pitchFamily="34" charset="0"/>
              <a:buChar char="˃"/>
            </a:pPr>
            <a:r>
              <a:rPr lang="en-US" sz="2000" dirty="0">
                <a:solidFill>
                  <a:srgbClr val="32006E"/>
                </a:solidFill>
              </a:rPr>
              <a:t>Biographical information</a:t>
            </a:r>
          </a:p>
          <a:p>
            <a:pPr marL="742950" lvl="1" indent="-285750">
              <a:buClr>
                <a:srgbClr val="32006E"/>
              </a:buClr>
              <a:buSzPct val="100000"/>
              <a:buFont typeface="Arial" panose="020B0604020202020204" pitchFamily="34" charset="0"/>
              <a:buChar char="˃"/>
            </a:pPr>
            <a:r>
              <a:rPr lang="en-US" sz="2000" dirty="0">
                <a:solidFill>
                  <a:srgbClr val="32006E"/>
                </a:solidFill>
              </a:rPr>
              <a:t>Other changes</a:t>
            </a:r>
          </a:p>
        </p:txBody>
      </p:sp>
    </p:spTree>
    <p:extLst>
      <p:ext uri="{BB962C8B-B14F-4D97-AF65-F5344CB8AC3E}">
        <p14:creationId xmlns:p14="http://schemas.microsoft.com/office/powerpoint/2010/main" val="132147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817F-07FF-2B8C-861A-319FCE521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0DC89-5CB0-DB78-9BED-444925CACBF1}"/>
              </a:ext>
            </a:extLst>
          </p:cNvPr>
          <p:cNvSpPr>
            <a:spLocks noGrp="1"/>
          </p:cNvSpPr>
          <p:nvPr>
            <p:ph type="title"/>
          </p:nvPr>
        </p:nvSpPr>
        <p:spPr/>
        <p:txBody>
          <a:bodyPr/>
          <a:lstStyle/>
          <a:p>
            <a:r>
              <a:rPr lang="en-US"/>
              <a:t>INTRODUCTION TO J-1 VISAS</a:t>
            </a:r>
          </a:p>
        </p:txBody>
      </p:sp>
    </p:spTree>
    <p:extLst>
      <p:ext uri="{BB962C8B-B14F-4D97-AF65-F5344CB8AC3E}">
        <p14:creationId xmlns:p14="http://schemas.microsoft.com/office/powerpoint/2010/main" val="3875565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Title 1">
            <a:extLst>
              <a:ext uri="{FF2B5EF4-FFF2-40B4-BE49-F238E27FC236}">
                <a16:creationId xmlns:a16="http://schemas.microsoft.com/office/drawing/2014/main" id="{3A0128F1-E627-1F53-798C-5C0A27B35411}"/>
              </a:ext>
            </a:extLst>
          </p:cNvPr>
          <p:cNvSpPr>
            <a:spLocks noGrp="1"/>
          </p:cNvSpPr>
          <p:nvPr>
            <p:ph type="title"/>
          </p:nvPr>
        </p:nvSpPr>
        <p:spPr>
          <a:xfrm>
            <a:off x="493917" y="347651"/>
            <a:ext cx="11119542" cy="998440"/>
          </a:xfrm>
        </p:spPr>
        <p:txBody>
          <a:bodyPr/>
          <a:lstStyle/>
          <a:p>
            <a:r>
              <a:rPr lang="en-US" dirty="0"/>
              <a:t>SUPPORTING DOCUMENTATION</a:t>
            </a:r>
          </a:p>
        </p:txBody>
      </p:sp>
      <p:sp>
        <p:nvSpPr>
          <p:cNvPr id="303" name="Google Shape;303;g78d9a75c9c_1_171"/>
          <p:cNvSpPr txBox="1">
            <a:spLocks noGrp="1"/>
          </p:cNvSpPr>
          <p:nvPr>
            <p:ph type="body" idx="4294967295"/>
          </p:nvPr>
        </p:nvSpPr>
        <p:spPr>
          <a:xfrm>
            <a:off x="580209" y="1632809"/>
            <a:ext cx="10163175" cy="2355713"/>
          </a:xfrm>
          <a:prstGeom prst="rect">
            <a:avLst/>
          </a:prstGeom>
        </p:spPr>
        <p:txBody>
          <a:bodyPr spcFirstLastPara="1" wrap="square" lIns="0" tIns="45700" rIns="0" bIns="45700" anchor="t" anchorCtr="0">
            <a:noAutofit/>
          </a:bodyPr>
          <a:lstStyle/>
          <a:p>
            <a:pPr marL="4572" indent="0">
              <a:spcBef>
                <a:spcPts val="480"/>
              </a:spcBef>
              <a:buClr>
                <a:srgbClr val="32006E"/>
              </a:buClr>
              <a:buSzPts val="2400"/>
              <a:buNone/>
              <a:tabLst>
                <a:tab pos="457200" algn="l"/>
              </a:tabLst>
            </a:pPr>
            <a:r>
              <a:rPr lang="en-US" sz="2200" b="1" dirty="0">
                <a:solidFill>
                  <a:srgbClr val="32006E"/>
                </a:solidFill>
                <a:latin typeface="Open Sans"/>
                <a:cs typeface="Open Sans"/>
              </a:rPr>
              <a:t>Supporting documentation includes but is not limited to: </a:t>
            </a:r>
            <a:endParaRPr sz="2200" b="1" dirty="0">
              <a:solidFill>
                <a:srgbClr val="32006E"/>
              </a:solidFill>
              <a:latin typeface="Open Sans"/>
              <a:cs typeface="Open Sans"/>
            </a:endParaRPr>
          </a:p>
          <a:p>
            <a:pPr marL="347472">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latin typeface="Open Sans"/>
                <a:cs typeface="Open Sans"/>
              </a:rPr>
              <a:t>Copies of passport biographic pages for J-1 and all J-2 dependents</a:t>
            </a:r>
            <a:endParaRPr sz="2000" dirty="0">
              <a:solidFill>
                <a:srgbClr val="32006E"/>
              </a:solidFill>
              <a:latin typeface="Open Sans"/>
              <a:cs typeface="Open Sans"/>
            </a:endParaRPr>
          </a:p>
          <a:p>
            <a:pPr marL="347472">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latin typeface="Open Sans"/>
                <a:cs typeface="Open Sans"/>
              </a:rPr>
              <a:t>The offer, invitation, or reappointment letter </a:t>
            </a:r>
            <a:endParaRPr sz="2000" dirty="0">
              <a:solidFill>
                <a:srgbClr val="32006E"/>
              </a:solidFill>
              <a:latin typeface="Open Sans"/>
              <a:cs typeface="Open Sans"/>
            </a:endParaRPr>
          </a:p>
          <a:p>
            <a:pPr marL="347472">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latin typeface="Open Sans"/>
                <a:cs typeface="Open Sans"/>
              </a:rPr>
              <a:t>Funding documentation </a:t>
            </a:r>
            <a:endParaRPr sz="2000" dirty="0">
              <a:solidFill>
                <a:srgbClr val="32006E"/>
              </a:solidFill>
              <a:latin typeface="Open Sans"/>
              <a:cs typeface="Open Sans"/>
              <a:hlinkClick r:id="rId3">
                <a:extLst>
                  <a:ext uri="{A12FA001-AC4F-418D-AE19-62706E023703}">
                    <ahyp:hlinkClr xmlns:ahyp="http://schemas.microsoft.com/office/drawing/2018/hyperlinkcolor" val="tx"/>
                  </a:ext>
                </a:extLst>
              </a:hlinkClick>
            </a:endParaRPr>
          </a:p>
          <a:p>
            <a:pPr marL="347472">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latin typeface="Open Sans"/>
                <a:cs typeface="Open Sans"/>
              </a:rPr>
              <a:t>Documentation of English proficiency</a:t>
            </a:r>
            <a:endParaRPr sz="2000" dirty="0">
              <a:solidFill>
                <a:srgbClr val="32006E"/>
              </a:solidFill>
              <a:latin typeface="Open Sans"/>
              <a:cs typeface="Open Sans"/>
            </a:endParaRPr>
          </a:p>
          <a:p>
            <a:pPr marL="347472">
              <a:spcBef>
                <a:spcPts val="480"/>
              </a:spcBef>
              <a:buClr>
                <a:srgbClr val="32006E"/>
              </a:buClr>
              <a:buSzPts val="2400"/>
              <a:buFont typeface="Open Sans" panose="020B0606030504020204" pitchFamily="34" charset="0"/>
              <a:buChar char="−"/>
              <a:tabLst>
                <a:tab pos="457200" algn="l"/>
              </a:tabLst>
            </a:pPr>
            <a:r>
              <a:rPr lang="en-US" sz="2000" dirty="0">
                <a:solidFill>
                  <a:srgbClr val="32006E"/>
                </a:solidFill>
                <a:latin typeface="Open Sans"/>
                <a:cs typeface="Open Sans"/>
              </a:rPr>
              <a:t>Patient care letter for foreign medical graduates</a:t>
            </a:r>
            <a:endParaRPr sz="2000" dirty="0">
              <a:solidFill>
                <a:srgbClr val="32006E"/>
              </a:solidFill>
              <a:latin typeface="Open Sans"/>
              <a:cs typeface="Open Sans"/>
            </a:endParaRPr>
          </a:p>
          <a:p>
            <a:pPr marL="0" lvl="0" indent="0" algn="l" rtl="0">
              <a:lnSpc>
                <a:spcPct val="100000"/>
              </a:lnSpc>
              <a:spcBef>
                <a:spcPts val="0"/>
              </a:spcBef>
              <a:spcAft>
                <a:spcPts val="0"/>
              </a:spcAft>
              <a:buNone/>
            </a:pPr>
            <a:endParaRPr sz="1400" dirty="0"/>
          </a:p>
        </p:txBody>
      </p:sp>
      <p:sp>
        <p:nvSpPr>
          <p:cNvPr id="304" name="Google Shape;304;g78d9a75c9c_1_171"/>
          <p:cNvSpPr txBox="1"/>
          <p:nvPr/>
        </p:nvSpPr>
        <p:spPr>
          <a:xfrm>
            <a:off x="1431509" y="4600447"/>
            <a:ext cx="9346400" cy="48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rgbClr val="32006E"/>
                </a:solidFill>
                <a:latin typeface="Open Sans"/>
                <a:ea typeface="Open Sans"/>
                <a:cs typeface="Open Sans"/>
                <a:sym typeface="Open Sans"/>
              </a:rPr>
              <a:t>See </a:t>
            </a:r>
            <a:r>
              <a:rPr lang="en-US" sz="2000" b="1" u="sng" dirty="0">
                <a:solidFill>
                  <a:srgbClr val="0070C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J-1 Required Documents</a:t>
            </a:r>
            <a:r>
              <a:rPr lang="en-US" sz="2000" b="1" dirty="0">
                <a:solidFill>
                  <a:srgbClr val="0070C0"/>
                </a:solidFill>
                <a:latin typeface="Open Sans"/>
                <a:ea typeface="Open Sans"/>
                <a:cs typeface="Open Sans"/>
                <a:sym typeface="Open Sans"/>
              </a:rPr>
              <a:t> </a:t>
            </a:r>
            <a:r>
              <a:rPr lang="en-US" sz="2000" b="1" dirty="0">
                <a:solidFill>
                  <a:srgbClr val="32006E"/>
                </a:solidFill>
                <a:latin typeface="Open Sans"/>
                <a:ea typeface="Open Sans"/>
                <a:cs typeface="Open Sans"/>
                <a:sym typeface="Open Sans"/>
              </a:rPr>
              <a:t>for more detail.</a:t>
            </a:r>
            <a:endParaRPr sz="2000" b="1" dirty="0">
              <a:solidFill>
                <a:srgbClr val="32006E"/>
              </a:solidFill>
              <a:latin typeface="Open Sans"/>
              <a:ea typeface="Open Sans"/>
              <a:cs typeface="Open Sans"/>
              <a:sym typeface="Open Sans"/>
            </a:endParaRPr>
          </a:p>
        </p:txBody>
      </p:sp>
      <p:sp>
        <p:nvSpPr>
          <p:cNvPr id="305" name="Google Shape;305;g78d9a75c9c_1_171">
            <a:extLst>
              <a:ext uri="{C183D7F6-B498-43B3-948B-1728B52AA6E4}">
                <adec:decorative xmlns:adec="http://schemas.microsoft.com/office/drawing/2017/decorative" val="1"/>
              </a:ext>
            </a:extLst>
          </p:cNvPr>
          <p:cNvSpPr/>
          <p:nvPr/>
        </p:nvSpPr>
        <p:spPr>
          <a:xfrm>
            <a:off x="847808" y="4600447"/>
            <a:ext cx="583701" cy="485400"/>
          </a:xfrm>
          <a:prstGeom prst="rightArrow">
            <a:avLst>
              <a:gd name="adj1" fmla="val 50000"/>
              <a:gd name="adj2" fmla="val 50000"/>
            </a:avLst>
          </a:prstGeom>
          <a:solidFill>
            <a:srgbClr val="E8D3A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3" name="Google Shape;313;g78d9a75c9c_1_17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Clr>
                <a:srgbClr val="FFFF00"/>
              </a:buClr>
              <a:buSzPts val="4400"/>
              <a:buFont typeface="Lucida Sans"/>
              <a:buNone/>
            </a:pPr>
            <a:r>
              <a:rPr lang="en-US" dirty="0">
                <a:sym typeface="Encode Sans"/>
              </a:rPr>
              <a:t>DS-2019 </a:t>
            </a:r>
            <a:br>
              <a:rPr lang="en-US" dirty="0">
                <a:sym typeface="Encode Sans"/>
              </a:rPr>
            </a:br>
            <a:r>
              <a:rPr lang="en-US" dirty="0">
                <a:sym typeface="Encode Sans"/>
              </a:rPr>
              <a:t>CERTIFICATE OF ELIGIBILITY</a:t>
            </a:r>
          </a:p>
        </p:txBody>
      </p:sp>
      <p:sp>
        <p:nvSpPr>
          <p:cNvPr id="312" name="Google Shape;312;g78d9a75c9c_1_179">
            <a:extLst>
              <a:ext uri="{C183D7F6-B498-43B3-948B-1728B52AA6E4}">
                <adec:decorative xmlns:adec="http://schemas.microsoft.com/office/drawing/2017/decorative" val="1"/>
              </a:ext>
            </a:extLst>
          </p:cNvPr>
          <p:cNvSpPr/>
          <p:nvPr/>
        </p:nvSpPr>
        <p:spPr>
          <a:xfrm>
            <a:off x="1194605" y="1790549"/>
            <a:ext cx="5868249" cy="1148596"/>
          </a:xfrm>
          <a:prstGeom prst="downArrowCallout">
            <a:avLst>
              <a:gd name="adj1" fmla="val 18452"/>
              <a:gd name="adj2" fmla="val 25000"/>
              <a:gd name="adj3" fmla="val 15674"/>
              <a:gd name="adj4" fmla="val 68747"/>
            </a:avLst>
          </a:prstGeom>
          <a:solidFill>
            <a:schemeClr val="tx2">
              <a:lumMod val="8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78d9a75c9c_1_179"/>
          <p:cNvSpPr txBox="1"/>
          <p:nvPr/>
        </p:nvSpPr>
        <p:spPr>
          <a:xfrm>
            <a:off x="1293924" y="1825386"/>
            <a:ext cx="5856226" cy="774348"/>
          </a:xfrm>
          <a:prstGeom prst="rect">
            <a:avLst/>
          </a:prstGeom>
          <a:noFill/>
          <a:ln>
            <a:noFill/>
          </a:ln>
        </p:spPr>
        <p:txBody>
          <a:bodyPr spcFirstLastPara="1" wrap="square" lIns="91425" tIns="91425" rIns="91425" bIns="91425" anchor="t" anchorCtr="0">
            <a:noAutofit/>
          </a:bodyPr>
          <a:lstStyle/>
          <a:p>
            <a:pPr lvl="0">
              <a:buClr>
                <a:schemeClr val="dk1"/>
              </a:buClr>
              <a:buSzPts val="2400"/>
            </a:pPr>
            <a:r>
              <a:rPr lang="en-US" b="1" dirty="0">
                <a:solidFill>
                  <a:srgbClr val="32006E"/>
                </a:solidFill>
                <a:latin typeface="Open Sans"/>
                <a:ea typeface="Open Sans"/>
                <a:cs typeface="Open Sans"/>
                <a:sym typeface="Open Sans"/>
              </a:rPr>
              <a:t>ISO uploads digital DS-2019 to Manage Files section of visa request</a:t>
            </a:r>
            <a:endParaRPr sz="1600" b="1" dirty="0">
              <a:solidFill>
                <a:srgbClr val="32006E"/>
              </a:solidFill>
            </a:endParaRPr>
          </a:p>
        </p:txBody>
      </p:sp>
      <p:sp>
        <p:nvSpPr>
          <p:cNvPr id="311" name="Google Shape;311;g78d9a75c9c_1_179" descr="Department downloads and forwards DS-2019 to exchange visitor&#10;"/>
          <p:cNvSpPr/>
          <p:nvPr/>
        </p:nvSpPr>
        <p:spPr>
          <a:xfrm>
            <a:off x="1223478" y="3015495"/>
            <a:ext cx="5855249" cy="1060343"/>
          </a:xfrm>
          <a:prstGeom prst="downArrowCallout">
            <a:avLst>
              <a:gd name="adj1" fmla="val 23128"/>
              <a:gd name="adj2" fmla="val 30922"/>
              <a:gd name="adj3" fmla="val 17125"/>
              <a:gd name="adj4" fmla="val 64977"/>
            </a:avLst>
          </a:prstGeom>
          <a:solidFill>
            <a:schemeClr val="tx2">
              <a:lumMod val="8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2400"/>
              <a:buFont typeface="Noto Sans Symbols"/>
              <a:buNone/>
            </a:pPr>
            <a:r>
              <a:rPr lang="en-US" b="1" dirty="0">
                <a:solidFill>
                  <a:srgbClr val="32006E"/>
                </a:solidFill>
                <a:latin typeface="Open Sans"/>
                <a:ea typeface="Open Sans"/>
                <a:cs typeface="Open Sans"/>
                <a:sym typeface="Open Sans"/>
              </a:rPr>
              <a:t>Department downloads and forwards DS-2019 to exchange visitor</a:t>
            </a:r>
            <a:endParaRPr sz="1600" b="1" dirty="0">
              <a:solidFill>
                <a:srgbClr val="32006E"/>
              </a:solidFill>
              <a:latin typeface="Open Sans"/>
              <a:ea typeface="Open Sans"/>
              <a:cs typeface="Open Sans"/>
              <a:sym typeface="Open Sans"/>
            </a:endParaRPr>
          </a:p>
        </p:txBody>
      </p:sp>
      <p:sp>
        <p:nvSpPr>
          <p:cNvPr id="317" name="Google Shape;317;g78d9a75c9c_1_179" descr="Exchange visitor prints DS-2019 (double-sided) and uses it to apply for J visa at consulate. Uses DS-2019 and visa stamp to enter U.S.&#10;"/>
          <p:cNvSpPr/>
          <p:nvPr/>
        </p:nvSpPr>
        <p:spPr>
          <a:xfrm>
            <a:off x="1206628" y="4140533"/>
            <a:ext cx="5868250" cy="1083900"/>
          </a:xfrm>
          <a:prstGeom prst="rect">
            <a:avLst/>
          </a:prstGeom>
          <a:solidFill>
            <a:schemeClr val="tx2">
              <a:lumMod val="8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dirty="0">
                <a:solidFill>
                  <a:srgbClr val="32006E"/>
                </a:solidFill>
                <a:latin typeface="Open Sans"/>
                <a:ea typeface="Open Sans"/>
                <a:cs typeface="Open Sans"/>
                <a:sym typeface="Open Sans"/>
              </a:rPr>
              <a:t>Exchange visitor prints DS-2019 (double-sided) and uses it to apply for J visa at consulate. Uses DS-2019 and visa stamp to enter U.S.</a:t>
            </a:r>
            <a:endParaRPr sz="1600" b="1" dirty="0">
              <a:solidFill>
                <a:srgbClr val="32006E"/>
              </a:solidFill>
            </a:endParaRPr>
          </a:p>
        </p:txBody>
      </p:sp>
      <p:sp>
        <p:nvSpPr>
          <p:cNvPr id="315" name="Google Shape;315;g78d9a75c9c_1_179"/>
          <p:cNvSpPr txBox="1">
            <a:spLocks noGrp="1"/>
          </p:cNvSpPr>
          <p:nvPr>
            <p:ph type="body" sz="quarter" idx="11"/>
          </p:nvPr>
        </p:nvSpPr>
        <p:spPr>
          <a:xfrm>
            <a:off x="1194605" y="5350742"/>
            <a:ext cx="5930095" cy="5256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1"/>
              </a:buClr>
              <a:buSzPts val="2400"/>
              <a:buFont typeface="Noto Sans Symbols"/>
              <a:buNone/>
            </a:pPr>
            <a:r>
              <a:rPr lang="en-US" sz="1600" i="1" u="none" strike="noStrike" cap="none" dirty="0">
                <a:solidFill>
                  <a:srgbClr val="32006E"/>
                </a:solidFill>
                <a:latin typeface="Open Sans"/>
                <a:ea typeface="Open Sans"/>
                <a:cs typeface="Open Sans"/>
                <a:sym typeface="Open Sans"/>
              </a:rPr>
              <a:t>Let ISO know if arrival is delayed by using our J-1 </a:t>
            </a:r>
            <a:r>
              <a:rPr lang="en-US" sz="1600" b="1" i="1" u="none" strike="noStrike" cap="none" dirty="0">
                <a:solidFill>
                  <a:srgbClr val="0070C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Amendment Form</a:t>
            </a:r>
            <a:r>
              <a:rPr lang="en-US" sz="1600" b="1" i="1" u="none" strike="noStrike" cap="none" dirty="0">
                <a:solidFill>
                  <a:srgbClr val="32006E"/>
                </a:solidFill>
                <a:latin typeface="Open Sans"/>
                <a:ea typeface="Open Sans"/>
                <a:cs typeface="Open Sans"/>
                <a:sym typeface="Open Sans"/>
              </a:rPr>
              <a:t> </a:t>
            </a:r>
            <a:r>
              <a:rPr lang="en-US" sz="1600" i="1" u="none" strike="noStrike" cap="none" dirty="0">
                <a:solidFill>
                  <a:srgbClr val="32006E"/>
                </a:solidFill>
                <a:latin typeface="Open Sans"/>
                <a:ea typeface="Open Sans"/>
                <a:cs typeface="Open Sans"/>
                <a:sym typeface="Open Sans"/>
              </a:rPr>
              <a:t>and we can amend the dates on the DS-2019.</a:t>
            </a:r>
            <a:endParaRPr sz="1600" dirty="0">
              <a:solidFill>
                <a:srgbClr val="32006E"/>
              </a:solidFill>
              <a:latin typeface="Open Sans"/>
              <a:ea typeface="Open Sans"/>
              <a:cs typeface="Open Sans"/>
              <a:sym typeface="Open Sans"/>
            </a:endParaRPr>
          </a:p>
          <a:p>
            <a:pPr marL="274320" marR="0" lvl="0" indent="-121920" algn="l" rtl="0">
              <a:spcBef>
                <a:spcPts val="0"/>
              </a:spcBef>
              <a:spcAft>
                <a:spcPts val="200"/>
              </a:spcAft>
              <a:buClr>
                <a:schemeClr val="accent1"/>
              </a:buClr>
              <a:buSzPts val="2400"/>
              <a:buFont typeface="Noto Sans Symbols"/>
              <a:buNone/>
            </a:pPr>
            <a:endParaRPr sz="2000" i="0" u="none" strike="noStrike" cap="none" dirty="0">
              <a:solidFill>
                <a:schemeClr val="dk2"/>
              </a:solidFill>
              <a:latin typeface="Calibri"/>
              <a:ea typeface="Calibri"/>
              <a:cs typeface="Calibri"/>
              <a:sym typeface="Calibri"/>
            </a:endParaRPr>
          </a:p>
        </p:txBody>
      </p:sp>
      <p:pic>
        <p:nvPicPr>
          <p:cNvPr id="10" name="Picture 9" descr="A scanned certificate of eligibility for exchange visitor status (J-1 visa) issued by U.S. Department of State, detailing participant information, program sponsor, and visa category. The document includes official signatures, dates, and validation sections with black text on a white background and U.S. government sea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081" y="0"/>
            <a:ext cx="4682919" cy="6038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249E8-6FB8-75F1-87F9-8B70161FE4C4}"/>
              </a:ext>
            </a:extLst>
          </p:cNvPr>
          <p:cNvSpPr>
            <a:spLocks noGrp="1"/>
          </p:cNvSpPr>
          <p:nvPr>
            <p:ph type="title"/>
          </p:nvPr>
        </p:nvSpPr>
        <p:spPr>
          <a:xfrm>
            <a:off x="485208" y="347651"/>
            <a:ext cx="11119542" cy="998440"/>
          </a:xfrm>
        </p:spPr>
        <p:txBody>
          <a:bodyPr/>
          <a:lstStyle/>
          <a:p>
            <a:r>
              <a:rPr lang="en-US" dirty="0"/>
              <a:t>EXCHANGE VISITOR RESPONSIBILITIES</a:t>
            </a:r>
          </a:p>
        </p:txBody>
      </p:sp>
      <p:sp>
        <p:nvSpPr>
          <p:cNvPr id="3" name="Text Placeholder 2"/>
          <p:cNvSpPr>
            <a:spLocks noGrp="1"/>
          </p:cNvSpPr>
          <p:nvPr>
            <p:ph type="body" idx="4294967295"/>
          </p:nvPr>
        </p:nvSpPr>
        <p:spPr>
          <a:xfrm>
            <a:off x="485208" y="1665515"/>
            <a:ext cx="10696598" cy="4076700"/>
          </a:xfrm>
          <a:prstGeom prst="rect">
            <a:avLst/>
          </a:prstGeom>
        </p:spPr>
        <p:txBody>
          <a:bodyPr/>
          <a:lstStyle/>
          <a:p>
            <a:pPr marL="347472" lvl="0">
              <a:lnSpc>
                <a:spcPts val="3200"/>
              </a:lnSpc>
              <a:spcBef>
                <a:spcPts val="0"/>
              </a:spcBef>
              <a:buClr>
                <a:srgbClr val="32006E"/>
              </a:buClr>
              <a:buSzPct val="100000"/>
              <a:buFont typeface="Open Sans" panose="020B0606030504020204" pitchFamily="34" charset="0"/>
              <a:buChar char="−"/>
              <a:tabLst>
                <a:tab pos="457200" algn="l"/>
              </a:tabLst>
            </a:pPr>
            <a:r>
              <a:rPr lang="en-US" sz="2200" b="1" dirty="0">
                <a:solidFill>
                  <a:srgbClr val="32006E"/>
                </a:solidFill>
                <a:latin typeface="Open Sans"/>
                <a:cs typeface="Open Sans"/>
              </a:rPr>
              <a:t>Pay $220 SEVIS fee and other visa application fees</a:t>
            </a:r>
          </a:p>
          <a:p>
            <a:pPr marL="747522" lvl="2" indent="-342900">
              <a:lnSpc>
                <a:spcPts val="3200"/>
              </a:lnSpc>
              <a:spcBef>
                <a:spcPts val="0"/>
              </a:spcBef>
              <a:buClr>
                <a:srgbClr val="32006E"/>
              </a:buClr>
              <a:buSzPct val="100000"/>
              <a:buFont typeface="Open Sans" panose="020B0606030504020204" pitchFamily="34" charset="0"/>
              <a:buChar char="&gt;"/>
              <a:tabLst>
                <a:tab pos="457200" algn="l"/>
              </a:tabLst>
            </a:pPr>
            <a:r>
              <a:rPr lang="en-US" sz="2000" dirty="0">
                <a:solidFill>
                  <a:srgbClr val="32006E"/>
                </a:solidFill>
                <a:latin typeface="Open Sans"/>
                <a:cs typeface="Open Sans"/>
              </a:rPr>
              <a:t>But note: units must reimburse the $220 SEVIS fee for postdoctoral scholars</a:t>
            </a:r>
          </a:p>
          <a:p>
            <a:pPr marL="347472" lvl="0">
              <a:lnSpc>
                <a:spcPts val="3200"/>
              </a:lnSpc>
              <a:spcBef>
                <a:spcPts val="0"/>
              </a:spcBef>
              <a:buClr>
                <a:srgbClr val="32006E"/>
              </a:buClr>
              <a:buSzPct val="100000"/>
              <a:buFont typeface="Open Sans" panose="020B0606030504020204" pitchFamily="34" charset="0"/>
              <a:buChar char="−"/>
              <a:tabLst>
                <a:tab pos="457200" algn="l"/>
              </a:tabLst>
            </a:pPr>
            <a:r>
              <a:rPr lang="en-US" sz="2200" b="1" dirty="0">
                <a:solidFill>
                  <a:srgbClr val="32006E"/>
                </a:solidFill>
                <a:latin typeface="Open Sans"/>
                <a:cs typeface="Open Sans"/>
              </a:rPr>
              <a:t>Submit remote check-in request form to ISO within 30 days of start date</a:t>
            </a:r>
          </a:p>
          <a:p>
            <a:pPr marL="347472" lvl="0">
              <a:lnSpc>
                <a:spcPts val="3200"/>
              </a:lnSpc>
              <a:spcBef>
                <a:spcPts val="0"/>
              </a:spcBef>
              <a:buClr>
                <a:srgbClr val="32006E"/>
              </a:buClr>
              <a:buSzPct val="100000"/>
              <a:buFont typeface="Open Sans" panose="020B0606030504020204" pitchFamily="34" charset="0"/>
              <a:buChar char="−"/>
              <a:tabLst>
                <a:tab pos="457200" algn="l"/>
              </a:tabLst>
            </a:pPr>
            <a:r>
              <a:rPr lang="en-US" sz="2200" b="1" dirty="0">
                <a:solidFill>
                  <a:srgbClr val="32006E"/>
                </a:solidFill>
                <a:latin typeface="Open Sans"/>
                <a:cs typeface="Open Sans"/>
              </a:rPr>
              <a:t>Maintain health insurance in compliance with federal law</a:t>
            </a:r>
          </a:p>
          <a:p>
            <a:pPr marL="347472" lvl="0">
              <a:lnSpc>
                <a:spcPts val="3200"/>
              </a:lnSpc>
              <a:spcBef>
                <a:spcPts val="0"/>
              </a:spcBef>
              <a:buClr>
                <a:srgbClr val="32006E"/>
              </a:buClr>
              <a:buSzPct val="100000"/>
              <a:buFont typeface="Open Sans" panose="020B0606030504020204" pitchFamily="34" charset="0"/>
              <a:buChar char="−"/>
              <a:tabLst>
                <a:tab pos="457200" algn="l"/>
              </a:tabLst>
            </a:pPr>
            <a:r>
              <a:rPr lang="en-US" sz="2200" b="1" dirty="0">
                <a:solidFill>
                  <a:srgbClr val="32006E"/>
                </a:solidFill>
                <a:latin typeface="Open Sans"/>
                <a:cs typeface="Open Sans"/>
              </a:rPr>
              <a:t>Avoid unauthorized employment</a:t>
            </a:r>
          </a:p>
          <a:p>
            <a:pPr marL="347472" lvl="0">
              <a:lnSpc>
                <a:spcPts val="3200"/>
              </a:lnSpc>
              <a:spcBef>
                <a:spcPts val="0"/>
              </a:spcBef>
              <a:buClr>
                <a:srgbClr val="32006E"/>
              </a:buClr>
              <a:buSzPct val="100000"/>
              <a:buFont typeface="Open Sans" panose="020B0606030504020204" pitchFamily="34" charset="0"/>
              <a:buChar char="−"/>
              <a:tabLst>
                <a:tab pos="457200" algn="l"/>
              </a:tabLst>
            </a:pPr>
            <a:r>
              <a:rPr lang="en-US" sz="2200" b="1" dirty="0">
                <a:solidFill>
                  <a:srgbClr val="32006E"/>
                </a:solidFill>
                <a:latin typeface="Open Sans"/>
                <a:cs typeface="Open Sans"/>
              </a:rPr>
              <a:t>Seek permission from ISO before engaging in “occasional lectures and consultations”</a:t>
            </a:r>
          </a:p>
          <a:p>
            <a:pPr marL="347472" lvl="0">
              <a:lnSpc>
                <a:spcPts val="3200"/>
              </a:lnSpc>
              <a:spcBef>
                <a:spcPts val="0"/>
              </a:spcBef>
              <a:buClr>
                <a:srgbClr val="32006E"/>
              </a:buClr>
              <a:buSzPct val="100000"/>
              <a:buFont typeface="Open Sans" panose="020B0606030504020204" pitchFamily="34" charset="0"/>
              <a:buChar char="−"/>
              <a:tabLst>
                <a:tab pos="457200" algn="l"/>
              </a:tabLst>
            </a:pPr>
            <a:r>
              <a:rPr lang="en-US" sz="2200" b="1" dirty="0">
                <a:solidFill>
                  <a:srgbClr val="32006E"/>
                </a:solidFill>
                <a:latin typeface="Open Sans"/>
                <a:cs typeface="Open Sans"/>
              </a:rPr>
              <a:t>Leave the U.S. within the 30-day grace period</a:t>
            </a:r>
          </a:p>
          <a:p>
            <a:endParaRPr lang="en-US" dirty="0"/>
          </a:p>
        </p:txBody>
      </p:sp>
    </p:spTree>
    <p:extLst>
      <p:ext uri="{BB962C8B-B14F-4D97-AF65-F5344CB8AC3E}">
        <p14:creationId xmlns:p14="http://schemas.microsoft.com/office/powerpoint/2010/main" val="13335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8" name="Google Shape;338;g78d9a75c9c_1_203"/>
          <p:cNvSpPr txBox="1">
            <a:spLocks noGrp="1"/>
          </p:cNvSpPr>
          <p:nvPr>
            <p:ph type="title"/>
          </p:nvPr>
        </p:nvSpPr>
        <p:spPr>
          <a:xfrm>
            <a:off x="476499" y="382487"/>
            <a:ext cx="11119542" cy="998440"/>
          </a:xfrm>
          <a:prstGeom prst="rect">
            <a:avLst/>
          </a:prstGeom>
          <a:noFill/>
          <a:ln>
            <a:noFill/>
          </a:ln>
        </p:spPr>
        <p:txBody>
          <a:bodyPr spcFirstLastPara="1" wrap="square" lIns="91425" tIns="45700" rIns="91425" bIns="45700" anchor="ctr" anchorCtr="0">
            <a:noAutofit/>
          </a:bodyPr>
          <a:lstStyle/>
          <a:p>
            <a:pPr marL="0" marR="0" lvl="0" indent="0" algn="l" rtl="0">
              <a:lnSpc>
                <a:spcPts val="3300"/>
              </a:lnSpc>
              <a:spcBef>
                <a:spcPts val="0"/>
              </a:spcBef>
              <a:spcAft>
                <a:spcPts val="0"/>
              </a:spcAft>
              <a:buClr>
                <a:srgbClr val="FFFF00"/>
              </a:buClr>
              <a:buSzPts val="4000"/>
              <a:buFont typeface="Lucida Sans"/>
              <a:buNone/>
            </a:pPr>
            <a:r>
              <a:rPr lang="en-US" dirty="0">
                <a:sym typeface="Encode Sans"/>
              </a:rPr>
              <a:t>EXCHANGE VISITOR </a:t>
            </a:r>
            <a:br>
              <a:rPr lang="en-US" dirty="0">
                <a:sym typeface="Encode Sans"/>
              </a:rPr>
            </a:br>
            <a:r>
              <a:rPr lang="en-US" dirty="0">
                <a:sym typeface="Encode Sans"/>
              </a:rPr>
              <a:t>RESPONSIBILITIES (CONTINUED)</a:t>
            </a:r>
          </a:p>
        </p:txBody>
      </p:sp>
      <p:sp>
        <p:nvSpPr>
          <p:cNvPr id="339" name="Google Shape;339;g78d9a75c9c_1_203"/>
          <p:cNvSpPr txBox="1">
            <a:spLocks noGrp="1"/>
          </p:cNvSpPr>
          <p:nvPr>
            <p:ph type="body" idx="4294967295"/>
          </p:nvPr>
        </p:nvSpPr>
        <p:spPr>
          <a:xfrm>
            <a:off x="588918" y="1620044"/>
            <a:ext cx="10617200" cy="3617912"/>
          </a:xfrm>
          <a:prstGeom prst="rect">
            <a:avLst/>
          </a:prstGeom>
        </p:spPr>
        <p:txBody>
          <a:bodyPr spcFirstLastPara="1" wrap="square" lIns="0" tIns="45700" rIns="0" bIns="45700" anchor="t" anchorCtr="0">
            <a:noAutofit/>
          </a:bodyPr>
          <a:lstStyle/>
          <a:p>
            <a:pPr marL="4572" lvl="0" indent="0">
              <a:spcBef>
                <a:spcPts val="480"/>
              </a:spcBef>
              <a:spcAft>
                <a:spcPts val="0"/>
              </a:spcAft>
              <a:buClr>
                <a:srgbClr val="32006E"/>
              </a:buClr>
              <a:buSzPts val="2400"/>
              <a:buNone/>
              <a:tabLst>
                <a:tab pos="457200" algn="l"/>
              </a:tabLst>
            </a:pPr>
            <a:r>
              <a:rPr lang="en-US" sz="2200" b="1" dirty="0">
                <a:solidFill>
                  <a:srgbClr val="32006E"/>
                </a:solidFill>
                <a:latin typeface="Open Sans"/>
                <a:cs typeface="Open Sans"/>
              </a:rPr>
              <a:t>J-1 exchange visitors must report changes to ISO:</a:t>
            </a:r>
            <a:endParaRPr sz="2200" b="1" dirty="0">
              <a:solidFill>
                <a:srgbClr val="32006E"/>
              </a:solidFill>
              <a:latin typeface="Open Sans"/>
              <a:cs typeface="Open Sans"/>
            </a:endParaRPr>
          </a:p>
          <a:p>
            <a:pPr marL="347472" lvl="0">
              <a:spcBef>
                <a:spcPts val="480"/>
              </a:spcBef>
              <a:spcAft>
                <a:spcPts val="0"/>
              </a:spcAft>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Late arrival in U.S. (unit admins please use our </a:t>
            </a:r>
            <a:r>
              <a:rPr lang="en-US" sz="2000" dirty="0">
                <a:solidFill>
                  <a:srgbClr val="0070C0"/>
                </a:solidFill>
                <a:latin typeface="Open Sans"/>
                <a:cs typeface="Open Sans"/>
                <a:hlinkClick r:id="rId3">
                  <a:extLst>
                    <a:ext uri="{A12FA001-AC4F-418D-AE19-62706E023703}">
                      <ahyp:hlinkClr xmlns:ahyp="http://schemas.microsoft.com/office/drawing/2018/hyperlinkcolor" val="tx"/>
                    </a:ext>
                  </a:extLst>
                </a:hlinkClick>
              </a:rPr>
              <a:t>Amendment Form</a:t>
            </a:r>
            <a:r>
              <a:rPr lang="en-US" sz="2000" dirty="0">
                <a:solidFill>
                  <a:srgbClr val="32006E"/>
                </a:solidFill>
                <a:latin typeface="Open Sans"/>
                <a:cs typeface="Open Sans"/>
              </a:rPr>
              <a:t>)</a:t>
            </a:r>
            <a:endParaRPr sz="2000" dirty="0">
              <a:solidFill>
                <a:srgbClr val="32006E"/>
              </a:solidFill>
              <a:latin typeface="Open Sans"/>
              <a:cs typeface="Open Sans"/>
            </a:endParaRPr>
          </a:p>
          <a:p>
            <a:pPr marL="347472" lvl="0">
              <a:spcBef>
                <a:spcPts val="480"/>
              </a:spcBef>
              <a:spcAft>
                <a:spcPts val="0"/>
              </a:spcAft>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Changes in address or contact information (scholars use this </a:t>
            </a:r>
            <a:r>
              <a:rPr lang="en-US" sz="2000" dirty="0">
                <a:solidFill>
                  <a:srgbClr val="0070C0"/>
                </a:solidFill>
                <a:latin typeface="Open Sans"/>
                <a:cs typeface="Open Sans"/>
                <a:hlinkClick r:id="rId4">
                  <a:extLst>
                    <a:ext uri="{A12FA001-AC4F-418D-AE19-62706E023703}">
                      <ahyp:hlinkClr xmlns:ahyp="http://schemas.microsoft.com/office/drawing/2018/hyperlinkcolor" val="tx"/>
                    </a:ext>
                  </a:extLst>
                </a:hlinkClick>
              </a:rPr>
              <a:t>form</a:t>
            </a:r>
            <a:r>
              <a:rPr lang="en-US" sz="2000" dirty="0">
                <a:solidFill>
                  <a:srgbClr val="32006E"/>
                </a:solidFill>
                <a:latin typeface="Open Sans"/>
                <a:cs typeface="Open Sans"/>
              </a:rPr>
              <a:t>)</a:t>
            </a:r>
          </a:p>
          <a:p>
            <a:pPr marL="347472" lvl="0">
              <a:spcBef>
                <a:spcPts val="480"/>
              </a:spcBef>
              <a:spcAft>
                <a:spcPts val="0"/>
              </a:spcAft>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Early departure of either J-1 or J-2 (by emailing </a:t>
            </a:r>
            <a:r>
              <a:rPr lang="en-US" sz="2000" dirty="0">
                <a:solidFill>
                  <a:srgbClr val="0070C0"/>
                </a:solidFill>
                <a:latin typeface="Open Sans"/>
                <a:cs typeface="Open Sans"/>
                <a:hlinkClick r:id="rId5">
                  <a:extLst>
                    <a:ext uri="{A12FA001-AC4F-418D-AE19-62706E023703}">
                      <ahyp:hlinkClr xmlns:ahyp="http://schemas.microsoft.com/office/drawing/2018/hyperlinkcolor" val="tx"/>
                    </a:ext>
                  </a:extLst>
                </a:hlinkClick>
              </a:rPr>
              <a:t>acadvisa@uw.edu</a:t>
            </a:r>
            <a:r>
              <a:rPr lang="en-US" sz="2000" dirty="0">
                <a:solidFill>
                  <a:srgbClr val="32006E"/>
                </a:solidFill>
                <a:latin typeface="Open Sans"/>
                <a:cs typeface="Open Sans"/>
              </a:rPr>
              <a:t>)</a:t>
            </a:r>
            <a:br>
              <a:rPr lang="en-US" sz="2000" dirty="0">
                <a:solidFill>
                  <a:srgbClr val="32006E"/>
                </a:solidFill>
                <a:latin typeface="Open Sans"/>
                <a:cs typeface="Open Sans"/>
              </a:rPr>
            </a:br>
            <a:endParaRPr sz="2000" dirty="0">
              <a:solidFill>
                <a:srgbClr val="32006E"/>
              </a:solidFill>
              <a:latin typeface="Open Sans"/>
              <a:cs typeface="Open Sans"/>
            </a:endParaRPr>
          </a:p>
          <a:p>
            <a:pPr marL="0" lvl="0" indent="0">
              <a:spcAft>
                <a:spcPts val="200"/>
              </a:spcAft>
              <a:buNone/>
            </a:pPr>
            <a:br>
              <a:rPr lang="en-US" dirty="0"/>
            </a:b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78d9a75c9c_1_191"/>
          <p:cNvSpPr txBox="1">
            <a:spLocks noGrp="1"/>
          </p:cNvSpPr>
          <p:nvPr>
            <p:ph type="title"/>
          </p:nvPr>
        </p:nvSpPr>
        <p:spPr>
          <a:xfrm>
            <a:off x="492684" y="765665"/>
            <a:ext cx="11119542" cy="584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00"/>
              </a:buClr>
              <a:buSzPts val="3959"/>
              <a:buFont typeface="Lucida Sans"/>
              <a:buNone/>
            </a:pPr>
            <a:r>
              <a:rPr lang="en-US" dirty="0">
                <a:sym typeface="Encode Sans"/>
              </a:rPr>
              <a:t>SPONSOR RESPONSIBILITIES (POST-ARRIVAL)</a:t>
            </a:r>
          </a:p>
        </p:txBody>
      </p:sp>
      <p:sp>
        <p:nvSpPr>
          <p:cNvPr id="325" name="Google Shape;325;g78d9a75c9c_1_191"/>
          <p:cNvSpPr txBox="1">
            <a:spLocks noGrp="1"/>
          </p:cNvSpPr>
          <p:nvPr>
            <p:ph type="body" sz="quarter" idx="11"/>
          </p:nvPr>
        </p:nvSpPr>
        <p:spPr>
          <a:xfrm>
            <a:off x="584538" y="1629523"/>
            <a:ext cx="10976667" cy="4096089"/>
          </a:xfrm>
          <a:prstGeom prst="rect">
            <a:avLst/>
          </a:prstGeom>
        </p:spPr>
        <p:txBody>
          <a:bodyPr spcFirstLastPara="1" wrap="square" lIns="0" tIns="45700" rIns="0" bIns="45700" anchor="t" anchorCtr="0">
            <a:noAutofit/>
          </a:bodyPr>
          <a:lstStyle/>
          <a:p>
            <a:pPr marL="347472" indent="-342900">
              <a:lnSpc>
                <a:spcPts val="3400"/>
              </a:lnSpc>
              <a:spcBef>
                <a:spcPts val="0"/>
              </a:spcBef>
              <a:buClr>
                <a:srgbClr val="32006E"/>
              </a:buClr>
              <a:buSzPct val="100000"/>
              <a:buFont typeface="Open Sans" panose="020B0606030504020204" pitchFamily="34" charset="0"/>
              <a:buChar char="−"/>
              <a:tabLst>
                <a:tab pos="457200" algn="l"/>
              </a:tabLst>
            </a:pPr>
            <a:r>
              <a:rPr lang="en-US" sz="2000" dirty="0">
                <a:solidFill>
                  <a:srgbClr val="32006E"/>
                </a:solidFill>
              </a:rPr>
              <a:t>Make sure scholar does not start work before start date on DS-2019</a:t>
            </a:r>
          </a:p>
          <a:p>
            <a:pPr marL="347472" indent="-342900">
              <a:lnSpc>
                <a:spcPts val="3400"/>
              </a:lnSpc>
              <a:spcBef>
                <a:spcPts val="0"/>
              </a:spcBef>
              <a:buClr>
                <a:srgbClr val="32006E"/>
              </a:buClr>
              <a:buSzPct val="100000"/>
              <a:buFont typeface="Open Sans" panose="020B0606030504020204" pitchFamily="34" charset="0"/>
              <a:buChar char="−"/>
              <a:tabLst>
                <a:tab pos="457200" algn="l"/>
              </a:tabLst>
            </a:pPr>
            <a:r>
              <a:rPr lang="en-US" sz="2000" dirty="0">
                <a:solidFill>
                  <a:srgbClr val="32006E"/>
                </a:solidFill>
              </a:rPr>
              <a:t>Help scholar settle in (Husky card, NetID, housing…) </a:t>
            </a:r>
            <a:endParaRPr sz="2000" dirty="0">
              <a:solidFill>
                <a:srgbClr val="32006E"/>
              </a:solidFill>
            </a:endParaRPr>
          </a:p>
          <a:p>
            <a:pPr marL="347472" indent="-342900">
              <a:lnSpc>
                <a:spcPts val="3400"/>
              </a:lnSpc>
              <a:spcBef>
                <a:spcPts val="0"/>
              </a:spcBef>
              <a:buClr>
                <a:srgbClr val="32006E"/>
              </a:buClr>
              <a:buSzPct val="100000"/>
              <a:buFont typeface="Open Sans" panose="020B0606030504020204" pitchFamily="34" charset="0"/>
              <a:buChar char="−"/>
              <a:tabLst>
                <a:tab pos="457200" algn="l"/>
              </a:tabLst>
            </a:pPr>
            <a:r>
              <a:rPr lang="en-US" sz="2000" dirty="0">
                <a:solidFill>
                  <a:srgbClr val="32006E"/>
                </a:solidFill>
              </a:rPr>
              <a:t>Ensure the scholar completes </a:t>
            </a:r>
            <a:r>
              <a:rPr lang="en-US" sz="2000" dirty="0">
                <a:solidFill>
                  <a:srgbClr val="0070C0"/>
                </a:solidFill>
                <a:hlinkClick r:id="rId3">
                  <a:extLst>
                    <a:ext uri="{A12FA001-AC4F-418D-AE19-62706E023703}">
                      <ahyp:hlinkClr xmlns:ahyp="http://schemas.microsoft.com/office/drawing/2018/hyperlinkcolor" val="tx"/>
                    </a:ext>
                  </a:extLst>
                </a:hlinkClick>
              </a:rPr>
              <a:t>Mandatory Remote J-1 Check-In</a:t>
            </a:r>
            <a:r>
              <a:rPr lang="en-US" sz="2000" dirty="0">
                <a:solidFill>
                  <a:srgbClr val="0070C0"/>
                </a:solidFill>
              </a:rPr>
              <a:t> </a:t>
            </a:r>
            <a:r>
              <a:rPr lang="en-US" sz="2000" dirty="0">
                <a:solidFill>
                  <a:srgbClr val="32006E"/>
                </a:solidFill>
              </a:rPr>
              <a:t>requirement</a:t>
            </a:r>
          </a:p>
          <a:p>
            <a:pPr marL="347472" indent="-342900">
              <a:lnSpc>
                <a:spcPts val="3400"/>
              </a:lnSpc>
              <a:spcBef>
                <a:spcPts val="0"/>
              </a:spcBef>
              <a:buClr>
                <a:srgbClr val="32006E"/>
              </a:buClr>
              <a:buSzPct val="100000"/>
              <a:buFont typeface="Open Sans" panose="020B0606030504020204" pitchFamily="34" charset="0"/>
              <a:buChar char="−"/>
              <a:tabLst>
                <a:tab pos="457200" algn="l"/>
              </a:tabLst>
            </a:pPr>
            <a:r>
              <a:rPr lang="en-US" sz="2000" dirty="0">
                <a:solidFill>
                  <a:srgbClr val="32006E"/>
                </a:solidFill>
              </a:rPr>
              <a:t>Provide cultural exchange opportunities</a:t>
            </a:r>
            <a:endParaRPr sz="2000" dirty="0">
              <a:solidFill>
                <a:srgbClr val="32006E"/>
              </a:solidFill>
            </a:endParaRPr>
          </a:p>
          <a:p>
            <a:pPr marL="347472" indent="-342900">
              <a:lnSpc>
                <a:spcPts val="3400"/>
              </a:lnSpc>
              <a:spcBef>
                <a:spcPts val="0"/>
              </a:spcBef>
              <a:buClr>
                <a:srgbClr val="32006E"/>
              </a:buClr>
              <a:buSzPct val="100000"/>
              <a:buFont typeface="Open Sans" panose="020B0606030504020204" pitchFamily="34" charset="0"/>
              <a:buChar char="−"/>
              <a:tabLst>
                <a:tab pos="457200" algn="l"/>
              </a:tabLst>
            </a:pPr>
            <a:r>
              <a:rPr lang="en-US" sz="2000" dirty="0">
                <a:solidFill>
                  <a:srgbClr val="32006E"/>
                </a:solidFill>
              </a:rPr>
              <a:t>Email </a:t>
            </a:r>
            <a:r>
              <a:rPr lang="en-US" sz="2000" dirty="0">
                <a:solidFill>
                  <a:srgbClr val="0070C0"/>
                </a:solidFill>
                <a:hlinkClick r:id="rId4">
                  <a:extLst>
                    <a:ext uri="{A12FA001-AC4F-418D-AE19-62706E023703}">
                      <ahyp:hlinkClr xmlns:ahyp="http://schemas.microsoft.com/office/drawing/2018/hyperlinkcolor" val="tx"/>
                    </a:ext>
                  </a:extLst>
                </a:hlinkClick>
              </a:rPr>
              <a:t>acadvisa@uw.edu</a:t>
            </a:r>
            <a:r>
              <a:rPr lang="en-US" sz="2000" dirty="0">
                <a:solidFill>
                  <a:srgbClr val="32006E"/>
                </a:solidFill>
              </a:rPr>
              <a:t> in advance of: early departures, changes in worksite, title, funding, research focus or duties, leave of absence, resignation, etc.</a:t>
            </a:r>
            <a:endParaRPr sz="2000" dirty="0">
              <a:solidFill>
                <a:srgbClr val="32006E"/>
              </a:solidFill>
            </a:endParaRPr>
          </a:p>
          <a:p>
            <a:pPr marL="347472" indent="-342900">
              <a:lnSpc>
                <a:spcPts val="3400"/>
              </a:lnSpc>
              <a:spcBef>
                <a:spcPts val="0"/>
              </a:spcBef>
              <a:buClr>
                <a:srgbClr val="32006E"/>
              </a:buClr>
              <a:buSzPct val="100000"/>
              <a:buFont typeface="Open Sans" panose="020B0606030504020204" pitchFamily="34" charset="0"/>
              <a:buChar char="−"/>
              <a:tabLst>
                <a:tab pos="457200" algn="l"/>
              </a:tabLst>
            </a:pPr>
            <a:r>
              <a:rPr lang="en-US" sz="2000" dirty="0">
                <a:solidFill>
                  <a:srgbClr val="32006E"/>
                </a:solidFill>
              </a:rPr>
              <a:t>Notify ISO immediately of any </a:t>
            </a:r>
            <a:r>
              <a:rPr lang="en-US" sz="2000" dirty="0">
                <a:solidFill>
                  <a:srgbClr val="0070C0"/>
                </a:solidFill>
                <a:hlinkClick r:id="rId5">
                  <a:extLst>
                    <a:ext uri="{A12FA001-AC4F-418D-AE19-62706E023703}">
                      <ahyp:hlinkClr xmlns:ahyp="http://schemas.microsoft.com/office/drawing/2018/hyperlinkcolor" val="tx"/>
                    </a:ext>
                  </a:extLst>
                </a:hlinkClick>
              </a:rPr>
              <a:t>significant incidents</a:t>
            </a:r>
            <a:r>
              <a:rPr lang="en-US" sz="2000" dirty="0">
                <a:solidFill>
                  <a:srgbClr val="0070C0"/>
                </a:solidFill>
              </a:rPr>
              <a:t> </a:t>
            </a:r>
            <a:r>
              <a:rPr lang="en-US" sz="2000" dirty="0">
                <a:solidFill>
                  <a:srgbClr val="32006E"/>
                </a:solidFill>
              </a:rPr>
              <a:t>involving the scholar: injuries, deaths, lawsuits, arrests, investigations, document loss or theft, etc. </a:t>
            </a:r>
          </a:p>
          <a:p>
            <a:pPr marL="347472" indent="-342900">
              <a:lnSpc>
                <a:spcPts val="3400"/>
              </a:lnSpc>
              <a:spcBef>
                <a:spcPts val="0"/>
              </a:spcBef>
              <a:buClr>
                <a:srgbClr val="32006E"/>
              </a:buClr>
              <a:buSzPct val="100000"/>
              <a:buFont typeface="Open Sans" panose="020B0606030504020204" pitchFamily="34" charset="0"/>
              <a:buChar char="−"/>
              <a:tabLst>
                <a:tab pos="457200" algn="l"/>
              </a:tabLst>
            </a:pPr>
            <a:r>
              <a:rPr lang="en-US" sz="2000" dirty="0">
                <a:solidFill>
                  <a:srgbClr val="32006E"/>
                </a:solidFill>
              </a:rPr>
              <a:t>Extend the scholar’s stay in a timely manner</a:t>
            </a:r>
            <a:endParaRPr sz="2000" dirty="0">
              <a:solidFill>
                <a:srgbClr val="32006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600652-A74E-7522-4E3D-CBCC602A0C7F}"/>
              </a:ext>
            </a:extLst>
          </p:cNvPr>
          <p:cNvSpPr>
            <a:spLocks noGrp="1"/>
          </p:cNvSpPr>
          <p:nvPr>
            <p:ph type="title"/>
          </p:nvPr>
        </p:nvSpPr>
        <p:spPr>
          <a:xfrm>
            <a:off x="483975" y="791795"/>
            <a:ext cx="11119542" cy="549331"/>
          </a:xfrm>
        </p:spPr>
        <p:txBody>
          <a:bodyPr/>
          <a:lstStyle/>
          <a:p>
            <a:r>
              <a:rPr lang="en-US" dirty="0"/>
              <a:t>REPORTING REQUIREMENTS - J-1 INCIDENTS</a:t>
            </a:r>
          </a:p>
        </p:txBody>
      </p:sp>
      <p:sp>
        <p:nvSpPr>
          <p:cNvPr id="3" name="Text Placeholder 2"/>
          <p:cNvSpPr>
            <a:spLocks noGrp="1"/>
          </p:cNvSpPr>
          <p:nvPr>
            <p:ph type="body" idx="4294967295"/>
          </p:nvPr>
        </p:nvSpPr>
        <p:spPr>
          <a:xfrm>
            <a:off x="484410" y="1701890"/>
            <a:ext cx="10067925" cy="3105241"/>
          </a:xfrm>
          <a:prstGeom prst="rect">
            <a:avLst/>
          </a:prstGeom>
        </p:spPr>
        <p:txBody>
          <a:bodyPr/>
          <a:lstStyle/>
          <a:p>
            <a:pPr marL="4572" indent="0">
              <a:spcBef>
                <a:spcPts val="480"/>
              </a:spcBef>
              <a:buClr>
                <a:srgbClr val="32006E"/>
              </a:buClr>
              <a:buSzPts val="2400"/>
              <a:buNone/>
              <a:tabLst>
                <a:tab pos="457200" algn="l"/>
              </a:tabLst>
            </a:pPr>
            <a:r>
              <a:rPr lang="en-US" sz="2200" b="1" dirty="0">
                <a:solidFill>
                  <a:srgbClr val="32006E"/>
                </a:solidFill>
                <a:latin typeface="Open Sans"/>
                <a:cs typeface="Open Sans"/>
              </a:rPr>
              <a:t>UW must report the following </a:t>
            </a:r>
            <a:r>
              <a:rPr lang="en-US" sz="2200" b="1" dirty="0">
                <a:solidFill>
                  <a:srgbClr val="0070C0"/>
                </a:solidFill>
                <a:latin typeface="Open Sans"/>
                <a:cs typeface="Open Sans"/>
                <a:hlinkClick r:id="rId3">
                  <a:extLst>
                    <a:ext uri="{A12FA001-AC4F-418D-AE19-62706E023703}">
                      <ahyp:hlinkClr xmlns:ahyp="http://schemas.microsoft.com/office/drawing/2018/hyperlinkcolor" val="tx"/>
                    </a:ext>
                  </a:extLst>
                </a:hlinkClick>
              </a:rPr>
              <a:t>incidents</a:t>
            </a:r>
            <a:r>
              <a:rPr lang="en-US" sz="2200" b="1" dirty="0">
                <a:solidFill>
                  <a:srgbClr val="32006E"/>
                </a:solidFill>
                <a:latin typeface="Open Sans"/>
                <a:cs typeface="Open Sans"/>
              </a:rPr>
              <a:t> to the Department of State:</a:t>
            </a:r>
          </a:p>
          <a:p>
            <a:pPr marL="347472">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Death, disappearance, or serious injury or illness of the exchange visitor</a:t>
            </a:r>
          </a:p>
          <a:p>
            <a:pPr marL="347472">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Incidents involving the criminal justice system, or sexually-related incidents or abuse</a:t>
            </a:r>
          </a:p>
          <a:p>
            <a:pPr marL="347472">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Serious behavioral problems or mental health concerns surrounding the exchange visitor</a:t>
            </a:r>
          </a:p>
          <a:p>
            <a:pPr marL="347472">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Incidents involving child protective services</a:t>
            </a:r>
          </a:p>
          <a:p>
            <a:pPr marL="347472">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Fraud (e.g., visa, immigration, or financial fraud or scam)</a:t>
            </a:r>
          </a:p>
        </p:txBody>
      </p:sp>
      <p:sp>
        <p:nvSpPr>
          <p:cNvPr id="4" name="Rectangle 3"/>
          <p:cNvSpPr/>
          <p:nvPr/>
        </p:nvSpPr>
        <p:spPr>
          <a:xfrm>
            <a:off x="388620" y="5361294"/>
            <a:ext cx="10658272" cy="400110"/>
          </a:xfrm>
          <a:prstGeom prst="rect">
            <a:avLst/>
          </a:prstGeom>
        </p:spPr>
        <p:txBody>
          <a:bodyPr wrap="square">
            <a:spAutoFit/>
          </a:bodyPr>
          <a:lstStyle/>
          <a:p>
            <a:pPr marL="88900"/>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Please report any such incidents to ISO at </a:t>
            </a:r>
            <a:r>
              <a:rPr lang="en-US" sz="2000" b="1"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acadvisa@uw.edu</a:t>
            </a:r>
            <a:r>
              <a:rPr lang="en-US"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as soon as possible.</a:t>
            </a:r>
          </a:p>
        </p:txBody>
      </p:sp>
    </p:spTree>
    <p:extLst>
      <p:ext uri="{BB962C8B-B14F-4D97-AF65-F5344CB8AC3E}">
        <p14:creationId xmlns:p14="http://schemas.microsoft.com/office/powerpoint/2010/main" val="13308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BCF126-ED27-EB32-3CCA-743E861C9E54}"/>
              </a:ext>
            </a:extLst>
          </p:cNvPr>
          <p:cNvSpPr>
            <a:spLocks noGrp="1"/>
          </p:cNvSpPr>
          <p:nvPr>
            <p:ph type="title"/>
          </p:nvPr>
        </p:nvSpPr>
        <p:spPr>
          <a:xfrm>
            <a:off x="485208" y="347651"/>
            <a:ext cx="11119542" cy="998440"/>
          </a:xfrm>
        </p:spPr>
        <p:txBody>
          <a:bodyPr/>
          <a:lstStyle/>
          <a:p>
            <a:pPr>
              <a:lnSpc>
                <a:spcPts val="3300"/>
              </a:lnSpc>
            </a:pPr>
            <a:r>
              <a:rPr lang="en-US" dirty="0"/>
              <a:t>REPORTING REQUIREMENTS – </a:t>
            </a:r>
            <a:br>
              <a:rPr lang="en-US" dirty="0"/>
            </a:br>
            <a:r>
              <a:rPr lang="en-US" dirty="0"/>
              <a:t>J-1 INCIDENTS (CONTINUED)</a:t>
            </a:r>
          </a:p>
        </p:txBody>
      </p:sp>
      <p:sp>
        <p:nvSpPr>
          <p:cNvPr id="3" name="Text Placeholder 2"/>
          <p:cNvSpPr>
            <a:spLocks noGrp="1"/>
          </p:cNvSpPr>
          <p:nvPr>
            <p:ph type="body" idx="4294967295"/>
          </p:nvPr>
        </p:nvSpPr>
        <p:spPr>
          <a:xfrm>
            <a:off x="510537" y="1701891"/>
            <a:ext cx="10067925" cy="3227161"/>
          </a:xfrm>
          <a:prstGeom prst="rect">
            <a:avLst/>
          </a:prstGeom>
        </p:spPr>
        <p:txBody>
          <a:bodyPr/>
          <a:lstStyle/>
          <a:p>
            <a:pPr marL="4572" indent="0">
              <a:spcBef>
                <a:spcPts val="480"/>
              </a:spcBef>
              <a:buClr>
                <a:srgbClr val="32006E"/>
              </a:buClr>
              <a:buSzPct val="100000"/>
              <a:buNone/>
              <a:tabLst>
                <a:tab pos="457200" algn="l"/>
              </a:tabLst>
            </a:pPr>
            <a:r>
              <a:rPr lang="en-US" sz="2200" b="1" dirty="0">
                <a:solidFill>
                  <a:srgbClr val="32006E"/>
                </a:solidFill>
                <a:latin typeface="Open Sans"/>
                <a:cs typeface="Open Sans"/>
              </a:rPr>
              <a:t>UW must report the following </a:t>
            </a:r>
            <a:r>
              <a:rPr lang="en-US" sz="2200" b="1" dirty="0">
                <a:solidFill>
                  <a:srgbClr val="0070C0"/>
                </a:solidFill>
                <a:latin typeface="Open Sans"/>
                <a:cs typeface="Open Sans"/>
                <a:hlinkClick r:id="rId2">
                  <a:extLst>
                    <a:ext uri="{A12FA001-AC4F-418D-AE19-62706E023703}">
                      <ahyp:hlinkClr xmlns:ahyp="http://schemas.microsoft.com/office/drawing/2018/hyperlinkcolor" val="tx"/>
                    </a:ext>
                  </a:extLst>
                </a:hlinkClick>
              </a:rPr>
              <a:t>incidents</a:t>
            </a:r>
            <a:r>
              <a:rPr lang="en-US" sz="2200" b="1" dirty="0">
                <a:solidFill>
                  <a:srgbClr val="32006E"/>
                </a:solidFill>
                <a:latin typeface="Open Sans"/>
                <a:cs typeface="Open Sans"/>
              </a:rPr>
              <a:t> to the Department of State:</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Unsuitable host/work conditions (e.g., incident or allegation involving workplace bullying, harassment, discrimination, hostile work environment, or work hours and/or wage-related issues)</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Negative press involving the J-1 program, or incidents where a foreign government has become involved</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Lost or stolen immigration documents</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Theft of intellectual property, or violation of export controls</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Other situations impacting exchange visitor safety</a:t>
            </a:r>
          </a:p>
          <a:p>
            <a:pPr lvl="1">
              <a:buFont typeface="Courier New" panose="02070309020205020404" pitchFamily="49" charset="0"/>
              <a:buChar char="o"/>
            </a:pPr>
            <a:endParaRPr lang="en-US" dirty="0"/>
          </a:p>
          <a:p>
            <a:endParaRPr lang="en-US" dirty="0"/>
          </a:p>
        </p:txBody>
      </p:sp>
      <p:sp>
        <p:nvSpPr>
          <p:cNvPr id="6" name="Rectangle 5">
            <a:extLst>
              <a:ext uri="{FF2B5EF4-FFF2-40B4-BE49-F238E27FC236}">
                <a16:creationId xmlns:a16="http://schemas.microsoft.com/office/drawing/2014/main" id="{8D2CDACC-AD83-D916-1401-7B31C13E962E}"/>
              </a:ext>
            </a:extLst>
          </p:cNvPr>
          <p:cNvSpPr/>
          <p:nvPr/>
        </p:nvSpPr>
        <p:spPr>
          <a:xfrm>
            <a:off x="388620" y="5361294"/>
            <a:ext cx="10658272" cy="400110"/>
          </a:xfrm>
          <a:prstGeom prst="rect">
            <a:avLst/>
          </a:prstGeom>
        </p:spPr>
        <p:txBody>
          <a:bodyPr wrap="square">
            <a:spAutoFit/>
          </a:bodyPr>
          <a:lstStyle/>
          <a:p>
            <a:pPr marL="88900"/>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Please report any such incidents to ISO at </a:t>
            </a:r>
            <a:r>
              <a:rPr lang="en-US" sz="2000" b="1"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acadvisa@uw.edu</a:t>
            </a: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 as soon as possible.</a:t>
            </a:r>
          </a:p>
        </p:txBody>
      </p:sp>
    </p:spTree>
    <p:extLst>
      <p:ext uri="{BB962C8B-B14F-4D97-AF65-F5344CB8AC3E}">
        <p14:creationId xmlns:p14="http://schemas.microsoft.com/office/powerpoint/2010/main" val="393874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8" name="Google Shape;338;g78d9a75c9c_1_203"/>
          <p:cNvSpPr txBox="1">
            <a:spLocks noGrp="1"/>
          </p:cNvSpPr>
          <p:nvPr>
            <p:ph type="title"/>
          </p:nvPr>
        </p:nvSpPr>
        <p:spPr>
          <a:xfrm>
            <a:off x="466557" y="546082"/>
            <a:ext cx="11119542" cy="9984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00"/>
              </a:buClr>
              <a:buSzPts val="4000"/>
              <a:buFont typeface="Lucida Sans"/>
              <a:buNone/>
            </a:pPr>
            <a:r>
              <a:rPr lang="en-US" dirty="0">
                <a:sym typeface="Encode Sans"/>
              </a:rPr>
              <a:t>REPORTING REQUIREMENTS - ABSENCES</a:t>
            </a:r>
          </a:p>
        </p:txBody>
      </p:sp>
      <p:sp>
        <p:nvSpPr>
          <p:cNvPr id="339" name="Google Shape;339;g78d9a75c9c_1_203"/>
          <p:cNvSpPr txBox="1">
            <a:spLocks noGrp="1"/>
          </p:cNvSpPr>
          <p:nvPr>
            <p:ph type="body" idx="4294967295"/>
          </p:nvPr>
        </p:nvSpPr>
        <p:spPr>
          <a:xfrm>
            <a:off x="571500" y="1644487"/>
            <a:ext cx="10617200" cy="3816350"/>
          </a:xfrm>
          <a:prstGeom prst="rect">
            <a:avLst/>
          </a:prstGeom>
        </p:spPr>
        <p:txBody>
          <a:bodyPr spcFirstLastPara="1" wrap="square" lIns="0" tIns="45700" rIns="0" bIns="45700" anchor="t" anchorCtr="0">
            <a:noAutofit/>
          </a:bodyPr>
          <a:lstStyle/>
          <a:p>
            <a:pPr marL="4572" lvl="1" indent="0">
              <a:spcBef>
                <a:spcPts val="480"/>
              </a:spcBef>
              <a:buClr>
                <a:srgbClr val="32006E"/>
              </a:buClr>
              <a:buSzPct val="100000"/>
              <a:buNone/>
              <a:tabLst>
                <a:tab pos="457200" algn="l"/>
              </a:tabLst>
            </a:pPr>
            <a:r>
              <a:rPr lang="en-US" sz="2200" b="1" dirty="0">
                <a:solidFill>
                  <a:srgbClr val="32006E"/>
                </a:solidFill>
                <a:latin typeface="Open Sans"/>
                <a:cs typeface="Open Sans"/>
              </a:rPr>
              <a:t>Absences from U.S. of 30+ days should be </a:t>
            </a:r>
            <a:r>
              <a:rPr lang="en-US" sz="2200" b="1" dirty="0">
                <a:solidFill>
                  <a:srgbClr val="0070C0"/>
                </a:solidFill>
                <a:latin typeface="Open Sans"/>
                <a:cs typeface="Open Sans"/>
                <a:hlinkClick r:id="rId3">
                  <a:extLst>
                    <a:ext uri="{A12FA001-AC4F-418D-AE19-62706E023703}">
                      <ahyp:hlinkClr xmlns:ahyp="http://schemas.microsoft.com/office/drawing/2018/hyperlinkcolor" val="tx"/>
                    </a:ext>
                  </a:extLst>
                </a:hlinkClick>
              </a:rPr>
              <a:t>reported to ISO</a:t>
            </a:r>
            <a:r>
              <a:rPr lang="en-US" sz="2200" b="1" dirty="0">
                <a:solidFill>
                  <a:srgbClr val="0070C0"/>
                </a:solidFill>
                <a:latin typeface="Open Sans"/>
                <a:cs typeface="Open Sans"/>
              </a:rPr>
              <a:t> </a:t>
            </a:r>
            <a:r>
              <a:rPr lang="en-US" sz="2200" b="1" dirty="0">
                <a:solidFill>
                  <a:srgbClr val="32006E"/>
                </a:solidFill>
                <a:latin typeface="Open Sans"/>
                <a:cs typeface="Open Sans"/>
              </a:rPr>
              <a:t>if scholar has: </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Approved </a:t>
            </a:r>
            <a:r>
              <a:rPr lang="en-US" sz="2000" dirty="0">
                <a:solidFill>
                  <a:srgbClr val="0070C0"/>
                </a:solidFill>
                <a:latin typeface="Open Sans"/>
                <a:cs typeface="Open Sans"/>
                <a:hlinkClick r:id="rId4">
                  <a:extLst>
                    <a:ext uri="{A12FA001-AC4F-418D-AE19-62706E023703}">
                      <ahyp:hlinkClr xmlns:ahyp="http://schemas.microsoft.com/office/drawing/2018/hyperlinkcolor" val="tx"/>
                    </a:ext>
                  </a:extLst>
                </a:hlinkClick>
              </a:rPr>
              <a:t>International Remote Work Request</a:t>
            </a:r>
            <a:r>
              <a:rPr lang="en-US" sz="2000" dirty="0">
                <a:solidFill>
                  <a:srgbClr val="999999"/>
                </a:solidFill>
                <a:latin typeface="Open Sans"/>
                <a:cs typeface="Open Sans"/>
                <a:hlinkClick r:id="rId4">
                  <a:extLst>
                    <a:ext uri="{A12FA001-AC4F-418D-AE19-62706E023703}">
                      <ahyp:hlinkClr xmlns:ahyp="http://schemas.microsoft.com/office/drawing/2018/hyperlinkcolor" val="tx"/>
                    </a:ext>
                  </a:extLst>
                </a:hlinkClick>
              </a:rPr>
              <a:t> </a:t>
            </a:r>
            <a:r>
              <a:rPr lang="en-US" sz="2000" dirty="0">
                <a:solidFill>
                  <a:srgbClr val="32006E"/>
                </a:solidFill>
                <a:latin typeface="Open Sans"/>
                <a:cs typeface="Open Sans"/>
              </a:rPr>
              <a:t>from the Office of Global Affairs, or</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Approved protected leave request from UWHR</a:t>
            </a:r>
            <a:endParaRPr sz="2000" dirty="0">
              <a:solidFill>
                <a:srgbClr val="32006E"/>
              </a:solidFill>
              <a:latin typeface="Open Sans"/>
              <a:cs typeface="Open Sans"/>
            </a:endParaRPr>
          </a:p>
          <a:p>
            <a:pPr marL="347472" lvl="1" indent="-342900">
              <a:spcBef>
                <a:spcPts val="480"/>
              </a:spcBef>
              <a:spcAft>
                <a:spcPts val="200"/>
              </a:spcAft>
              <a:buClr>
                <a:srgbClr val="32006E"/>
              </a:buClr>
              <a:buSzPct val="100000"/>
              <a:buFont typeface="Open Sans" panose="020B0606030504020204" pitchFamily="34" charset="0"/>
              <a:buChar char="−"/>
              <a:tabLst>
                <a:tab pos="457200" algn="l"/>
              </a:tabLst>
            </a:pPr>
            <a:endParaRPr lang="en-US" sz="2000" dirty="0">
              <a:solidFill>
                <a:srgbClr val="32006E"/>
              </a:solidFill>
              <a:latin typeface="Open Sans"/>
              <a:cs typeface="Open Sans"/>
            </a:endParaRPr>
          </a:p>
          <a:p>
            <a:pPr marL="4572" lvl="1" indent="0">
              <a:spcBef>
                <a:spcPts val="480"/>
              </a:spcBef>
              <a:spcAft>
                <a:spcPts val="200"/>
              </a:spcAft>
              <a:buClr>
                <a:srgbClr val="32006E"/>
              </a:buClr>
              <a:buSzPct val="100000"/>
              <a:buNone/>
              <a:tabLst>
                <a:tab pos="457200" algn="l"/>
              </a:tabLst>
            </a:pPr>
            <a:endParaRPr lang="en-US" sz="2000" dirty="0">
              <a:solidFill>
                <a:srgbClr val="32006E"/>
              </a:solidFill>
              <a:latin typeface="Open Sans"/>
              <a:cs typeface="Open Sans"/>
            </a:endParaRPr>
          </a:p>
          <a:p>
            <a:pPr marL="4572" lvl="1" indent="0">
              <a:spcBef>
                <a:spcPts val="480"/>
              </a:spcBef>
              <a:spcAft>
                <a:spcPts val="200"/>
              </a:spcAft>
              <a:buClr>
                <a:srgbClr val="32006E"/>
              </a:buClr>
              <a:buSzPct val="100000"/>
              <a:buNone/>
              <a:tabLst>
                <a:tab pos="457200" algn="l"/>
              </a:tabLst>
            </a:pPr>
            <a:endParaRPr lang="en-US" sz="2000" dirty="0">
              <a:solidFill>
                <a:srgbClr val="32006E"/>
              </a:solidFill>
              <a:latin typeface="Open Sans"/>
              <a:cs typeface="Open Sans"/>
            </a:endParaRPr>
          </a:p>
          <a:p>
            <a:pPr marL="4572" lvl="1" indent="0">
              <a:spcBef>
                <a:spcPts val="480"/>
              </a:spcBef>
              <a:spcAft>
                <a:spcPts val="200"/>
              </a:spcAft>
              <a:buClr>
                <a:srgbClr val="32006E"/>
              </a:buClr>
              <a:buSzPct val="100000"/>
              <a:buNone/>
              <a:tabLst>
                <a:tab pos="457200" algn="l"/>
              </a:tabLst>
            </a:pPr>
            <a:r>
              <a:rPr lang="en-US" sz="2000" b="1" dirty="0">
                <a:solidFill>
                  <a:srgbClr val="32006E"/>
                </a:solidFill>
                <a:latin typeface="Open Sans"/>
                <a:cs typeface="Open Sans"/>
              </a:rPr>
              <a:t>All changes and/or incidents can be emailed to ISO at </a:t>
            </a:r>
            <a:r>
              <a:rPr lang="en-US" sz="2000" b="1" dirty="0">
                <a:solidFill>
                  <a:srgbClr val="0070C0"/>
                </a:solidFill>
                <a:latin typeface="Open Sans"/>
                <a:cs typeface="Open Sans"/>
                <a:hlinkClick r:id="rId5">
                  <a:extLst>
                    <a:ext uri="{A12FA001-AC4F-418D-AE19-62706E023703}">
                      <ahyp:hlinkClr xmlns:ahyp="http://schemas.microsoft.com/office/drawing/2018/hyperlinkcolor" val="tx"/>
                    </a:ext>
                  </a:extLst>
                </a:hlinkClick>
              </a:rPr>
              <a:t>acadvisa@uw.edu</a:t>
            </a:r>
            <a:r>
              <a:rPr lang="en-US" sz="2000" b="1" dirty="0">
                <a:solidFill>
                  <a:srgbClr val="32006E"/>
                </a:solidFill>
                <a:latin typeface="Open Sans"/>
                <a:cs typeface="Open Sans"/>
              </a:rPr>
              <a:t>.</a:t>
            </a:r>
            <a:br>
              <a:rPr lang="en-US" dirty="0"/>
            </a:br>
            <a:endParaRPr dirty="0"/>
          </a:p>
        </p:txBody>
      </p:sp>
    </p:spTree>
    <p:extLst>
      <p:ext uri="{BB962C8B-B14F-4D97-AF65-F5344CB8AC3E}">
        <p14:creationId xmlns:p14="http://schemas.microsoft.com/office/powerpoint/2010/main" val="107232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3FA7E4-D38C-A120-36AC-97E3EA89F888}"/>
              </a:ext>
            </a:extLst>
          </p:cNvPr>
          <p:cNvSpPr>
            <a:spLocks noGrp="1"/>
          </p:cNvSpPr>
          <p:nvPr>
            <p:ph type="title"/>
          </p:nvPr>
        </p:nvSpPr>
        <p:spPr>
          <a:xfrm>
            <a:off x="493917" y="338942"/>
            <a:ext cx="11119542" cy="998440"/>
          </a:xfrm>
        </p:spPr>
        <p:txBody>
          <a:bodyPr/>
          <a:lstStyle/>
          <a:p>
            <a:r>
              <a:rPr lang="en-US"/>
              <a:t>TRANSFER PROCEDURES</a:t>
            </a:r>
          </a:p>
        </p:txBody>
      </p:sp>
      <p:sp>
        <p:nvSpPr>
          <p:cNvPr id="3" name="Text Placeholder 2"/>
          <p:cNvSpPr>
            <a:spLocks noGrp="1"/>
          </p:cNvSpPr>
          <p:nvPr>
            <p:ph type="body" idx="4294967295"/>
          </p:nvPr>
        </p:nvSpPr>
        <p:spPr>
          <a:xfrm>
            <a:off x="519246" y="1712319"/>
            <a:ext cx="10625137" cy="3830638"/>
          </a:xfrm>
          <a:prstGeom prst="rect">
            <a:avLst/>
          </a:prstGeom>
        </p:spPr>
        <p:txBody>
          <a:bodyPr/>
          <a:lstStyle/>
          <a:p>
            <a:pPr marL="4572" lvl="0" indent="0">
              <a:spcBef>
                <a:spcPts val="480"/>
              </a:spcBef>
              <a:buClr>
                <a:srgbClr val="32006E"/>
              </a:buClr>
              <a:buSzPct val="100000"/>
              <a:buNone/>
              <a:tabLst>
                <a:tab pos="457200" algn="l"/>
              </a:tabLst>
            </a:pPr>
            <a:r>
              <a:rPr lang="en-US" sz="2200" b="1" dirty="0">
                <a:solidFill>
                  <a:srgbClr val="32006E"/>
                </a:solidFill>
                <a:latin typeface="Open Sans"/>
                <a:cs typeface="Open Sans"/>
              </a:rPr>
              <a:t>Transferring to UW:</a:t>
            </a:r>
          </a:p>
          <a:p>
            <a:pPr marL="347472" lvl="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Unit must submit a new </a:t>
            </a:r>
            <a:r>
              <a:rPr lang="en-US" sz="2000" dirty="0">
                <a:solidFill>
                  <a:srgbClr val="0070C0"/>
                </a:solidFill>
                <a:latin typeface="Open Sans"/>
                <a:cs typeface="Open Sans"/>
                <a:hlinkClick r:id="rId3">
                  <a:extLst>
                    <a:ext uri="{A12FA001-AC4F-418D-AE19-62706E023703}">
                      <ahyp:hlinkClr xmlns:ahyp="http://schemas.microsoft.com/office/drawing/2018/hyperlinkcolor" val="tx"/>
                    </a:ext>
                  </a:extLst>
                </a:hlinkClick>
              </a:rPr>
              <a:t>J Visa Request</a:t>
            </a:r>
            <a:r>
              <a:rPr lang="en-US" sz="2000" dirty="0">
                <a:solidFill>
                  <a:srgbClr val="0070C0"/>
                </a:solidFill>
                <a:latin typeface="Open Sans"/>
                <a:cs typeface="Open Sans"/>
              </a:rPr>
              <a:t> </a:t>
            </a:r>
            <a:r>
              <a:rPr lang="en-US" sz="2000" dirty="0">
                <a:solidFill>
                  <a:srgbClr val="32006E"/>
                </a:solidFill>
                <a:latin typeface="Open Sans"/>
                <a:cs typeface="Open Sans"/>
              </a:rPr>
              <a:t>and a copy or scan of the exchange visitor’s current DS-2019</a:t>
            </a:r>
          </a:p>
          <a:p>
            <a:pPr marL="347472" lvl="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ISO will contact the current program sponsor to arrange the transfer</a:t>
            </a:r>
          </a:p>
          <a:p>
            <a:pPr marL="347472" lvl="0">
              <a:spcBef>
                <a:spcPts val="480"/>
              </a:spcBef>
              <a:buClr>
                <a:srgbClr val="32006E"/>
              </a:buClr>
              <a:buSzPct val="100000"/>
              <a:buFont typeface="Open Sans" panose="020B0606030504020204" pitchFamily="34" charset="0"/>
              <a:buChar char="−"/>
              <a:tabLst>
                <a:tab pos="457200" algn="l"/>
              </a:tabLst>
            </a:pPr>
            <a:endParaRPr lang="en-US" sz="2000" dirty="0">
              <a:solidFill>
                <a:srgbClr val="32006E"/>
              </a:solidFill>
              <a:latin typeface="Open Sans"/>
              <a:cs typeface="Open Sans"/>
            </a:endParaRPr>
          </a:p>
          <a:p>
            <a:pPr marL="4572" lvl="0" indent="0">
              <a:spcBef>
                <a:spcPts val="480"/>
              </a:spcBef>
              <a:buClr>
                <a:srgbClr val="32006E"/>
              </a:buClr>
              <a:buSzPct val="100000"/>
              <a:buNone/>
              <a:tabLst>
                <a:tab pos="457200" algn="l"/>
              </a:tabLst>
            </a:pPr>
            <a:r>
              <a:rPr lang="en-US" sz="2200" b="1" dirty="0">
                <a:solidFill>
                  <a:srgbClr val="32006E"/>
                </a:solidFill>
                <a:latin typeface="Open Sans"/>
                <a:cs typeface="Open Sans"/>
              </a:rPr>
              <a:t>Transferring from UW:</a:t>
            </a:r>
          </a:p>
          <a:p>
            <a:pPr marL="347472" lvl="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Exchange visitor must submit a </a:t>
            </a:r>
            <a:r>
              <a:rPr lang="en-US" sz="2000" dirty="0">
                <a:solidFill>
                  <a:srgbClr val="0070C0"/>
                </a:solidFill>
                <a:latin typeface="Open Sans"/>
                <a:cs typeface="Open Sans"/>
                <a:hlinkClick r:id="rId4">
                  <a:extLst>
                    <a:ext uri="{A12FA001-AC4F-418D-AE19-62706E023703}">
                      <ahyp:hlinkClr xmlns:ahyp="http://schemas.microsoft.com/office/drawing/2018/hyperlinkcolor" val="tx"/>
                    </a:ext>
                  </a:extLst>
                </a:hlinkClick>
              </a:rPr>
              <a:t>Transfer Verification Form</a:t>
            </a:r>
            <a:r>
              <a:rPr lang="en-US" sz="2000" dirty="0">
                <a:solidFill>
                  <a:srgbClr val="32006E"/>
                </a:solidFill>
                <a:latin typeface="Open Sans"/>
                <a:cs typeface="Open Sans"/>
              </a:rPr>
              <a:t> to ISO</a:t>
            </a:r>
          </a:p>
          <a:p>
            <a:pPr marL="347472" lvl="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ISO will contact the new program sponsor to arrange the transfer</a:t>
            </a:r>
          </a:p>
        </p:txBody>
      </p:sp>
    </p:spTree>
    <p:extLst>
      <p:ext uri="{BB962C8B-B14F-4D97-AF65-F5344CB8AC3E}">
        <p14:creationId xmlns:p14="http://schemas.microsoft.com/office/powerpoint/2010/main" val="294052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AE7F8-FF36-8EF3-F36C-5A869A9BF205}"/>
              </a:ext>
            </a:extLst>
          </p:cNvPr>
          <p:cNvSpPr>
            <a:spLocks noGrp="1"/>
          </p:cNvSpPr>
          <p:nvPr>
            <p:ph type="title"/>
          </p:nvPr>
        </p:nvSpPr>
        <p:spPr>
          <a:xfrm>
            <a:off x="492684" y="873224"/>
            <a:ext cx="11119542" cy="466526"/>
          </a:xfrm>
        </p:spPr>
        <p:txBody>
          <a:bodyPr/>
          <a:lstStyle/>
          <a:p>
            <a:r>
              <a:rPr lang="en-US" dirty="0"/>
              <a:t>LEAVING THE U.S.</a:t>
            </a:r>
          </a:p>
        </p:txBody>
      </p:sp>
      <p:sp>
        <p:nvSpPr>
          <p:cNvPr id="3" name="Text Placeholder 2"/>
          <p:cNvSpPr>
            <a:spLocks noGrp="1"/>
          </p:cNvSpPr>
          <p:nvPr>
            <p:ph type="body" idx="4294967295"/>
          </p:nvPr>
        </p:nvSpPr>
        <p:spPr>
          <a:xfrm>
            <a:off x="492684" y="1713094"/>
            <a:ext cx="10541076" cy="3968750"/>
          </a:xfrm>
          <a:prstGeom prst="rect">
            <a:avLst/>
          </a:prstGeom>
        </p:spPr>
        <p:txBody>
          <a:bodyPr/>
          <a:lstStyle/>
          <a:p>
            <a:pPr marL="4572" lvl="1" indent="0">
              <a:spcBef>
                <a:spcPts val="480"/>
              </a:spcBef>
              <a:buClr>
                <a:srgbClr val="32006E"/>
              </a:buClr>
              <a:buSzPct val="100000"/>
              <a:buNone/>
              <a:tabLst>
                <a:tab pos="457200" algn="l"/>
              </a:tabLst>
            </a:pPr>
            <a:r>
              <a:rPr lang="en-US" sz="2200" b="1" dirty="0">
                <a:solidFill>
                  <a:srgbClr val="32006E"/>
                </a:solidFill>
                <a:latin typeface="Open Sans"/>
                <a:cs typeface="Open Sans"/>
              </a:rPr>
              <a:t>Grace period </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Exchange visitors have up to 30 days after the DS-2019 end date to leave the U.S. </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If they leave during the grace period, no notice to ISO is necessary.</a:t>
            </a:r>
          </a:p>
          <a:p>
            <a:pPr marL="347472" lvl="1" indent="-342900">
              <a:spcBef>
                <a:spcPts val="480"/>
              </a:spcBef>
              <a:buClr>
                <a:srgbClr val="32006E"/>
              </a:buClr>
              <a:buSzPct val="100000"/>
              <a:buFont typeface="Open Sans" panose="020B0606030504020204" pitchFamily="34" charset="0"/>
              <a:buChar char="−"/>
              <a:tabLst>
                <a:tab pos="457200" algn="l"/>
              </a:tabLst>
            </a:pPr>
            <a:endParaRPr lang="en-US" sz="2000" dirty="0">
              <a:solidFill>
                <a:srgbClr val="32006E"/>
              </a:solidFill>
              <a:latin typeface="Open Sans"/>
              <a:cs typeface="Open Sans"/>
            </a:endParaRPr>
          </a:p>
          <a:p>
            <a:pPr marL="4572" lvl="1" indent="0">
              <a:spcBef>
                <a:spcPts val="480"/>
              </a:spcBef>
              <a:buClr>
                <a:srgbClr val="32006E"/>
              </a:buClr>
              <a:buSzPct val="100000"/>
              <a:buNone/>
              <a:tabLst>
                <a:tab pos="457200" algn="l"/>
              </a:tabLst>
            </a:pPr>
            <a:r>
              <a:rPr lang="en-US" sz="2200" b="1" dirty="0">
                <a:solidFill>
                  <a:srgbClr val="32006E"/>
                </a:solidFill>
                <a:latin typeface="Open Sans"/>
                <a:cs typeface="Open Sans"/>
              </a:rPr>
              <a:t>Leaving before DS-2019 end date</a:t>
            </a:r>
          </a:p>
          <a:p>
            <a:pPr marL="347472" lvl="1" indent="-342900">
              <a:spcBef>
                <a:spcPts val="480"/>
              </a:spcBef>
              <a:buClr>
                <a:srgbClr val="32006E"/>
              </a:buClr>
              <a:buSzPct val="100000"/>
              <a:buFont typeface="Open Sans" panose="020B0606030504020204" pitchFamily="34" charset="0"/>
              <a:buChar char="−"/>
              <a:tabLst>
                <a:tab pos="457200" algn="l"/>
              </a:tabLst>
            </a:pPr>
            <a:r>
              <a:rPr lang="en-US" sz="2000" dirty="0">
                <a:solidFill>
                  <a:srgbClr val="32006E"/>
                </a:solidFill>
                <a:latin typeface="Open Sans"/>
                <a:cs typeface="Open Sans"/>
              </a:rPr>
              <a:t>Report departure to ISO so that the DS-2019 can be updated.</a:t>
            </a:r>
          </a:p>
          <a:p>
            <a:pPr marL="347472" lvl="1" indent="-342900">
              <a:spcBef>
                <a:spcPts val="480"/>
              </a:spcBef>
              <a:buClr>
                <a:srgbClr val="32006E"/>
              </a:buClr>
              <a:buSzPct val="100000"/>
              <a:buFont typeface="Open Sans" panose="020B0606030504020204" pitchFamily="34" charset="0"/>
              <a:buChar char="−"/>
              <a:tabLst>
                <a:tab pos="457200" algn="l"/>
              </a:tabLst>
            </a:pPr>
            <a:endParaRPr lang="en-US" sz="2000" dirty="0">
              <a:solidFill>
                <a:srgbClr val="32006E"/>
              </a:solidFill>
              <a:latin typeface="Open Sans"/>
              <a:cs typeface="Open Sans"/>
            </a:endParaRPr>
          </a:p>
          <a:p>
            <a:pPr marL="861822" lvl="3" indent="0">
              <a:spcBef>
                <a:spcPts val="480"/>
              </a:spcBef>
              <a:buClr>
                <a:srgbClr val="32006E"/>
              </a:buClr>
              <a:buSzPct val="100000"/>
              <a:buNone/>
              <a:tabLst>
                <a:tab pos="457200" algn="l"/>
              </a:tabLst>
            </a:pPr>
            <a:r>
              <a:rPr lang="en-US" dirty="0">
                <a:solidFill>
                  <a:srgbClr val="32006E"/>
                </a:solidFill>
                <a:latin typeface="Open Sans"/>
                <a:cs typeface="Open Sans"/>
              </a:rPr>
              <a:t>Please encourage your exchange visitors to complete our </a:t>
            </a:r>
            <a:r>
              <a:rPr lang="en-US" dirty="0">
                <a:solidFill>
                  <a:srgbClr val="0070C0"/>
                </a:solidFill>
                <a:latin typeface="Open Sans"/>
                <a:cs typeface="Open Sans"/>
                <a:hlinkClick r:id="rId3">
                  <a:extLst>
                    <a:ext uri="{A12FA001-AC4F-418D-AE19-62706E023703}">
                      <ahyp:hlinkClr xmlns:ahyp="http://schemas.microsoft.com/office/drawing/2018/hyperlinkcolor" val="tx"/>
                    </a:ext>
                  </a:extLst>
                </a:hlinkClick>
              </a:rPr>
              <a:t>J-1 Scholar Exit Interview</a:t>
            </a:r>
            <a:r>
              <a:rPr lang="en-US" dirty="0">
                <a:solidFill>
                  <a:srgbClr val="32006E"/>
                </a:solidFill>
                <a:latin typeface="Open Sans"/>
                <a:cs typeface="Open Sans"/>
              </a:rPr>
              <a:t> form before leaving the U.S.!</a:t>
            </a:r>
          </a:p>
          <a:p>
            <a:pPr marL="0" lvl="0" indent="0">
              <a:spcBef>
                <a:spcPts val="0"/>
              </a:spcBef>
              <a:buNone/>
            </a:pPr>
            <a:endParaRPr lang="en-US" dirty="0">
              <a:solidFill>
                <a:schemeClr val="tx1">
                  <a:lumMod val="85000"/>
                  <a:lumOff val="15000"/>
                </a:schemeClr>
              </a:solidFill>
            </a:endParaRPr>
          </a:p>
          <a:p>
            <a:endParaRPr lang="en-US" dirty="0"/>
          </a:p>
        </p:txBody>
      </p:sp>
      <p:sp>
        <p:nvSpPr>
          <p:cNvPr id="4" name="Google Shape;305;g78d9a75c9c_1_171">
            <a:extLst>
              <a:ext uri="{C183D7F6-B498-43B3-948B-1728B52AA6E4}">
                <adec:decorative xmlns:adec="http://schemas.microsoft.com/office/drawing/2017/decorative" val="1"/>
              </a:ext>
            </a:extLst>
          </p:cNvPr>
          <p:cNvSpPr/>
          <p:nvPr/>
        </p:nvSpPr>
        <p:spPr>
          <a:xfrm>
            <a:off x="708174" y="4504053"/>
            <a:ext cx="580693" cy="496654"/>
          </a:xfrm>
          <a:prstGeom prst="rightArrow">
            <a:avLst>
              <a:gd name="adj1" fmla="val 50000"/>
              <a:gd name="adj2" fmla="val 50000"/>
            </a:avLst>
          </a:prstGeom>
          <a:solidFill>
            <a:srgbClr val="E8D3A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43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78d9a75c9c_1_30"/>
          <p:cNvSpPr txBox="1">
            <a:spLocks noGrp="1"/>
          </p:cNvSpPr>
          <p:nvPr>
            <p:ph type="title"/>
          </p:nvPr>
        </p:nvSpPr>
        <p:spPr>
          <a:xfrm>
            <a:off x="499653" y="574070"/>
            <a:ext cx="11119542" cy="998440"/>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Clr>
                <a:srgbClr val="FFFF00"/>
              </a:buClr>
              <a:buSzPts val="4400"/>
              <a:buFont typeface="Lucida Sans"/>
              <a:buNone/>
            </a:pPr>
            <a:r>
              <a:rPr lang="en-US" dirty="0">
                <a:solidFill>
                  <a:srgbClr val="32006E"/>
                </a:solidFill>
                <a:sym typeface="Encode Sans"/>
              </a:rPr>
              <a:t>WHAT IS THE J-1 EXCHANGE VISITOR PROGRAM?</a:t>
            </a:r>
            <a:endParaRPr lang="en-US" sz="3600" b="1" u="none" strike="noStrike" cap="none" dirty="0">
              <a:solidFill>
                <a:srgbClr val="351C75"/>
              </a:solidFill>
              <a:latin typeface="Open Sans" panose="020B0604020202020204" charset="0"/>
              <a:ea typeface="Open Sans" panose="020B0604020202020204" charset="0"/>
              <a:cs typeface="Open Sans" panose="020B0604020202020204" charset="0"/>
              <a:sym typeface="Encode Sans"/>
            </a:endParaRPr>
          </a:p>
        </p:txBody>
      </p:sp>
      <p:sp>
        <p:nvSpPr>
          <p:cNvPr id="2" name="TextBox 1"/>
          <p:cNvSpPr txBox="1"/>
          <p:nvPr/>
        </p:nvSpPr>
        <p:spPr>
          <a:xfrm>
            <a:off x="508797" y="1698159"/>
            <a:ext cx="8563356" cy="2106474"/>
          </a:xfrm>
          <a:prstGeom prst="rect">
            <a:avLst/>
          </a:prstGeom>
          <a:noFill/>
        </p:spPr>
        <p:txBody>
          <a:bodyPr wrap="square" rtlCol="0">
            <a:spAutoFit/>
          </a:bodyPr>
          <a:lstStyle/>
          <a:p>
            <a:pPr>
              <a:lnSpc>
                <a:spcPct val="114000"/>
              </a:lnSpc>
            </a:pPr>
            <a:r>
              <a:rPr lang="en-US" sz="22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Key Aspects </a:t>
            </a:r>
          </a:p>
          <a:p>
            <a:pPr marL="342900" indent="-342900">
              <a:lnSpc>
                <a:spcPct val="114000"/>
              </a:lnSpc>
              <a:spcBef>
                <a:spcPct val="20000"/>
              </a:spcBef>
              <a:buFont typeface="Open Sans" panose="020B0606030504020204" pitchFamily="34" charset="0"/>
              <a:buChar char="−"/>
            </a:pPr>
            <a:r>
              <a:rPr lang="en-US" sz="2000" dirty="0">
                <a:solidFill>
                  <a:srgbClr val="32006E"/>
                </a:solidFill>
                <a:latin typeface="Open Sans"/>
                <a:cs typeface="Open Sans"/>
              </a:rPr>
              <a:t>Established in 1961</a:t>
            </a:r>
          </a:p>
          <a:p>
            <a:pPr marL="342900" indent="-342900">
              <a:lnSpc>
                <a:spcPct val="114000"/>
              </a:lnSpc>
              <a:spcBef>
                <a:spcPct val="20000"/>
              </a:spcBef>
              <a:buFont typeface="Open Sans" panose="020B0606030504020204" pitchFamily="34" charset="0"/>
              <a:buChar char="−"/>
            </a:pPr>
            <a:r>
              <a:rPr lang="en-US" sz="2000" dirty="0">
                <a:solidFill>
                  <a:srgbClr val="32006E"/>
                </a:solidFill>
                <a:latin typeface="Open Sans"/>
                <a:cs typeface="Open Sans"/>
              </a:rPr>
              <a:t>Around 300,000 participants every year</a:t>
            </a:r>
          </a:p>
          <a:p>
            <a:pPr marL="342900" indent="-342900">
              <a:lnSpc>
                <a:spcPct val="114000"/>
              </a:lnSpc>
              <a:spcBef>
                <a:spcPct val="20000"/>
              </a:spcBef>
              <a:buFont typeface="Open Sans" panose="020B0606030504020204" pitchFamily="34" charset="0"/>
              <a:buChar char="−"/>
            </a:pPr>
            <a:r>
              <a:rPr lang="en-US" sz="2000" dirty="0">
                <a:solidFill>
                  <a:srgbClr val="32006E"/>
                </a:solidFill>
                <a:latin typeface="Open Sans"/>
                <a:cs typeface="Open Sans"/>
              </a:rPr>
              <a:t>Administered by U.S. Department of State</a:t>
            </a:r>
          </a:p>
          <a:p>
            <a:pPr marL="342900" indent="-342900">
              <a:lnSpc>
                <a:spcPct val="114000"/>
              </a:lnSpc>
              <a:spcBef>
                <a:spcPct val="20000"/>
              </a:spcBef>
              <a:buFont typeface="Open Sans" panose="020B0606030504020204" pitchFamily="34" charset="0"/>
              <a:buChar char="−"/>
            </a:pPr>
            <a:r>
              <a:rPr lang="en-US" sz="2000" dirty="0">
                <a:solidFill>
                  <a:srgbClr val="32006E"/>
                </a:solidFill>
                <a:latin typeface="Open Sans"/>
                <a:cs typeface="Open Sans"/>
              </a:rPr>
              <a:t>Uses the Student and Exchange Visitor Information System (SEVIS)</a:t>
            </a:r>
          </a:p>
        </p:txBody>
      </p:sp>
      <p:sp>
        <p:nvSpPr>
          <p:cNvPr id="3" name="Rectangle 2"/>
          <p:cNvSpPr/>
          <p:nvPr/>
        </p:nvSpPr>
        <p:spPr>
          <a:xfrm>
            <a:off x="541414" y="4168020"/>
            <a:ext cx="10177909" cy="1509388"/>
          </a:xfrm>
          <a:prstGeom prst="rect">
            <a:avLst/>
          </a:prstGeom>
        </p:spPr>
        <p:txBody>
          <a:bodyPr wrap="square">
            <a:spAutoFit/>
          </a:bodyPr>
          <a:lstStyle/>
          <a:p>
            <a:pPr lvl="0">
              <a:lnSpc>
                <a:spcPct val="114000"/>
              </a:lnSpc>
            </a:pPr>
            <a:r>
              <a:rPr lang="en-US" sz="2200" b="1" dirty="0">
                <a:solidFill>
                  <a:srgbClr val="32006E"/>
                </a:solidFill>
                <a:latin typeface="Open Sans" panose="020B0606030504020204" pitchFamily="34" charset="0"/>
                <a:ea typeface="Open Sans" panose="020B0606030504020204" pitchFamily="34" charset="0"/>
                <a:cs typeface="Open Sans" panose="020B0606030504020204" pitchFamily="34" charset="0"/>
                <a:sym typeface="Open Sans"/>
              </a:rPr>
              <a:t>Mission</a:t>
            </a:r>
          </a:p>
          <a:p>
            <a:pPr lvl="0">
              <a:lnSpc>
                <a:spcPct val="114000"/>
              </a:lnSpc>
            </a:pPr>
            <a:r>
              <a:rPr lang="en-US" sz="2000" dirty="0">
                <a:solidFill>
                  <a:srgbClr val="32006E"/>
                </a:solidFill>
                <a:latin typeface="Open Sans" panose="020B0606030504020204" pitchFamily="34" charset="0"/>
                <a:ea typeface="Open Sans" panose="020B0606030504020204" pitchFamily="34" charset="0"/>
                <a:cs typeface="Open Sans" panose="020B0606030504020204" pitchFamily="34" charset="0"/>
                <a:sym typeface="Open Sans"/>
              </a:rPr>
              <a:t>To increase mutual understanding between people of the United States and people of other countries by means of educational and cultural exchanges, thereby strengthening the ties between the nations.</a:t>
            </a:r>
          </a:p>
        </p:txBody>
      </p:sp>
      <p:pic>
        <p:nvPicPr>
          <p:cNvPr id="147" name="Google Shape;147;g78d9a75c9c_1_30" descr="Seal of United States Department of State featuring a bald eagle with outstretched wings holding an olive branch and arrows, surrounded by a blue circular band with gold text. "/>
          <p:cNvPicPr preferRelativeResize="0"/>
          <p:nvPr/>
        </p:nvPicPr>
        <p:blipFill rotWithShape="1">
          <a:blip r:embed="rId3">
            <a:alphaModFix/>
          </a:blip>
          <a:srcRect/>
          <a:stretch/>
        </p:blipFill>
        <p:spPr>
          <a:xfrm>
            <a:off x="9238267" y="2050843"/>
            <a:ext cx="2067818" cy="18936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6CE9-CD6C-5D72-4245-FE07BF0CFFAE}"/>
              </a:ext>
            </a:extLst>
          </p:cNvPr>
          <p:cNvSpPr>
            <a:spLocks noGrp="1"/>
          </p:cNvSpPr>
          <p:nvPr>
            <p:ph type="title"/>
          </p:nvPr>
        </p:nvSpPr>
        <p:spPr/>
        <p:txBody>
          <a:bodyPr/>
          <a:lstStyle/>
          <a:p>
            <a:r>
              <a:rPr lang="en-US" dirty="0"/>
              <a:t>Q&amp;A – How UW uses J-1 visas</a:t>
            </a:r>
          </a:p>
        </p:txBody>
      </p:sp>
      <p:sp>
        <p:nvSpPr>
          <p:cNvPr id="3" name="Text Placeholder 2">
            <a:extLst>
              <a:ext uri="{FF2B5EF4-FFF2-40B4-BE49-F238E27FC236}">
                <a16:creationId xmlns:a16="http://schemas.microsoft.com/office/drawing/2014/main" id="{A1F83BBD-A5E5-7D53-51FA-4E543408BA0A}"/>
              </a:ext>
            </a:extLst>
          </p:cNvPr>
          <p:cNvSpPr>
            <a:spLocks noGrp="1"/>
          </p:cNvSpPr>
          <p:nvPr>
            <p:ph type="body" sz="quarter" idx="11"/>
          </p:nvPr>
        </p:nvSpPr>
        <p:spPr/>
        <p:txBody>
          <a:bodyPr/>
          <a:lstStyle/>
          <a:p>
            <a:r>
              <a:rPr lang="en-US" b="1" dirty="0"/>
              <a:t>Q: Is ISO considering expanding use of the J-1 visa in cases where H-1B would have been used in the past, given the new $100,000 fee? </a:t>
            </a:r>
          </a:p>
          <a:p>
            <a:r>
              <a:rPr lang="en-US" dirty="0"/>
              <a:t>A: Yes, ISO considers J-1 visas one potential pathway, but some other visa types may be a better fit depending on the position and the scholar’s personal immigration history. There is some overlap between how we can use J-1 and H-1B visas, but they’re not completely interchangeable; most scholars can’t easily just come on J-1 instead of an H-1B, and clinical patient care and tenured or tenure-track positions aren’t allowed on the J-1 visa. </a:t>
            </a:r>
          </a:p>
          <a:p>
            <a:br>
              <a:rPr lang="en-US" dirty="0"/>
            </a:br>
            <a:endParaRPr lang="en-US" dirty="0"/>
          </a:p>
        </p:txBody>
      </p:sp>
    </p:spTree>
    <p:extLst>
      <p:ext uri="{BB962C8B-B14F-4D97-AF65-F5344CB8AC3E}">
        <p14:creationId xmlns:p14="http://schemas.microsoft.com/office/powerpoint/2010/main" val="2238455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 name="Title 2">
            <a:extLst>
              <a:ext uri="{FF2B5EF4-FFF2-40B4-BE49-F238E27FC236}">
                <a16:creationId xmlns:a16="http://schemas.microsoft.com/office/drawing/2014/main" id="{17DFF6DB-ED6F-5A5D-2C8C-7E64E6F8AFD2}"/>
              </a:ext>
            </a:extLst>
          </p:cNvPr>
          <p:cNvSpPr>
            <a:spLocks noGrp="1"/>
          </p:cNvSpPr>
          <p:nvPr>
            <p:ph type="title"/>
          </p:nvPr>
        </p:nvSpPr>
        <p:spPr>
          <a:xfrm>
            <a:off x="502626" y="347651"/>
            <a:ext cx="6653734" cy="998440"/>
          </a:xfrm>
        </p:spPr>
        <p:txBody>
          <a:bodyPr/>
          <a:lstStyle/>
          <a:p>
            <a:r>
              <a:rPr lang="en-US" dirty="0"/>
              <a:t>For further questions:</a:t>
            </a:r>
          </a:p>
        </p:txBody>
      </p:sp>
      <p:sp>
        <p:nvSpPr>
          <p:cNvPr id="361" name="Google Shape;361;g78d9a75c9c_1_221"/>
          <p:cNvSpPr txBox="1"/>
          <p:nvPr/>
        </p:nvSpPr>
        <p:spPr>
          <a:xfrm>
            <a:off x="502626" y="1682982"/>
            <a:ext cx="5967843" cy="28890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32006E"/>
                </a:solidFill>
                <a:latin typeface="Open Sans"/>
                <a:ea typeface="Open Sans"/>
                <a:cs typeface="Open Sans"/>
                <a:sym typeface="Open Sans"/>
              </a:rPr>
              <a:t>Contact us: </a:t>
            </a:r>
            <a:r>
              <a:rPr lang="en-US" sz="2200" u="sng" dirty="0">
                <a:solidFill>
                  <a:srgbClr val="0070C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acadvisa@uw.edu</a:t>
            </a:r>
            <a:endParaRPr lang="en-US" sz="2200" u="sng" dirty="0">
              <a:solidFill>
                <a:srgbClr val="0070C0"/>
              </a:solidFill>
              <a:latin typeface="Open Sans"/>
              <a:ea typeface="Open Sans"/>
              <a:cs typeface="Open Sans"/>
              <a:sym typeface="Open Sans"/>
            </a:endParaRPr>
          </a:p>
          <a:p>
            <a:pPr marL="0" lvl="0" indent="0" algn="l" rtl="0">
              <a:spcBef>
                <a:spcPts val="0"/>
              </a:spcBef>
              <a:spcAft>
                <a:spcPts val="0"/>
              </a:spcAft>
              <a:buNone/>
            </a:pPr>
            <a:endParaRPr sz="2200" dirty="0">
              <a:solidFill>
                <a:srgbClr val="32006E"/>
              </a:solidFill>
              <a:latin typeface="Open Sans"/>
              <a:ea typeface="Open Sans"/>
              <a:cs typeface="Open Sans"/>
              <a:sym typeface="Open Sans"/>
            </a:endParaRPr>
          </a:p>
          <a:p>
            <a:pPr marL="0" lvl="0" indent="0" algn="l" rtl="0">
              <a:spcBef>
                <a:spcPts val="0"/>
              </a:spcBef>
              <a:spcAft>
                <a:spcPts val="0"/>
              </a:spcAft>
              <a:buNone/>
            </a:pPr>
            <a:r>
              <a:rPr lang="en-US" sz="2200" dirty="0">
                <a:solidFill>
                  <a:srgbClr val="32006E"/>
                </a:solidFill>
                <a:latin typeface="Open Sans"/>
                <a:ea typeface="Open Sans"/>
                <a:cs typeface="Open Sans"/>
                <a:sym typeface="Open Sans"/>
              </a:rPr>
              <a:t>For more resources, visit:</a:t>
            </a:r>
          </a:p>
          <a:p>
            <a:pPr marL="0" lvl="0" indent="0" algn="l" rtl="0">
              <a:spcBef>
                <a:spcPts val="0"/>
              </a:spcBef>
              <a:spcAft>
                <a:spcPts val="0"/>
              </a:spcAft>
              <a:buNone/>
            </a:pPr>
            <a:r>
              <a:rPr lang="en-US" sz="2200" dirty="0">
                <a:solidFill>
                  <a:srgbClr val="0070C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https://ap.washington.edu/ahr/visas/admin-resources/j1/</a:t>
            </a:r>
            <a:endParaRPr lang="en-US" sz="2200" dirty="0">
              <a:solidFill>
                <a:srgbClr val="0070C0"/>
              </a:solidFill>
              <a:latin typeface="Open Sans"/>
              <a:ea typeface="Open Sans"/>
              <a:cs typeface="Open Sans"/>
              <a:sym typeface="Open Sans"/>
            </a:endParaRPr>
          </a:p>
        </p:txBody>
      </p:sp>
      <p:pic>
        <p:nvPicPr>
          <p:cNvPr id="8" name="Picture Placeholder 7" descr="Photograph of a large metallic letter &quot;W&quot; sculpture with sunlight shining through its center, creating a starburst effect. The sculpture is set against a clear blue sky and surrounded by green trees with some yellow foliage, indicating a bright, sunny day.">
            <a:extLst>
              <a:ext uri="{FF2B5EF4-FFF2-40B4-BE49-F238E27FC236}">
                <a16:creationId xmlns:a16="http://schemas.microsoft.com/office/drawing/2014/main" id="{EFF16FC8-0B13-39C4-5749-AAFC12B51D40}"/>
              </a:ext>
            </a:extLst>
          </p:cNvPr>
          <p:cNvPicPr>
            <a:picLocks noGrp="1" noChangeAspect="1"/>
          </p:cNvPicPr>
          <p:nvPr>
            <p:ph type="pic" sz="quarter" idx="13"/>
          </p:nvPr>
        </p:nvPicPr>
        <p:blipFill>
          <a:blip r:embed="rId5"/>
          <a:srcRect l="12909" t="16575" r="44499" b="423"/>
          <a:stretch/>
        </p:blipFill>
        <p:spPr>
          <a:xfrm>
            <a:off x="7543801" y="0"/>
            <a:ext cx="4648200" cy="603885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095" y="355925"/>
            <a:ext cx="11119542" cy="998440"/>
          </a:xfrm>
        </p:spPr>
        <p:txBody>
          <a:bodyPr>
            <a:normAutofit/>
          </a:bodyPr>
          <a:lstStyle/>
          <a:p>
            <a:r>
              <a:rPr lang="en-US" dirty="0">
                <a:solidFill>
                  <a:srgbClr val="32006E"/>
                </a:solidFill>
                <a:sym typeface="Encode Sans"/>
              </a:rPr>
              <a:t>DETAILS OF J-1 STATUS</a:t>
            </a:r>
            <a:endParaRPr lang="en-US" dirty="0">
              <a:solidFill>
                <a:srgbClr val="32006E"/>
              </a:solidFill>
            </a:endParaRPr>
          </a:p>
        </p:txBody>
      </p:sp>
      <p:sp>
        <p:nvSpPr>
          <p:cNvPr id="3" name="Content Placeholder 2"/>
          <p:cNvSpPr>
            <a:spLocks noGrp="1"/>
          </p:cNvSpPr>
          <p:nvPr>
            <p:ph type="body" sz="quarter" idx="11"/>
          </p:nvPr>
        </p:nvSpPr>
        <p:spPr>
          <a:xfrm>
            <a:off x="483489" y="1697016"/>
            <a:ext cx="11119542" cy="4096089"/>
          </a:xfrm>
        </p:spPr>
        <p:txBody>
          <a:bodyPr>
            <a:normAutofit/>
          </a:bodyPr>
          <a:lstStyle/>
          <a:p>
            <a:pPr marL="342900" lvl="0" indent="-342900">
              <a:lnSpc>
                <a:spcPct val="114000"/>
              </a:lnSpc>
              <a:spcAft>
                <a:spcPts val="0"/>
              </a:spcAft>
              <a:buClr>
                <a:srgbClr val="32006E"/>
              </a:buClr>
              <a:buSzPct val="100000"/>
              <a:buFont typeface="Open Sans" panose="020B0606030504020204" pitchFamily="34" charset="0"/>
              <a:buChar char="−"/>
            </a:pPr>
            <a:r>
              <a:rPr lang="en-US" sz="2000" dirty="0">
                <a:solidFill>
                  <a:srgbClr val="32006E"/>
                </a:solidFill>
              </a:rPr>
              <a:t>Sponsor-, activity-, and location- specific	</a:t>
            </a:r>
          </a:p>
          <a:p>
            <a:pPr marL="342900" lvl="0" indent="-342900">
              <a:lnSpc>
                <a:spcPct val="114000"/>
              </a:lnSpc>
              <a:spcAft>
                <a:spcPts val="0"/>
              </a:spcAft>
              <a:buClr>
                <a:srgbClr val="32006E"/>
              </a:buClr>
              <a:buSzPct val="100000"/>
              <a:buFont typeface="Open Sans" panose="020B0606030504020204" pitchFamily="34" charset="0"/>
              <a:buChar char="−"/>
            </a:pPr>
            <a:r>
              <a:rPr lang="en-US" sz="2000" dirty="0">
                <a:solidFill>
                  <a:srgbClr val="32006E"/>
                </a:solidFill>
              </a:rPr>
              <a:t>Full-time activity only</a:t>
            </a:r>
          </a:p>
          <a:p>
            <a:pPr marL="342900" lvl="0" indent="-342900">
              <a:lnSpc>
                <a:spcPct val="114000"/>
              </a:lnSpc>
              <a:spcAft>
                <a:spcPts val="0"/>
              </a:spcAft>
              <a:buClr>
                <a:srgbClr val="32006E"/>
              </a:buClr>
              <a:buSzPct val="100000"/>
              <a:buFont typeface="Open Sans" panose="020B0606030504020204" pitchFamily="34" charset="0"/>
              <a:buChar char="−"/>
            </a:pPr>
            <a:r>
              <a:rPr lang="en-US" sz="2000" dirty="0">
                <a:solidFill>
                  <a:srgbClr val="32006E"/>
                </a:solidFill>
              </a:rPr>
              <a:t>Temporary appointments only </a:t>
            </a:r>
          </a:p>
          <a:p>
            <a:pPr marL="342900" lvl="0" indent="-342900">
              <a:lnSpc>
                <a:spcPct val="114000"/>
              </a:lnSpc>
              <a:spcAft>
                <a:spcPts val="0"/>
              </a:spcAft>
              <a:buClr>
                <a:srgbClr val="32006E"/>
              </a:buClr>
              <a:buSzPct val="100000"/>
              <a:buFont typeface="Open Sans" panose="020B0606030504020204" pitchFamily="34" charset="0"/>
              <a:buChar char="−"/>
            </a:pPr>
            <a:r>
              <a:rPr lang="en-US" sz="2000" dirty="0">
                <a:solidFill>
                  <a:srgbClr val="32006E"/>
                </a:solidFill>
              </a:rPr>
              <a:t>Period of stay can be a few days up to five years</a:t>
            </a:r>
          </a:p>
          <a:p>
            <a:pPr marL="342900" lvl="0" indent="-342900">
              <a:lnSpc>
                <a:spcPct val="114000"/>
              </a:lnSpc>
              <a:spcAft>
                <a:spcPts val="0"/>
              </a:spcAft>
              <a:buClr>
                <a:srgbClr val="32006E"/>
              </a:buClr>
              <a:buSzPct val="100000"/>
              <a:buFont typeface="Open Sans" panose="020B0606030504020204" pitchFamily="34" charset="0"/>
              <a:buChar char="−"/>
            </a:pPr>
            <a:r>
              <a:rPr lang="en-US" sz="2000" dirty="0">
                <a:solidFill>
                  <a:srgbClr val="0070C0"/>
                </a:solidFill>
                <a:hlinkClick r:id="rId2">
                  <a:extLst>
                    <a:ext uri="{A12FA001-AC4F-418D-AE19-62706E023703}">
                      <ahyp:hlinkClr xmlns:ahyp="http://schemas.microsoft.com/office/drawing/2018/hyperlinkcolor" val="tx"/>
                    </a:ext>
                  </a:extLst>
                </a:hlinkClick>
              </a:rPr>
              <a:t>12 &amp; 24 month bars </a:t>
            </a:r>
            <a:r>
              <a:rPr lang="en-US" sz="2000" dirty="0">
                <a:solidFill>
                  <a:srgbClr val="32006E"/>
                </a:solidFill>
              </a:rPr>
              <a:t>on certain categories</a:t>
            </a:r>
          </a:p>
          <a:p>
            <a:pPr marL="342900" indent="-342900">
              <a:lnSpc>
                <a:spcPct val="114000"/>
              </a:lnSpc>
              <a:buClr>
                <a:srgbClr val="32006E"/>
              </a:buClr>
              <a:buSzPct val="100000"/>
              <a:buFont typeface="Open Sans" panose="020B0606030504020204" pitchFamily="34" charset="0"/>
              <a:buChar char="−"/>
            </a:pPr>
            <a:r>
              <a:rPr lang="en-US" sz="2000" dirty="0">
                <a:solidFill>
                  <a:srgbClr val="0070C0"/>
                </a:solidFill>
                <a:hlinkClick r:id="rId3">
                  <a:extLst>
                    <a:ext uri="{A12FA001-AC4F-418D-AE19-62706E023703}">
                      <ahyp:hlinkClr xmlns:ahyp="http://schemas.microsoft.com/office/drawing/2018/hyperlinkcolor" val="tx"/>
                    </a:ext>
                  </a:extLst>
                </a:hlinkClick>
              </a:rPr>
              <a:t>Two-year home residence requirement </a:t>
            </a:r>
            <a:r>
              <a:rPr lang="en-US" sz="2000" dirty="0">
                <a:solidFill>
                  <a:srgbClr val="32006E"/>
                </a:solidFill>
              </a:rPr>
              <a:t>(possible)</a:t>
            </a:r>
          </a:p>
          <a:p>
            <a:pPr marL="342900" indent="-342900">
              <a:lnSpc>
                <a:spcPct val="114000"/>
              </a:lnSpc>
              <a:buClr>
                <a:srgbClr val="32006E"/>
              </a:buClr>
              <a:buSzPct val="100000"/>
              <a:buFont typeface="Open Sans" panose="020B0606030504020204" pitchFamily="34" charset="0"/>
              <a:buChar char="−"/>
            </a:pPr>
            <a:r>
              <a:rPr lang="en-US" sz="2000" dirty="0">
                <a:solidFill>
                  <a:srgbClr val="32006E"/>
                </a:solidFill>
              </a:rPr>
              <a:t>Can be paid for outside “</a:t>
            </a:r>
            <a:r>
              <a:rPr lang="en-US" sz="2000" dirty="0">
                <a:solidFill>
                  <a:srgbClr val="0070C0"/>
                </a:solidFill>
                <a:hlinkClick r:id="rId4">
                  <a:extLst>
                    <a:ext uri="{A12FA001-AC4F-418D-AE19-62706E023703}">
                      <ahyp:hlinkClr xmlns:ahyp="http://schemas.microsoft.com/office/drawing/2018/hyperlinkcolor" val="tx"/>
                    </a:ext>
                  </a:extLst>
                </a:hlinkClick>
              </a:rPr>
              <a:t>occasional lectures and short-term consultations</a:t>
            </a:r>
            <a:r>
              <a:rPr lang="en-US" sz="2000" dirty="0">
                <a:solidFill>
                  <a:srgbClr val="32006E"/>
                </a:solidFill>
              </a:rPr>
              <a:t>”</a:t>
            </a:r>
            <a:br>
              <a:rPr lang="en-US" sz="2000" dirty="0">
                <a:solidFill>
                  <a:srgbClr val="32006E"/>
                </a:solidFill>
              </a:rPr>
            </a:br>
            <a:r>
              <a:rPr lang="en-US" sz="2000" dirty="0">
                <a:solidFill>
                  <a:srgbClr val="32006E"/>
                </a:solidFill>
              </a:rPr>
              <a:t>(only if authorized by ISO in advance)</a:t>
            </a:r>
          </a:p>
          <a:p>
            <a:endParaRPr lang="en-US" dirty="0"/>
          </a:p>
        </p:txBody>
      </p:sp>
    </p:spTree>
    <p:extLst>
      <p:ext uri="{BB962C8B-B14F-4D97-AF65-F5344CB8AC3E}">
        <p14:creationId xmlns:p14="http://schemas.microsoft.com/office/powerpoint/2010/main" val="27110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78d9a75c9c_1_49"/>
          <p:cNvSpPr txBox="1">
            <a:spLocks noGrp="1"/>
          </p:cNvSpPr>
          <p:nvPr>
            <p:ph type="title"/>
          </p:nvPr>
        </p:nvSpPr>
        <p:spPr>
          <a:xfrm>
            <a:off x="478239" y="816409"/>
            <a:ext cx="11119542" cy="4616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00"/>
              </a:buClr>
              <a:buSzPts val="4400"/>
              <a:buFont typeface="Lucida Sans"/>
              <a:buNone/>
            </a:pPr>
            <a:r>
              <a:rPr lang="en-US" dirty="0">
                <a:solidFill>
                  <a:srgbClr val="32006E"/>
                </a:solidFill>
                <a:sym typeface="Encode Sans"/>
              </a:rPr>
              <a:t>Permitted Activities</a:t>
            </a:r>
            <a:endParaRPr dirty="0">
              <a:solidFill>
                <a:srgbClr val="32006E"/>
              </a:solidFill>
              <a:sym typeface="Encode Sans"/>
            </a:endParaRPr>
          </a:p>
        </p:txBody>
      </p:sp>
      <p:sp>
        <p:nvSpPr>
          <p:cNvPr id="163" name="Google Shape;163;g78d9a75c9c_1_49"/>
          <p:cNvSpPr txBox="1">
            <a:spLocks noGrp="1"/>
          </p:cNvSpPr>
          <p:nvPr>
            <p:ph type="body" sz="quarter" idx="11"/>
          </p:nvPr>
        </p:nvSpPr>
        <p:spPr>
          <a:xfrm>
            <a:off x="589788" y="1541095"/>
            <a:ext cx="6195061" cy="4096089"/>
          </a:xfrm>
          <a:prstGeom prst="rect">
            <a:avLst/>
          </a:prstGeom>
        </p:spPr>
        <p:txBody>
          <a:bodyPr spcFirstLastPara="1" wrap="square" lIns="0" tIns="45700" rIns="0" bIns="45700" anchor="t" anchorCtr="0">
            <a:noAutofit/>
          </a:bodyPr>
          <a:lstStyle/>
          <a:p>
            <a:pPr marL="0" lvl="0" indent="0" algn="l" rtl="0">
              <a:spcBef>
                <a:spcPts val="1200"/>
              </a:spcBef>
              <a:spcAft>
                <a:spcPts val="0"/>
              </a:spcAft>
              <a:buClr>
                <a:srgbClr val="000000"/>
              </a:buClr>
              <a:buFont typeface="Arial"/>
              <a:buNone/>
            </a:pPr>
            <a:r>
              <a:rPr lang="en-US" sz="22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J-1 exchange visitors may engage in:</a:t>
            </a:r>
            <a:endParaRPr sz="2200" dirty="0">
              <a:solidFill>
                <a:srgbClr val="3F3F3F"/>
              </a:solidFill>
            </a:endParaRPr>
          </a:p>
          <a:p>
            <a:pPr marL="342900" indent="-342900">
              <a:lnSpc>
                <a:spcPct val="114000"/>
              </a:lnSpc>
              <a:buClr>
                <a:srgbClr val="32006E"/>
              </a:buClr>
              <a:buSzPct val="100000"/>
              <a:buFont typeface="Open Sans" panose="020B0606030504020204" pitchFamily="34" charset="0"/>
              <a:buChar char="−"/>
            </a:pPr>
            <a:r>
              <a:rPr lang="en-US" sz="2000" dirty="0">
                <a:solidFill>
                  <a:srgbClr val="32006E"/>
                </a:solidFill>
              </a:rPr>
              <a:t>Research</a:t>
            </a:r>
            <a:endParaRPr sz="2000" dirty="0">
              <a:solidFill>
                <a:srgbClr val="32006E"/>
              </a:solidFill>
            </a:endParaRPr>
          </a:p>
          <a:p>
            <a:pPr marL="342900" indent="-342900">
              <a:lnSpc>
                <a:spcPct val="114000"/>
              </a:lnSpc>
              <a:buClr>
                <a:srgbClr val="32006E"/>
              </a:buClr>
              <a:buSzPct val="100000"/>
              <a:buFont typeface="Open Sans" panose="020B0606030504020204" pitchFamily="34" charset="0"/>
              <a:buChar char="−"/>
            </a:pPr>
            <a:r>
              <a:rPr lang="en-US" sz="2000" dirty="0">
                <a:solidFill>
                  <a:srgbClr val="32006E"/>
                </a:solidFill>
              </a:rPr>
              <a:t>Observation</a:t>
            </a:r>
            <a:endParaRPr sz="2000" dirty="0">
              <a:solidFill>
                <a:srgbClr val="32006E"/>
              </a:solidFill>
            </a:endParaRPr>
          </a:p>
          <a:p>
            <a:pPr marL="342900" indent="-342900">
              <a:lnSpc>
                <a:spcPct val="114000"/>
              </a:lnSpc>
              <a:buClr>
                <a:srgbClr val="32006E"/>
              </a:buClr>
              <a:buSzPct val="100000"/>
              <a:buFont typeface="Open Sans" panose="020B0606030504020204" pitchFamily="34" charset="0"/>
              <a:buChar char="−"/>
            </a:pPr>
            <a:r>
              <a:rPr lang="en-US" sz="2000" dirty="0">
                <a:solidFill>
                  <a:srgbClr val="32006E"/>
                </a:solidFill>
              </a:rPr>
              <a:t>Consultation</a:t>
            </a:r>
            <a:endParaRPr sz="2000" dirty="0">
              <a:solidFill>
                <a:srgbClr val="32006E"/>
              </a:solidFill>
            </a:endParaRPr>
          </a:p>
          <a:p>
            <a:pPr marL="342900" indent="-342900">
              <a:lnSpc>
                <a:spcPct val="114000"/>
              </a:lnSpc>
              <a:buClr>
                <a:srgbClr val="32006E"/>
              </a:buClr>
              <a:buSzPct val="100000"/>
              <a:buFont typeface="Open Sans" panose="020B0606030504020204" pitchFamily="34" charset="0"/>
              <a:buChar char="−"/>
            </a:pPr>
            <a:r>
              <a:rPr lang="en-US" sz="2000" dirty="0">
                <a:solidFill>
                  <a:srgbClr val="32006E"/>
                </a:solidFill>
              </a:rPr>
              <a:t>Limited teaching</a:t>
            </a:r>
            <a:endParaRPr sz="2000" dirty="0">
              <a:solidFill>
                <a:srgbClr val="32006E"/>
              </a:solidFill>
            </a:endParaRPr>
          </a:p>
          <a:p>
            <a:pPr marL="342900" indent="-342900">
              <a:lnSpc>
                <a:spcPct val="114000"/>
              </a:lnSpc>
              <a:buClr>
                <a:srgbClr val="32006E"/>
              </a:buClr>
              <a:buSzPct val="100000"/>
              <a:buFont typeface="Open Sans" panose="020B0606030504020204" pitchFamily="34" charset="0"/>
              <a:buChar char="−"/>
            </a:pPr>
            <a:r>
              <a:rPr lang="en-US" sz="2000" dirty="0">
                <a:solidFill>
                  <a:srgbClr val="32006E"/>
                </a:solidFill>
              </a:rPr>
              <a:t>Demonstrating special skills</a:t>
            </a:r>
            <a:endParaRPr sz="2000" dirty="0">
              <a:solidFill>
                <a:srgbClr val="32006E"/>
              </a:solidFill>
            </a:endParaRPr>
          </a:p>
          <a:p>
            <a:pPr marL="0" lvl="1" indent="0" algn="l" rtl="0">
              <a:spcBef>
                <a:spcPts val="960"/>
              </a:spcBef>
              <a:spcAft>
                <a:spcPts val="0"/>
              </a:spcAft>
              <a:buClr>
                <a:srgbClr val="000000"/>
              </a:buClr>
              <a:buFont typeface="Arial"/>
              <a:buNone/>
            </a:pPr>
            <a:r>
              <a:rPr lang="en-US" sz="2200" b="1" u="sng" dirty="0">
                <a:solidFill>
                  <a:srgbClr val="3F3F3F"/>
                </a:solidFill>
              </a:rPr>
              <a:t>   </a:t>
            </a:r>
            <a:endParaRPr sz="2200" b="1" u="sng" dirty="0">
              <a:solidFill>
                <a:srgbClr val="3F3F3F"/>
              </a:solidFill>
            </a:endParaRPr>
          </a:p>
          <a:p>
            <a:pPr marL="0" lvl="1" indent="0" algn="l" rtl="0">
              <a:spcBef>
                <a:spcPts val="960"/>
              </a:spcBef>
              <a:spcAft>
                <a:spcPts val="400"/>
              </a:spcAft>
              <a:buClr>
                <a:srgbClr val="000000"/>
              </a:buClr>
              <a:buFont typeface="Arial"/>
              <a:buNone/>
            </a:pPr>
            <a:endParaRPr sz="2200" dirty="0">
              <a:solidFill>
                <a:schemeClr val="accent1"/>
              </a:solidFill>
            </a:endParaRPr>
          </a:p>
        </p:txBody>
      </p:sp>
      <p:pic>
        <p:nvPicPr>
          <p:cNvPr id="2" name="Picture 1" descr="Photograph showing three people sitting side by side at a wooden table, each working on a laptop. The setting appears outdoors with greenery in the background, suggesting a collaborative or work-related environmen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100" y="1790700"/>
            <a:ext cx="3925078" cy="2616425"/>
          </a:xfrm>
          <a:prstGeom prst="rect">
            <a:avLst/>
          </a:prstGeom>
        </p:spPr>
      </p:pic>
      <p:sp>
        <p:nvSpPr>
          <p:cNvPr id="3" name="Rectangle 2"/>
          <p:cNvSpPr/>
          <p:nvPr/>
        </p:nvSpPr>
        <p:spPr>
          <a:xfrm>
            <a:off x="6862624" y="5116850"/>
            <a:ext cx="4268030" cy="400110"/>
          </a:xfrm>
          <a:prstGeom prst="rect">
            <a:avLst/>
          </a:prstGeom>
        </p:spPr>
        <p:txBody>
          <a:bodyPr wrap="square">
            <a:spAutoFit/>
          </a:bodyPr>
          <a:lstStyle/>
          <a:p>
            <a:pPr>
              <a:spcBef>
                <a:spcPts val="960"/>
              </a:spcBef>
            </a:pPr>
            <a:r>
              <a:rPr lang="en-US" sz="2000" b="1" dirty="0">
                <a:solidFill>
                  <a:srgbClr val="32006E"/>
                </a:solidFill>
                <a:latin typeface="Open Sans" panose="020B0604020202020204" charset="0"/>
                <a:ea typeface="Open Sans" panose="020B0604020202020204" charset="0"/>
                <a:cs typeface="Open Sans" panose="020B0604020202020204" charset="0"/>
              </a:rPr>
              <a:t>The J visa is not a work permit.</a:t>
            </a:r>
          </a:p>
        </p:txBody>
      </p:sp>
      <p:pic>
        <p:nvPicPr>
          <p:cNvPr id="7" name="Graphic 6" descr="Warning with solid fill">
            <a:extLst>
              <a:ext uri="{FF2B5EF4-FFF2-40B4-BE49-F238E27FC236}">
                <a16:creationId xmlns:a16="http://schemas.microsoft.com/office/drawing/2014/main" id="{388D0E5F-244A-C424-CC1B-54101A555A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27208" y="4919751"/>
            <a:ext cx="635416" cy="635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3" name="Title 2">
            <a:extLst>
              <a:ext uri="{FF2B5EF4-FFF2-40B4-BE49-F238E27FC236}">
                <a16:creationId xmlns:a16="http://schemas.microsoft.com/office/drawing/2014/main" id="{55DBAC47-AEAB-39AC-DA8C-19A64E3797C4}"/>
              </a:ext>
            </a:extLst>
          </p:cNvPr>
          <p:cNvSpPr>
            <a:spLocks noGrp="1"/>
          </p:cNvSpPr>
          <p:nvPr>
            <p:ph type="title"/>
          </p:nvPr>
        </p:nvSpPr>
        <p:spPr>
          <a:xfrm>
            <a:off x="478239" y="337637"/>
            <a:ext cx="11119542" cy="998440"/>
          </a:xfrm>
        </p:spPr>
        <p:txBody>
          <a:bodyPr/>
          <a:lstStyle/>
          <a:p>
            <a:r>
              <a:rPr lang="en-US" dirty="0"/>
              <a:t>J-1 CATEGORIES SPONSORED BY ISO</a:t>
            </a:r>
          </a:p>
        </p:txBody>
      </p:sp>
      <p:sp>
        <p:nvSpPr>
          <p:cNvPr id="171" name="Google Shape;171;g78d9a75c9c_1_58"/>
          <p:cNvSpPr txBox="1">
            <a:spLocks noGrp="1"/>
          </p:cNvSpPr>
          <p:nvPr>
            <p:ph type="body" idx="4294967295"/>
          </p:nvPr>
        </p:nvSpPr>
        <p:spPr>
          <a:xfrm>
            <a:off x="571500" y="1671130"/>
            <a:ext cx="8608611" cy="3865562"/>
          </a:xfrm>
          <a:prstGeom prst="rect">
            <a:avLst/>
          </a:prstGeom>
        </p:spPr>
        <p:txBody>
          <a:bodyPr spcFirstLastPara="1" wrap="square" lIns="0" tIns="45700" rIns="0" bIns="45700" anchor="t" anchorCtr="0">
            <a:noAutofit/>
          </a:bodyPr>
          <a:lstStyle/>
          <a:p>
            <a:pPr lvl="0">
              <a:lnSpc>
                <a:spcPct val="114000"/>
              </a:lnSpc>
              <a:spcAft>
                <a:spcPts val="0"/>
              </a:spcAft>
              <a:buClr>
                <a:srgbClr val="32006E"/>
              </a:buClr>
              <a:buSzPct val="100000"/>
              <a:buFont typeface="Open Sans" panose="020B0606030504020204" pitchFamily="34" charset="0"/>
              <a:buChar char="−"/>
            </a:pPr>
            <a:r>
              <a:rPr lang="en-US" sz="2200" b="1" dirty="0">
                <a:solidFill>
                  <a:srgbClr val="32006E"/>
                </a:solidFill>
                <a:latin typeface="Open Sans"/>
                <a:cs typeface="Open Sans"/>
              </a:rPr>
              <a:t>Research Scholar/Professor</a:t>
            </a:r>
            <a:br>
              <a:rPr lang="en-US" sz="2000" dirty="0">
                <a:solidFill>
                  <a:srgbClr val="32006E"/>
                </a:solidFill>
                <a:latin typeface="Open Sans"/>
                <a:cs typeface="Open Sans"/>
              </a:rPr>
            </a:br>
            <a:r>
              <a:rPr lang="en-US" sz="2000" dirty="0">
                <a:solidFill>
                  <a:srgbClr val="32006E"/>
                </a:solidFill>
                <a:latin typeface="Open Sans"/>
                <a:cs typeface="Open Sans"/>
              </a:rPr>
              <a:t>Up to 5 years but 12- and 24-month bars on repeat participation</a:t>
            </a:r>
            <a:endParaRPr sz="2000" dirty="0">
              <a:solidFill>
                <a:srgbClr val="32006E"/>
              </a:solidFill>
              <a:latin typeface="Open Sans"/>
              <a:cs typeface="Open Sans"/>
            </a:endParaRPr>
          </a:p>
          <a:p>
            <a:pPr lvl="0">
              <a:lnSpc>
                <a:spcPct val="114000"/>
              </a:lnSpc>
              <a:spcAft>
                <a:spcPts val="0"/>
              </a:spcAft>
              <a:buClr>
                <a:srgbClr val="32006E"/>
              </a:buClr>
              <a:buSzPct val="100000"/>
              <a:buFont typeface="Open Sans" panose="020B0606030504020204" pitchFamily="34" charset="0"/>
              <a:buChar char="−"/>
            </a:pPr>
            <a:r>
              <a:rPr lang="en-US" sz="2200" b="1" dirty="0">
                <a:solidFill>
                  <a:srgbClr val="32006E"/>
                </a:solidFill>
                <a:latin typeface="Open Sans"/>
                <a:cs typeface="Open Sans"/>
              </a:rPr>
              <a:t>Short-Term Scholar</a:t>
            </a:r>
            <a:br>
              <a:rPr lang="en-US" sz="2000" dirty="0">
                <a:solidFill>
                  <a:srgbClr val="32006E"/>
                </a:solidFill>
                <a:latin typeface="Open Sans"/>
                <a:cs typeface="Open Sans"/>
              </a:rPr>
            </a:br>
            <a:r>
              <a:rPr lang="en-US" sz="2000" dirty="0">
                <a:solidFill>
                  <a:srgbClr val="32006E"/>
                </a:solidFill>
                <a:latin typeface="Open Sans"/>
                <a:cs typeface="Open Sans"/>
              </a:rPr>
              <a:t>Up to 6 months</a:t>
            </a:r>
            <a:endParaRPr sz="2000" dirty="0">
              <a:solidFill>
                <a:srgbClr val="32006E"/>
              </a:solidFill>
              <a:latin typeface="Open Sans"/>
              <a:cs typeface="Open Sans"/>
            </a:endParaRPr>
          </a:p>
          <a:p>
            <a:pPr lvl="0">
              <a:lnSpc>
                <a:spcPct val="114000"/>
              </a:lnSpc>
              <a:spcAft>
                <a:spcPts val="0"/>
              </a:spcAft>
              <a:buClr>
                <a:srgbClr val="32006E"/>
              </a:buClr>
              <a:buSzPct val="100000"/>
              <a:buFont typeface="Open Sans" panose="020B0606030504020204" pitchFamily="34" charset="0"/>
              <a:buChar char="−"/>
            </a:pPr>
            <a:r>
              <a:rPr lang="en-US" sz="2200" b="1" dirty="0">
                <a:solidFill>
                  <a:srgbClr val="32006E"/>
                </a:solidFill>
                <a:latin typeface="Open Sans"/>
                <a:cs typeface="Open Sans"/>
              </a:rPr>
              <a:t>Specialist</a:t>
            </a:r>
            <a:br>
              <a:rPr lang="en-US" sz="2000" dirty="0">
                <a:solidFill>
                  <a:srgbClr val="32006E"/>
                </a:solidFill>
                <a:latin typeface="Open Sans"/>
                <a:cs typeface="Open Sans"/>
              </a:rPr>
            </a:br>
            <a:r>
              <a:rPr lang="en-US" sz="2000" dirty="0">
                <a:solidFill>
                  <a:srgbClr val="32006E"/>
                </a:solidFill>
                <a:latin typeface="Open Sans"/>
                <a:cs typeface="Open Sans"/>
              </a:rPr>
              <a:t>Up to 12 months; by exception only</a:t>
            </a:r>
            <a:endParaRPr sz="2000" dirty="0">
              <a:solidFill>
                <a:srgbClr val="32006E"/>
              </a:solidFill>
              <a:latin typeface="Open Sans"/>
              <a:cs typeface="Open Sans"/>
            </a:endParaRPr>
          </a:p>
          <a:p>
            <a:pPr marL="0" indent="0">
              <a:buNone/>
            </a:pPr>
            <a:br>
              <a:rPr lang="en-US" sz="2000" dirty="0"/>
            </a:br>
            <a:endParaRPr sz="20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78d9a75c9c_1_64"/>
          <p:cNvSpPr txBox="1">
            <a:spLocks noGrp="1"/>
          </p:cNvSpPr>
          <p:nvPr>
            <p:ph type="title"/>
          </p:nvPr>
        </p:nvSpPr>
        <p:spPr>
          <a:xfrm>
            <a:off x="546987" y="2571439"/>
            <a:ext cx="11119542" cy="998440"/>
          </a:xfrm>
          <a:prstGeom prst="rect">
            <a:avLst/>
          </a:prstGeom>
          <a:noFill/>
          <a:ln>
            <a:noFill/>
          </a:ln>
        </p:spPr>
        <p:txBody>
          <a:bodyPr spcFirstLastPara="1" wrap="square" lIns="91425" tIns="45700" rIns="91425" bIns="45700" anchor="b" anchorCtr="0">
            <a:noAutofit/>
          </a:bodyPr>
          <a:lstStyle/>
          <a:p>
            <a:pPr marL="0" marR="0" lvl="0" indent="0" rtl="0">
              <a:spcBef>
                <a:spcPts val="0"/>
              </a:spcBef>
              <a:spcAft>
                <a:spcPts val="0"/>
              </a:spcAft>
              <a:buClr>
                <a:srgbClr val="FFFF00"/>
              </a:buClr>
              <a:buSzPts val="6600"/>
              <a:buFont typeface="Candara"/>
              <a:buNone/>
            </a:pPr>
            <a:r>
              <a:rPr lang="en-US">
                <a:sym typeface="Arial Black"/>
              </a:rPr>
              <a:t>UW SPONSORSHIP REQUIREMENTS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C0D36C-DB42-4DDE-E556-6D35D6D7EB20}"/>
              </a:ext>
            </a:extLst>
          </p:cNvPr>
          <p:cNvSpPr>
            <a:spLocks noGrp="1"/>
          </p:cNvSpPr>
          <p:nvPr>
            <p:ph type="title"/>
          </p:nvPr>
        </p:nvSpPr>
        <p:spPr>
          <a:xfrm>
            <a:off x="495453" y="354311"/>
            <a:ext cx="11119542" cy="998440"/>
          </a:xfrm>
        </p:spPr>
        <p:txBody>
          <a:bodyPr/>
          <a:lstStyle/>
          <a:p>
            <a:r>
              <a:rPr lang="en-US" dirty="0"/>
              <a:t>APPOINTMENT DETAILS</a:t>
            </a:r>
          </a:p>
        </p:txBody>
      </p:sp>
      <p:sp>
        <p:nvSpPr>
          <p:cNvPr id="3" name="Text Placeholder 2"/>
          <p:cNvSpPr>
            <a:spLocks noGrp="1"/>
          </p:cNvSpPr>
          <p:nvPr>
            <p:ph type="body" idx="4294967295"/>
          </p:nvPr>
        </p:nvSpPr>
        <p:spPr>
          <a:xfrm>
            <a:off x="528468" y="1715394"/>
            <a:ext cx="10820850" cy="3867150"/>
          </a:xfrm>
          <a:prstGeom prst="rect">
            <a:avLst/>
          </a:prstGeom>
        </p:spPr>
        <p:txBody>
          <a:bodyPr/>
          <a:lstStyle/>
          <a:p>
            <a:pPr marL="0" lvl="0" indent="0">
              <a:spcBef>
                <a:spcPts val="0"/>
              </a:spcBef>
              <a:buNone/>
            </a:pPr>
            <a:r>
              <a:rPr lang="en-US" sz="2400" b="1" dirty="0">
                <a:solidFill>
                  <a:srgbClr val="32006E"/>
                </a:solidFill>
                <a:latin typeface="Open Sans"/>
                <a:cs typeface="Open Sans"/>
              </a:rPr>
              <a:t>UW sponsors the following titles for J-1 status:</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Visiting titles</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Postdoctoral Scholar</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Acting Instructor &amp; Acting Assistant Professor</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Artist in Residence</a:t>
            </a:r>
          </a:p>
          <a:p>
            <a:pPr lvl="0">
              <a:lnSpc>
                <a:spcPct val="114000"/>
              </a:lnSpc>
              <a:buClr>
                <a:srgbClr val="32006E"/>
              </a:buClr>
              <a:buSzPct val="100000"/>
              <a:buFont typeface="Open Sans" panose="020B0606030504020204" pitchFamily="34" charset="0"/>
              <a:buChar char="−"/>
            </a:pPr>
            <a:r>
              <a:rPr lang="en-US" sz="2000" dirty="0">
                <a:solidFill>
                  <a:srgbClr val="32006E"/>
                </a:solidFill>
                <a:latin typeface="Open Sans"/>
                <a:cs typeface="Open Sans"/>
              </a:rPr>
              <a:t>Other titles by exception, at unit request</a:t>
            </a:r>
          </a:p>
          <a:p>
            <a:pPr marL="76200" lvl="0">
              <a:lnSpc>
                <a:spcPct val="115000"/>
              </a:lnSpc>
              <a:spcBef>
                <a:spcPts val="0"/>
              </a:spcBef>
            </a:pPr>
            <a:endParaRPr lang="en-US" sz="2000" dirty="0">
              <a:solidFill>
                <a:srgbClr val="32006E"/>
              </a:solidFill>
              <a:latin typeface="Open Sans"/>
              <a:cs typeface="Open Sans"/>
            </a:endParaRPr>
          </a:p>
          <a:p>
            <a:pPr marL="76200" lvl="0">
              <a:lnSpc>
                <a:spcPct val="115000"/>
              </a:lnSpc>
              <a:spcBef>
                <a:spcPts val="0"/>
              </a:spcBef>
              <a:buClr>
                <a:srgbClr val="32006E"/>
              </a:buClr>
              <a:buSzPct val="75000"/>
              <a:buFont typeface="Wingdings 3" panose="05040102010807070707" pitchFamily="18" charset="2"/>
              <a:buChar char="u"/>
            </a:pPr>
            <a:r>
              <a:rPr lang="en-US" sz="2000" dirty="0">
                <a:solidFill>
                  <a:srgbClr val="32006E"/>
                </a:solidFill>
                <a:latin typeface="Open Sans"/>
                <a:cs typeface="Open Sans"/>
              </a:rPr>
              <a:t>Appointments must be </a:t>
            </a:r>
            <a:r>
              <a:rPr lang="en-US" sz="2000" b="1" dirty="0">
                <a:solidFill>
                  <a:srgbClr val="32006E"/>
                </a:solidFill>
                <a:latin typeface="Open Sans"/>
                <a:cs typeface="Open Sans"/>
              </a:rPr>
              <a:t>full-time</a:t>
            </a:r>
            <a:r>
              <a:rPr lang="en-US" sz="2000" dirty="0">
                <a:solidFill>
                  <a:srgbClr val="32006E"/>
                </a:solidFill>
                <a:latin typeface="Open Sans"/>
                <a:cs typeface="Open Sans"/>
              </a:rPr>
              <a:t> and have </a:t>
            </a:r>
            <a:r>
              <a:rPr lang="en-US" sz="2000" b="1" dirty="0">
                <a:solidFill>
                  <a:srgbClr val="32006E"/>
                </a:solidFill>
                <a:latin typeface="Open Sans"/>
                <a:cs typeface="Open Sans"/>
              </a:rPr>
              <a:t>regular</a:t>
            </a:r>
            <a:r>
              <a:rPr lang="en-US" sz="2000" dirty="0">
                <a:solidFill>
                  <a:srgbClr val="32006E"/>
                </a:solidFill>
                <a:latin typeface="Open Sans"/>
                <a:cs typeface="Open Sans"/>
              </a:rPr>
              <a:t> </a:t>
            </a:r>
            <a:r>
              <a:rPr lang="en-US" sz="2000" b="1" dirty="0">
                <a:solidFill>
                  <a:srgbClr val="32006E"/>
                </a:solidFill>
                <a:latin typeface="Open Sans"/>
                <a:cs typeface="Open Sans"/>
              </a:rPr>
              <a:t>UW faculty sponsor supervision</a:t>
            </a:r>
            <a:r>
              <a:rPr lang="en-US" sz="2000" dirty="0">
                <a:solidFill>
                  <a:srgbClr val="32006E"/>
                </a:solidFill>
                <a:latin typeface="Open Sans"/>
                <a:cs typeface="Open Sans"/>
              </a:rPr>
              <a:t>. </a:t>
            </a:r>
          </a:p>
          <a:p>
            <a:pPr marL="76200" lvl="0">
              <a:lnSpc>
                <a:spcPct val="115000"/>
              </a:lnSpc>
              <a:spcBef>
                <a:spcPts val="0"/>
              </a:spcBef>
              <a:buClr>
                <a:srgbClr val="32006E"/>
              </a:buClr>
              <a:buSzPct val="75000"/>
              <a:buFont typeface="Wingdings 3" panose="05040102010807070707" pitchFamily="18" charset="2"/>
              <a:buChar char="u"/>
            </a:pPr>
            <a:endParaRPr lang="en-US" sz="2000" dirty="0">
              <a:solidFill>
                <a:srgbClr val="32006E"/>
              </a:solidFill>
              <a:latin typeface="Open Sans"/>
              <a:cs typeface="Open Sans"/>
            </a:endParaRPr>
          </a:p>
          <a:p>
            <a:pPr marL="76200" lvl="0">
              <a:lnSpc>
                <a:spcPct val="115000"/>
              </a:lnSpc>
              <a:spcBef>
                <a:spcPts val="0"/>
              </a:spcBef>
              <a:buClr>
                <a:srgbClr val="32006E"/>
              </a:buClr>
              <a:buSzPct val="75000"/>
              <a:buFont typeface="Wingdings 3" panose="05040102010807070707" pitchFamily="18" charset="2"/>
              <a:buChar char="u"/>
            </a:pPr>
            <a:r>
              <a:rPr lang="en-US" sz="2000" dirty="0">
                <a:solidFill>
                  <a:srgbClr val="32006E"/>
                </a:solidFill>
                <a:latin typeface="Open Sans"/>
                <a:cs typeface="Open Sans"/>
              </a:rPr>
              <a:t>UW cannot sponsor </a:t>
            </a:r>
            <a:r>
              <a:rPr lang="en-US" sz="2000" b="1" dirty="0">
                <a:solidFill>
                  <a:srgbClr val="32006E"/>
                </a:solidFill>
                <a:latin typeface="Open Sans"/>
                <a:cs typeface="Open Sans"/>
              </a:rPr>
              <a:t>tenured or tenure-track faculty </a:t>
            </a:r>
            <a:r>
              <a:rPr lang="en-US" sz="2000" dirty="0">
                <a:solidFill>
                  <a:srgbClr val="32006E"/>
                </a:solidFill>
                <a:latin typeface="Open Sans"/>
                <a:cs typeface="Open Sans"/>
              </a:rPr>
              <a:t>as J-1 exchange visitors.</a:t>
            </a:r>
          </a:p>
          <a:p>
            <a:endParaRPr lang="en-US" dirty="0"/>
          </a:p>
        </p:txBody>
      </p:sp>
    </p:spTree>
    <p:extLst>
      <p:ext uri="{BB962C8B-B14F-4D97-AF65-F5344CB8AC3E}">
        <p14:creationId xmlns:p14="http://schemas.microsoft.com/office/powerpoint/2010/main" val="389429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Custom 23">
      <a:dk1>
        <a:srgbClr val="000000"/>
      </a:dk1>
      <a:lt1>
        <a:srgbClr val="E8D3A2"/>
      </a:lt1>
      <a:dk2>
        <a:srgbClr val="32006E"/>
      </a:dk2>
      <a:lt2>
        <a:srgbClr val="FFFFFF"/>
      </a:lt2>
      <a:accent1>
        <a:srgbClr val="4B2E83"/>
      </a:accent1>
      <a:accent2>
        <a:srgbClr val="E8D3A2"/>
      </a:accent2>
      <a:accent3>
        <a:srgbClr val="FFFFFF"/>
      </a:accent3>
      <a:accent4>
        <a:srgbClr val="B2B2B2"/>
      </a:accent4>
      <a:accent5>
        <a:srgbClr val="FFC700"/>
      </a:accent5>
      <a:accent6>
        <a:srgbClr val="917B4C"/>
      </a:accent6>
      <a:hlink>
        <a:srgbClr val="999999"/>
      </a:hlink>
      <a:folHlink>
        <a:srgbClr val="999999"/>
      </a:folHlink>
    </a:clrScheme>
    <a:fontScheme name="UW">
      <a:majorFont>
        <a:latin typeface="Encode Sans Normal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065b4e-798e-4643-835a-7a2310ff4410">
      <Terms xmlns="http://schemas.microsoft.com/office/infopath/2007/PartnerControls"/>
    </lcf76f155ced4ddcb4097134ff3c332f>
    <TaxCatchAll xmlns="ab06a5aa-8e31-4bdb-9b13-38c58a92ec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9E2D0ECC794144BD716416382FA20A" ma:contentTypeVersion="16" ma:contentTypeDescription="Create a new document." ma:contentTypeScope="" ma:versionID="bd07e7267c1bdbe00ab4490686126910">
  <xsd:schema xmlns:xsd="http://www.w3.org/2001/XMLSchema" xmlns:xs="http://www.w3.org/2001/XMLSchema" xmlns:p="http://schemas.microsoft.com/office/2006/metadata/properties" xmlns:ns2="83065b4e-798e-4643-835a-7a2310ff4410" xmlns:ns3="7822f4db-9951-445f-8983-4d9db5217536" xmlns:ns4="ab06a5aa-8e31-4bdb-9b13-38c58a92ec8a" targetNamespace="http://schemas.microsoft.com/office/2006/metadata/properties" ma:root="true" ma:fieldsID="a5262ac8dac4870c2b025caaf4dab890" ns2:_="" ns3:_="" ns4:_="">
    <xsd:import namespace="83065b4e-798e-4643-835a-7a2310ff4410"/>
    <xsd:import namespace="7822f4db-9951-445f-8983-4d9db5217536"/>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MediaServiceBillingMetadata" minOccurs="0"/>
                <xsd:element ref="ns2:lcf76f155ced4ddcb4097134ff3c332f" minOccurs="0"/>
                <xsd:element ref="ns4: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065b4e-798e-4643-835a-7a2310ff4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22f4db-9951-445f-8983-4d9db521753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e9de1fd-0219-47f5-9851-5cb471e274ae}" ma:internalName="TaxCatchAll" ma:showField="CatchAllData" ma:web="7822f4db-9951-445f-8983-4d9db52175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FCC69D-2254-43E8-9FC9-59CD80B5842F}">
  <ds:schemaRefs>
    <ds:schemaRef ds:uri="http://schemas.microsoft.com/sharepoint/v3/contenttype/forms"/>
  </ds:schemaRefs>
</ds:datastoreItem>
</file>

<file path=customXml/itemProps2.xml><?xml version="1.0" encoding="utf-8"?>
<ds:datastoreItem xmlns:ds="http://schemas.openxmlformats.org/officeDocument/2006/customXml" ds:itemID="{901EC073-BD13-4023-8CD0-0E6ECB116943}">
  <ds:schemaRefs>
    <ds:schemaRef ds:uri="http://purl.org/dc/dcmitype/"/>
    <ds:schemaRef ds:uri="http://purl.org/dc/elements/1.1/"/>
    <ds:schemaRef ds:uri="http://schemas.openxmlformats.org/package/2006/metadata/core-properties"/>
    <ds:schemaRef ds:uri="7822f4db-9951-445f-8983-4d9db5217536"/>
    <ds:schemaRef ds:uri="83065b4e-798e-4643-835a-7a2310ff4410"/>
    <ds:schemaRef ds:uri="http://schemas.microsoft.com/office/2006/metadata/properties"/>
    <ds:schemaRef ds:uri="http://schemas.microsoft.com/office/2006/documentManagement/types"/>
    <ds:schemaRef ds:uri="ab06a5aa-8e31-4bdb-9b13-38c58a92ec8a"/>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85D1564A-0C98-4AA0-B21F-A5A56CE07A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065b4e-798e-4643-835a-7a2310ff4410"/>
    <ds:schemaRef ds:uri="7822f4db-9951-445f-8983-4d9db5217536"/>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OAP PPT template (3)</Template>
  <TotalTime>211</TotalTime>
  <Words>2863</Words>
  <Application>Microsoft Office PowerPoint</Application>
  <PresentationFormat>Widescreen</PresentationFormat>
  <Paragraphs>334</Paragraphs>
  <Slides>41</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Courier New</vt:lpstr>
      <vt:lpstr>Noto Sans Symbols</vt:lpstr>
      <vt:lpstr>Candara</vt:lpstr>
      <vt:lpstr>Lucida Sans</vt:lpstr>
      <vt:lpstr>Arial Black</vt:lpstr>
      <vt:lpstr>Open Sans</vt:lpstr>
      <vt:lpstr>Encode Sans</vt:lpstr>
      <vt:lpstr>Encode Sans Normal Black</vt:lpstr>
      <vt:lpstr>Arial</vt:lpstr>
      <vt:lpstr>Wingdings 3</vt:lpstr>
      <vt:lpstr>Calibri</vt:lpstr>
      <vt:lpstr>Uni Sans Regular</vt:lpstr>
      <vt:lpstr>Custom Design</vt:lpstr>
      <vt:lpstr>J-1 EXCHANGE VISITORS </vt:lpstr>
      <vt:lpstr>TODAY’S TOPICS</vt:lpstr>
      <vt:lpstr>INTRODUCTION TO J-1 VISAS</vt:lpstr>
      <vt:lpstr>WHAT IS THE J-1 EXCHANGE VISITOR PROGRAM?</vt:lpstr>
      <vt:lpstr>DETAILS OF J-1 STATUS</vt:lpstr>
      <vt:lpstr>Permitted Activities</vt:lpstr>
      <vt:lpstr>J-1 CATEGORIES SPONSORED BY ISO</vt:lpstr>
      <vt:lpstr>UW SPONSORSHIP REQUIREMENTS</vt:lpstr>
      <vt:lpstr>APPOINTMENT DETAILS</vt:lpstr>
      <vt:lpstr>FUNDING REQUIREMENTS</vt:lpstr>
      <vt:lpstr>J-1 FUNDING MINIMUM</vt:lpstr>
      <vt:lpstr>UW SALARY SCHEDULE</vt:lpstr>
      <vt:lpstr>FUNDING AND SALARY EXAMPLES </vt:lpstr>
      <vt:lpstr>HOW TO DOCUMENT FUNDING</vt:lpstr>
      <vt:lpstr>J-1 ELIGIBILITY REQUIREMENTS</vt:lpstr>
      <vt:lpstr>J-1 ENGLISH PROFICIENCY</vt:lpstr>
      <vt:lpstr>OBJECTIVE ENGLISH  PROFICIENCY MEASUREMENTS</vt:lpstr>
      <vt:lpstr>RECOGNIZED ENGLISH LANGUAGE TEST</vt:lpstr>
      <vt:lpstr>ACADEMIC INSTITUTION OR  ENGLISH LANGUAGE SCHOOL REQUIREMENTS</vt:lpstr>
      <vt:lpstr>DOCUMENTED ENGLISH  PROFICIENCY INTERVIEW</vt:lpstr>
      <vt:lpstr>PROFICIENCY INTERVIEW (CONTINUED)</vt:lpstr>
      <vt:lpstr>PROFICIENCY INTERVIEW (CONTINUED)</vt:lpstr>
      <vt:lpstr>INSURANCE REQUIREMENT</vt:lpstr>
      <vt:lpstr>CULTURAL EXCHANGE REQUIREMENT</vt:lpstr>
      <vt:lpstr>Q&amp;A - English Proficiency</vt:lpstr>
      <vt:lpstr>Q&amp;A – Cultural Exchange</vt:lpstr>
      <vt:lpstr>J-1 PROCEDURES</vt:lpstr>
      <vt:lpstr>PREPARING THE J VISA REQUEST</vt:lpstr>
      <vt:lpstr>SUBMITTING THE J VISA REQUEST</vt:lpstr>
      <vt:lpstr>SUPPORTING DOCUMENTATION</vt:lpstr>
      <vt:lpstr>DS-2019  CERTIFICATE OF ELIGIBILITY</vt:lpstr>
      <vt:lpstr>EXCHANGE VISITOR RESPONSIBILITIES</vt:lpstr>
      <vt:lpstr>EXCHANGE VISITOR  RESPONSIBILITIES (CONTINUED)</vt:lpstr>
      <vt:lpstr>SPONSOR RESPONSIBILITIES (POST-ARRIVAL)</vt:lpstr>
      <vt:lpstr>REPORTING REQUIREMENTS - J-1 INCIDENTS</vt:lpstr>
      <vt:lpstr>REPORTING REQUIREMENTS –  J-1 INCIDENTS (CONTINUED)</vt:lpstr>
      <vt:lpstr>REPORTING REQUIREMENTS - ABSENCES</vt:lpstr>
      <vt:lpstr>TRANSFER PROCEDURES</vt:lpstr>
      <vt:lpstr>LEAVING THE U.S.</vt:lpstr>
      <vt:lpstr>Q&amp;A – How UW uses J-1 visas</vt:lpstr>
      <vt:lpstr>For further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J-1 EXCHANGE VISITORS</dc:title>
  <dc:creator>mandelyn</dc:creator>
  <cp:lastModifiedBy>Courtney Laguio</cp:lastModifiedBy>
  <cp:revision>27</cp:revision>
  <cp:lastPrinted>2021-12-01T22:00:38Z</cp:lastPrinted>
  <dcterms:created xsi:type="dcterms:W3CDTF">2019-03-18T22:46:29Z</dcterms:created>
  <dcterms:modified xsi:type="dcterms:W3CDTF">2026-05-01T18:31:13Z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0x010100E09E2D0ECC794144BD716416382FA20A</vt:lpwstr>
  </property>
  <property fmtid="{D5CDD505-2E9C-101B-9397-08002B2CF9AE}" pid="3" name="MediaServiceImageTags">
    <vt:lpwstr/>
  </property>
</Properties>
</file>