
<file path=[Content_Types].xml><?xml version="1.0" encoding="utf-8"?>
<Types xmlns="http://schemas.openxmlformats.org/package/2006/content-types">
  <Default Extension="emf" ContentType="image/x-emf"/>
  <Default Extension="fntdata" ContentType="application/x-fontdata"/>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ngesInfos/changesInfo1.xml" ContentType="application/vnd.ms-powerpoint.changes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autoCompressPictures="0">
  <p:sldMasterIdLst>
    <p:sldMasterId id="2147483650" r:id="rId4"/>
    <p:sldMasterId id="2147483667" r:id="rId5"/>
    <p:sldMasterId id="2147483652" r:id="rId6"/>
  </p:sldMasterIdLst>
  <p:notesMasterIdLst>
    <p:notesMasterId r:id="rId35"/>
  </p:notesMasterIdLst>
  <p:sldIdLst>
    <p:sldId id="256" r:id="rId7"/>
    <p:sldId id="260" r:id="rId8"/>
    <p:sldId id="271" r:id="rId9"/>
    <p:sldId id="286" r:id="rId10"/>
    <p:sldId id="287" r:id="rId11"/>
    <p:sldId id="258" r:id="rId12"/>
    <p:sldId id="261" r:id="rId13"/>
    <p:sldId id="273" r:id="rId14"/>
    <p:sldId id="262" r:id="rId15"/>
    <p:sldId id="263" r:id="rId16"/>
    <p:sldId id="274" r:id="rId17"/>
    <p:sldId id="264" r:id="rId18"/>
    <p:sldId id="275" r:id="rId19"/>
    <p:sldId id="276" r:id="rId20"/>
    <p:sldId id="265" r:id="rId21"/>
    <p:sldId id="266" r:id="rId22"/>
    <p:sldId id="277" r:id="rId23"/>
    <p:sldId id="267" r:id="rId24"/>
    <p:sldId id="285" r:id="rId25"/>
    <p:sldId id="268" r:id="rId26"/>
    <p:sldId id="269" r:id="rId27"/>
    <p:sldId id="270" r:id="rId28"/>
    <p:sldId id="278" r:id="rId29"/>
    <p:sldId id="279" r:id="rId30"/>
    <p:sldId id="282" r:id="rId31"/>
    <p:sldId id="280" r:id="rId32"/>
    <p:sldId id="281" r:id="rId33"/>
    <p:sldId id="283" r:id="rId34"/>
  </p:sldIdLst>
  <p:sldSz cx="9144000" cy="5143500" type="screen16x9"/>
  <p:notesSz cx="6858000" cy="9144000"/>
  <p:embeddedFontLst>
    <p:embeddedFont>
      <p:font typeface="Encode Sans Normal Black" panose="02000000000000000000" pitchFamily="2" charset="0"/>
      <p:bold r:id="rId36"/>
    </p:embeddedFont>
    <p:embeddedFont>
      <p:font typeface="Open Sans" panose="020B0606030504020204" pitchFamily="34" charset="0"/>
      <p:regular r:id="rId37"/>
      <p:bold r:id="rId38"/>
      <p:italic r:id="rId39"/>
      <p:boldItalic r:id="rId40"/>
    </p:embeddedFont>
    <p:embeddedFont>
      <p:font typeface="Open Sans Light" panose="020B0306030504020204" pitchFamily="34" charset="0"/>
      <p:regular r:id="rId41"/>
      <p:italic r:id="rId42"/>
    </p:embeddedFont>
  </p:embeddedFontLst>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6">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34F9D621-AA48-C26B-D9EC-EF5182913455}" name="Holly Schneidmiller" initials="HS" userId="S::holly83@uw.edu::f83dc958-87a7-4be6-95bf-747d6650f82d" providerId="AD"/>
  <p188:author id="{6F95D646-3349-857C-EC2B-D5A45AE8F428}" name="Ursula E Owen" initials="UO" userId="S::ursako@uw.edu::d54ed400-d395-4cf2-8b3d-828b1a7b31f4"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AD2C9"/>
    <a:srgbClr val="25005C"/>
    <a:srgbClr val="E2CA91"/>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 uri="{1BD7E111-0CB8-44D6-8891-C1BB2F81B7CC}">
      <p1710:readonlyRecommended xmlns:p1710="http://schemas.microsoft.com/office/powerpoint/2017/10/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8034"/>
    <p:restoredTop sz="94682"/>
  </p:normalViewPr>
  <p:slideViewPr>
    <p:cSldViewPr snapToGrid="0" snapToObjects="1" showGuides="1">
      <p:cViewPr varScale="1">
        <p:scale>
          <a:sx n="134" d="100"/>
          <a:sy n="134" d="100"/>
        </p:scale>
        <p:origin x="714" y="114"/>
      </p:cViewPr>
      <p:guideLst>
        <p:guide orient="horz" pos="1620"/>
        <p:guide pos="286"/>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7.xml"/><Relationship Id="rId18" Type="http://schemas.openxmlformats.org/officeDocument/2006/relationships/slide" Target="slides/slide12.xml"/><Relationship Id="rId26" Type="http://schemas.openxmlformats.org/officeDocument/2006/relationships/slide" Target="slides/slide20.xml"/><Relationship Id="rId39" Type="http://schemas.openxmlformats.org/officeDocument/2006/relationships/font" Target="fonts/font4.fntdata"/><Relationship Id="rId21" Type="http://schemas.openxmlformats.org/officeDocument/2006/relationships/slide" Target="slides/slide15.xml"/><Relationship Id="rId34" Type="http://schemas.openxmlformats.org/officeDocument/2006/relationships/slide" Target="slides/slide28.xml"/><Relationship Id="rId42" Type="http://schemas.openxmlformats.org/officeDocument/2006/relationships/font" Target="fonts/font7.fntdata"/><Relationship Id="rId47" Type="http://schemas.microsoft.com/office/2016/11/relationships/changesInfo" Target="changesInfos/changesInfo1.xml"/><Relationship Id="rId7" Type="http://schemas.openxmlformats.org/officeDocument/2006/relationships/slide" Target="slides/slide1.xml"/><Relationship Id="rId2" Type="http://schemas.openxmlformats.org/officeDocument/2006/relationships/customXml" Target="../customXml/item2.xml"/><Relationship Id="rId16" Type="http://schemas.openxmlformats.org/officeDocument/2006/relationships/slide" Target="slides/slide10.xml"/><Relationship Id="rId29" Type="http://schemas.openxmlformats.org/officeDocument/2006/relationships/slide" Target="slides/slide23.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5.xml"/><Relationship Id="rId24" Type="http://schemas.openxmlformats.org/officeDocument/2006/relationships/slide" Target="slides/slide18.xml"/><Relationship Id="rId32" Type="http://schemas.openxmlformats.org/officeDocument/2006/relationships/slide" Target="slides/slide26.xml"/><Relationship Id="rId37" Type="http://schemas.openxmlformats.org/officeDocument/2006/relationships/font" Target="fonts/font2.fntdata"/><Relationship Id="rId40" Type="http://schemas.openxmlformats.org/officeDocument/2006/relationships/font" Target="fonts/font5.fntdata"/><Relationship Id="rId45" Type="http://schemas.openxmlformats.org/officeDocument/2006/relationships/theme" Target="theme/theme1.xml"/><Relationship Id="rId5" Type="http://schemas.openxmlformats.org/officeDocument/2006/relationships/slideMaster" Target="slideMasters/slideMaster2.xml"/><Relationship Id="rId15" Type="http://schemas.openxmlformats.org/officeDocument/2006/relationships/slide" Target="slides/slide9.xml"/><Relationship Id="rId23" Type="http://schemas.openxmlformats.org/officeDocument/2006/relationships/slide" Target="slides/slide17.xml"/><Relationship Id="rId28" Type="http://schemas.openxmlformats.org/officeDocument/2006/relationships/slide" Target="slides/slide22.xml"/><Relationship Id="rId36" Type="http://schemas.openxmlformats.org/officeDocument/2006/relationships/font" Target="fonts/font1.fntdata"/><Relationship Id="rId10" Type="http://schemas.openxmlformats.org/officeDocument/2006/relationships/slide" Target="slides/slide4.xml"/><Relationship Id="rId19" Type="http://schemas.openxmlformats.org/officeDocument/2006/relationships/slide" Target="slides/slide13.xml"/><Relationship Id="rId31" Type="http://schemas.openxmlformats.org/officeDocument/2006/relationships/slide" Target="slides/slide25.xml"/><Relationship Id="rId44"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3.xml"/><Relationship Id="rId14" Type="http://schemas.openxmlformats.org/officeDocument/2006/relationships/slide" Target="slides/slide8.xml"/><Relationship Id="rId22" Type="http://schemas.openxmlformats.org/officeDocument/2006/relationships/slide" Target="slides/slide16.xml"/><Relationship Id="rId27" Type="http://schemas.openxmlformats.org/officeDocument/2006/relationships/slide" Target="slides/slide21.xml"/><Relationship Id="rId30" Type="http://schemas.openxmlformats.org/officeDocument/2006/relationships/slide" Target="slides/slide24.xml"/><Relationship Id="rId35" Type="http://schemas.openxmlformats.org/officeDocument/2006/relationships/notesMaster" Target="notesMasters/notesMaster1.xml"/><Relationship Id="rId43" Type="http://schemas.openxmlformats.org/officeDocument/2006/relationships/presProps" Target="presProps.xml"/><Relationship Id="rId48" Type="http://schemas.microsoft.com/office/2018/10/relationships/authors" Target="authors.xml"/><Relationship Id="rId8" Type="http://schemas.openxmlformats.org/officeDocument/2006/relationships/slide" Target="slides/slide2.xml"/><Relationship Id="rId3" Type="http://schemas.openxmlformats.org/officeDocument/2006/relationships/customXml" Target="../customXml/item3.xml"/><Relationship Id="rId12" Type="http://schemas.openxmlformats.org/officeDocument/2006/relationships/slide" Target="slides/slide6.xml"/><Relationship Id="rId17" Type="http://schemas.openxmlformats.org/officeDocument/2006/relationships/slide" Target="slides/slide11.xml"/><Relationship Id="rId25" Type="http://schemas.openxmlformats.org/officeDocument/2006/relationships/slide" Target="slides/slide19.xml"/><Relationship Id="rId33" Type="http://schemas.openxmlformats.org/officeDocument/2006/relationships/slide" Target="slides/slide27.xml"/><Relationship Id="rId38" Type="http://schemas.openxmlformats.org/officeDocument/2006/relationships/font" Target="fonts/font3.fntdata"/><Relationship Id="rId46" Type="http://schemas.openxmlformats.org/officeDocument/2006/relationships/tableStyles" Target="tableStyles.xml"/><Relationship Id="rId20" Type="http://schemas.openxmlformats.org/officeDocument/2006/relationships/slide" Target="slides/slide14.xml"/><Relationship Id="rId41" Type="http://schemas.openxmlformats.org/officeDocument/2006/relationships/font" Target="fonts/font6.fntdata"/></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ourtney Laguio" userId="49459465-db78-46fb-9795-d8be3490fe73" providerId="ADAL" clId="{8053A790-4743-4C24-B306-C8BC4EEA9328}"/>
    <pc:docChg chg="mod modSld">
      <pc:chgData name="Courtney Laguio" userId="49459465-db78-46fb-9795-d8be3490fe73" providerId="ADAL" clId="{8053A790-4743-4C24-B306-C8BC4EEA9328}" dt="2026-05-01T18:22:03.996" v="30"/>
      <pc:docMkLst>
        <pc:docMk/>
      </pc:docMkLst>
      <pc:sldChg chg="modSp mod">
        <pc:chgData name="Courtney Laguio" userId="49459465-db78-46fb-9795-d8be3490fe73" providerId="ADAL" clId="{8053A790-4743-4C24-B306-C8BC4EEA9328}" dt="2026-05-01T17:59:23.942" v="0" actId="2711"/>
        <pc:sldMkLst>
          <pc:docMk/>
          <pc:sldMk cId="2038487471" sldId="256"/>
        </pc:sldMkLst>
        <pc:spChg chg="mod">
          <ac:chgData name="Courtney Laguio" userId="49459465-db78-46fb-9795-d8be3490fe73" providerId="ADAL" clId="{8053A790-4743-4C24-B306-C8BC4EEA9328}" dt="2026-05-01T17:59:23.942" v="0" actId="2711"/>
          <ac:spMkLst>
            <pc:docMk/>
            <pc:sldMk cId="2038487471" sldId="256"/>
            <ac:spMk id="3" creationId="{486AE49B-601A-CDC0-DCE5-85D6A3404F6E}"/>
          </ac:spMkLst>
        </pc:spChg>
      </pc:sldChg>
      <pc:sldChg chg="modSp mod">
        <pc:chgData name="Courtney Laguio" userId="49459465-db78-46fb-9795-d8be3490fe73" providerId="ADAL" clId="{8053A790-4743-4C24-B306-C8BC4EEA9328}" dt="2026-05-01T18:00:21.332" v="6"/>
        <pc:sldMkLst>
          <pc:docMk/>
          <pc:sldMk cId="922755715" sldId="258"/>
        </pc:sldMkLst>
        <pc:spChg chg="ord">
          <ac:chgData name="Courtney Laguio" userId="49459465-db78-46fb-9795-d8be3490fe73" providerId="ADAL" clId="{8053A790-4743-4C24-B306-C8BC4EEA9328}" dt="2026-05-01T18:00:21.332" v="6"/>
          <ac:spMkLst>
            <pc:docMk/>
            <pc:sldMk cId="922755715" sldId="258"/>
            <ac:spMk id="6" creationId="{00000000-0000-0000-0000-000000000000}"/>
          </ac:spMkLst>
        </pc:spChg>
      </pc:sldChg>
      <pc:sldChg chg="modSp mod">
        <pc:chgData name="Courtney Laguio" userId="49459465-db78-46fb-9795-d8be3490fe73" providerId="ADAL" clId="{8053A790-4743-4C24-B306-C8BC4EEA9328}" dt="2026-05-01T17:59:59.589" v="1"/>
        <pc:sldMkLst>
          <pc:docMk/>
          <pc:sldMk cId="3404529964" sldId="260"/>
        </pc:sldMkLst>
        <pc:spChg chg="ord">
          <ac:chgData name="Courtney Laguio" userId="49459465-db78-46fb-9795-d8be3490fe73" providerId="ADAL" clId="{8053A790-4743-4C24-B306-C8BC4EEA9328}" dt="2026-05-01T17:59:59.589" v="1"/>
          <ac:spMkLst>
            <pc:docMk/>
            <pc:sldMk cId="3404529964" sldId="260"/>
            <ac:spMk id="4" creationId="{FC3C3458-1985-E777-D512-28FE06B983C0}"/>
          </ac:spMkLst>
        </pc:spChg>
      </pc:sldChg>
      <pc:sldChg chg="modSp mod">
        <pc:chgData name="Courtney Laguio" userId="49459465-db78-46fb-9795-d8be3490fe73" providerId="ADAL" clId="{8053A790-4743-4C24-B306-C8BC4EEA9328}" dt="2026-05-01T18:00:26.671" v="7"/>
        <pc:sldMkLst>
          <pc:docMk/>
          <pc:sldMk cId="1437765519" sldId="261"/>
        </pc:sldMkLst>
        <pc:spChg chg="ord">
          <ac:chgData name="Courtney Laguio" userId="49459465-db78-46fb-9795-d8be3490fe73" providerId="ADAL" clId="{8053A790-4743-4C24-B306-C8BC4EEA9328}" dt="2026-05-01T18:00:26.671" v="7"/>
          <ac:spMkLst>
            <pc:docMk/>
            <pc:sldMk cId="1437765519" sldId="261"/>
            <ac:spMk id="8" creationId="{3ABAFE40-F0BB-675A-D82E-7E9377A45163}"/>
          </ac:spMkLst>
        </pc:spChg>
      </pc:sldChg>
      <pc:sldChg chg="modSp mod">
        <pc:chgData name="Courtney Laguio" userId="49459465-db78-46fb-9795-d8be3490fe73" providerId="ADAL" clId="{8053A790-4743-4C24-B306-C8BC4EEA9328}" dt="2026-05-01T18:00:47.223" v="10" actId="404"/>
        <pc:sldMkLst>
          <pc:docMk/>
          <pc:sldMk cId="3833162004" sldId="262"/>
        </pc:sldMkLst>
        <pc:spChg chg="mod">
          <ac:chgData name="Courtney Laguio" userId="49459465-db78-46fb-9795-d8be3490fe73" providerId="ADAL" clId="{8053A790-4743-4C24-B306-C8BC4EEA9328}" dt="2026-05-01T18:00:47.223" v="10" actId="404"/>
          <ac:spMkLst>
            <pc:docMk/>
            <pc:sldMk cId="3833162004" sldId="262"/>
            <ac:spMk id="9" creationId="{FBE5C1BE-C2D7-2A03-F0DC-542A4D77C621}"/>
          </ac:spMkLst>
        </pc:spChg>
      </pc:sldChg>
      <pc:sldChg chg="modSp mod">
        <pc:chgData name="Courtney Laguio" userId="49459465-db78-46fb-9795-d8be3490fe73" providerId="ADAL" clId="{8053A790-4743-4C24-B306-C8BC4EEA9328}" dt="2026-05-01T18:00:52.652" v="11"/>
        <pc:sldMkLst>
          <pc:docMk/>
          <pc:sldMk cId="3294662675" sldId="263"/>
        </pc:sldMkLst>
        <pc:spChg chg="ord">
          <ac:chgData name="Courtney Laguio" userId="49459465-db78-46fb-9795-d8be3490fe73" providerId="ADAL" clId="{8053A790-4743-4C24-B306-C8BC4EEA9328}" dt="2026-05-01T18:00:52.652" v="11"/>
          <ac:spMkLst>
            <pc:docMk/>
            <pc:sldMk cId="3294662675" sldId="263"/>
            <ac:spMk id="5" creationId="{48132869-0041-575E-6F24-282D37870CE7}"/>
          </ac:spMkLst>
        </pc:spChg>
      </pc:sldChg>
      <pc:sldChg chg="modSp mod">
        <pc:chgData name="Courtney Laguio" userId="49459465-db78-46fb-9795-d8be3490fe73" providerId="ADAL" clId="{8053A790-4743-4C24-B306-C8BC4EEA9328}" dt="2026-05-01T18:01:00.826" v="13"/>
        <pc:sldMkLst>
          <pc:docMk/>
          <pc:sldMk cId="177916549" sldId="264"/>
        </pc:sldMkLst>
        <pc:spChg chg="ord">
          <ac:chgData name="Courtney Laguio" userId="49459465-db78-46fb-9795-d8be3490fe73" providerId="ADAL" clId="{8053A790-4743-4C24-B306-C8BC4EEA9328}" dt="2026-05-01T18:01:00.826" v="13"/>
          <ac:spMkLst>
            <pc:docMk/>
            <pc:sldMk cId="177916549" sldId="264"/>
            <ac:spMk id="4" creationId="{BD025FE2-D939-AE4B-E523-D3C5C8792406}"/>
          </ac:spMkLst>
        </pc:spChg>
      </pc:sldChg>
      <pc:sldChg chg="modSp mod">
        <pc:chgData name="Courtney Laguio" userId="49459465-db78-46fb-9795-d8be3490fe73" providerId="ADAL" clId="{8053A790-4743-4C24-B306-C8BC4EEA9328}" dt="2026-05-01T18:01:34.107" v="17" actId="404"/>
        <pc:sldMkLst>
          <pc:docMk/>
          <pc:sldMk cId="4046729723" sldId="265"/>
        </pc:sldMkLst>
        <pc:spChg chg="mod">
          <ac:chgData name="Courtney Laguio" userId="49459465-db78-46fb-9795-d8be3490fe73" providerId="ADAL" clId="{8053A790-4743-4C24-B306-C8BC4EEA9328}" dt="2026-05-01T18:01:34.107" v="17" actId="404"/>
          <ac:spMkLst>
            <pc:docMk/>
            <pc:sldMk cId="4046729723" sldId="265"/>
            <ac:spMk id="6" creationId="{B5D984E8-F9C5-D720-BE70-D2EC3F20F915}"/>
          </ac:spMkLst>
        </pc:spChg>
      </pc:sldChg>
      <pc:sldChg chg="modSp mod">
        <pc:chgData name="Courtney Laguio" userId="49459465-db78-46fb-9795-d8be3490fe73" providerId="ADAL" clId="{8053A790-4743-4C24-B306-C8BC4EEA9328}" dt="2026-05-01T18:01:39.219" v="18"/>
        <pc:sldMkLst>
          <pc:docMk/>
          <pc:sldMk cId="3228071342" sldId="266"/>
        </pc:sldMkLst>
        <pc:spChg chg="ord">
          <ac:chgData name="Courtney Laguio" userId="49459465-db78-46fb-9795-d8be3490fe73" providerId="ADAL" clId="{8053A790-4743-4C24-B306-C8BC4EEA9328}" dt="2026-05-01T18:01:39.219" v="18"/>
          <ac:spMkLst>
            <pc:docMk/>
            <pc:sldMk cId="3228071342" sldId="266"/>
            <ac:spMk id="5" creationId="{B5DEE406-2BB7-7705-7A50-08EAAE998DB4}"/>
          </ac:spMkLst>
        </pc:spChg>
      </pc:sldChg>
      <pc:sldChg chg="modSp mod">
        <pc:chgData name="Courtney Laguio" userId="49459465-db78-46fb-9795-d8be3490fe73" providerId="ADAL" clId="{8053A790-4743-4C24-B306-C8BC4EEA9328}" dt="2026-05-01T18:04:53.660" v="20"/>
        <pc:sldMkLst>
          <pc:docMk/>
          <pc:sldMk cId="2975597636" sldId="267"/>
        </pc:sldMkLst>
        <pc:spChg chg="ord">
          <ac:chgData name="Courtney Laguio" userId="49459465-db78-46fb-9795-d8be3490fe73" providerId="ADAL" clId="{8053A790-4743-4C24-B306-C8BC4EEA9328}" dt="2026-05-01T18:04:53.660" v="20"/>
          <ac:spMkLst>
            <pc:docMk/>
            <pc:sldMk cId="2975597636" sldId="267"/>
            <ac:spMk id="2" creationId="{7C5E2090-F3EC-9162-363D-DE8C42E51593}"/>
          </ac:spMkLst>
        </pc:spChg>
      </pc:sldChg>
      <pc:sldChg chg="modSp mod">
        <pc:chgData name="Courtney Laguio" userId="49459465-db78-46fb-9795-d8be3490fe73" providerId="ADAL" clId="{8053A790-4743-4C24-B306-C8BC4EEA9328}" dt="2026-05-01T18:05:02.196" v="21"/>
        <pc:sldMkLst>
          <pc:docMk/>
          <pc:sldMk cId="4190341873" sldId="269"/>
        </pc:sldMkLst>
        <pc:spChg chg="ord">
          <ac:chgData name="Courtney Laguio" userId="49459465-db78-46fb-9795-d8be3490fe73" providerId="ADAL" clId="{8053A790-4743-4C24-B306-C8BC4EEA9328}" dt="2026-05-01T18:05:02.196" v="21"/>
          <ac:spMkLst>
            <pc:docMk/>
            <pc:sldMk cId="4190341873" sldId="269"/>
            <ac:spMk id="5" creationId="{885B18E9-6FFF-237F-7ADF-3A8F6E4A2E04}"/>
          </ac:spMkLst>
        </pc:spChg>
      </pc:sldChg>
      <pc:sldChg chg="modSp mod">
        <pc:chgData name="Courtney Laguio" userId="49459465-db78-46fb-9795-d8be3490fe73" providerId="ADAL" clId="{8053A790-4743-4C24-B306-C8BC4EEA9328}" dt="2026-05-01T18:05:06.042" v="22"/>
        <pc:sldMkLst>
          <pc:docMk/>
          <pc:sldMk cId="3742965721" sldId="270"/>
        </pc:sldMkLst>
        <pc:spChg chg="ord">
          <ac:chgData name="Courtney Laguio" userId="49459465-db78-46fb-9795-d8be3490fe73" providerId="ADAL" clId="{8053A790-4743-4C24-B306-C8BC4EEA9328}" dt="2026-05-01T18:05:06.042" v="22"/>
          <ac:spMkLst>
            <pc:docMk/>
            <pc:sldMk cId="3742965721" sldId="270"/>
            <ac:spMk id="4" creationId="{6C849DC1-17A7-3050-C49C-DB54FD0A2C82}"/>
          </ac:spMkLst>
        </pc:spChg>
      </pc:sldChg>
      <pc:sldChg chg="modSp mod">
        <pc:chgData name="Courtney Laguio" userId="49459465-db78-46fb-9795-d8be3490fe73" providerId="ADAL" clId="{8053A790-4743-4C24-B306-C8BC4EEA9328}" dt="2026-05-01T18:00:04.148" v="2"/>
        <pc:sldMkLst>
          <pc:docMk/>
          <pc:sldMk cId="962219907" sldId="271"/>
        </pc:sldMkLst>
        <pc:spChg chg="ord">
          <ac:chgData name="Courtney Laguio" userId="49459465-db78-46fb-9795-d8be3490fe73" providerId="ADAL" clId="{8053A790-4743-4C24-B306-C8BC4EEA9328}" dt="2026-05-01T18:00:04.148" v="2"/>
          <ac:spMkLst>
            <pc:docMk/>
            <pc:sldMk cId="962219907" sldId="271"/>
            <ac:spMk id="4" creationId="{E8D3A920-D2C2-E315-9134-743D75656590}"/>
          </ac:spMkLst>
        </pc:spChg>
      </pc:sldChg>
      <pc:sldChg chg="modSp mod">
        <pc:chgData name="Courtney Laguio" userId="49459465-db78-46fb-9795-d8be3490fe73" providerId="ADAL" clId="{8053A790-4743-4C24-B306-C8BC4EEA9328}" dt="2026-05-01T18:00:33.993" v="8"/>
        <pc:sldMkLst>
          <pc:docMk/>
          <pc:sldMk cId="108431094" sldId="273"/>
        </pc:sldMkLst>
        <pc:spChg chg="ord">
          <ac:chgData name="Courtney Laguio" userId="49459465-db78-46fb-9795-d8be3490fe73" providerId="ADAL" clId="{8053A790-4743-4C24-B306-C8BC4EEA9328}" dt="2026-05-01T18:00:33.993" v="8"/>
          <ac:spMkLst>
            <pc:docMk/>
            <pc:sldMk cId="108431094" sldId="273"/>
            <ac:spMk id="4" creationId="{9D238209-DCC0-96F1-160E-218432BFB107}"/>
          </ac:spMkLst>
        </pc:spChg>
      </pc:sldChg>
      <pc:sldChg chg="modSp mod">
        <pc:chgData name="Courtney Laguio" userId="49459465-db78-46fb-9795-d8be3490fe73" providerId="ADAL" clId="{8053A790-4743-4C24-B306-C8BC4EEA9328}" dt="2026-05-01T18:00:56.619" v="12"/>
        <pc:sldMkLst>
          <pc:docMk/>
          <pc:sldMk cId="1245141251" sldId="274"/>
        </pc:sldMkLst>
        <pc:spChg chg="ord">
          <ac:chgData name="Courtney Laguio" userId="49459465-db78-46fb-9795-d8be3490fe73" providerId="ADAL" clId="{8053A790-4743-4C24-B306-C8BC4EEA9328}" dt="2026-05-01T18:00:56.619" v="12"/>
          <ac:spMkLst>
            <pc:docMk/>
            <pc:sldMk cId="1245141251" sldId="274"/>
            <ac:spMk id="4" creationId="{A04D34CA-A64E-6ACA-E08C-CF26370413FC}"/>
          </ac:spMkLst>
        </pc:spChg>
      </pc:sldChg>
      <pc:sldChg chg="modSp mod">
        <pc:chgData name="Courtney Laguio" userId="49459465-db78-46fb-9795-d8be3490fe73" providerId="ADAL" clId="{8053A790-4743-4C24-B306-C8BC4EEA9328}" dt="2026-05-01T18:01:04.936" v="14"/>
        <pc:sldMkLst>
          <pc:docMk/>
          <pc:sldMk cId="2461432564" sldId="275"/>
        </pc:sldMkLst>
        <pc:spChg chg="ord">
          <ac:chgData name="Courtney Laguio" userId="49459465-db78-46fb-9795-d8be3490fe73" providerId="ADAL" clId="{8053A790-4743-4C24-B306-C8BC4EEA9328}" dt="2026-05-01T18:01:04.936" v="14"/>
          <ac:spMkLst>
            <pc:docMk/>
            <pc:sldMk cId="2461432564" sldId="275"/>
            <ac:spMk id="4" creationId="{0FF40BBE-846B-CD6F-05B7-D59B05289CA4}"/>
          </ac:spMkLst>
        </pc:spChg>
      </pc:sldChg>
      <pc:sldChg chg="modSp mod">
        <pc:chgData name="Courtney Laguio" userId="49459465-db78-46fb-9795-d8be3490fe73" providerId="ADAL" clId="{8053A790-4743-4C24-B306-C8BC4EEA9328}" dt="2026-05-01T18:01:12.865" v="15"/>
        <pc:sldMkLst>
          <pc:docMk/>
          <pc:sldMk cId="3421521560" sldId="276"/>
        </pc:sldMkLst>
        <pc:spChg chg="ord">
          <ac:chgData name="Courtney Laguio" userId="49459465-db78-46fb-9795-d8be3490fe73" providerId="ADAL" clId="{8053A790-4743-4C24-B306-C8BC4EEA9328}" dt="2026-05-01T18:01:12.865" v="15"/>
          <ac:spMkLst>
            <pc:docMk/>
            <pc:sldMk cId="3421521560" sldId="276"/>
            <ac:spMk id="4" creationId="{B14D4CC6-D1C9-4EB3-0D4F-26828B391C34}"/>
          </ac:spMkLst>
        </pc:spChg>
      </pc:sldChg>
      <pc:sldChg chg="modSp mod">
        <pc:chgData name="Courtney Laguio" userId="49459465-db78-46fb-9795-d8be3490fe73" providerId="ADAL" clId="{8053A790-4743-4C24-B306-C8BC4EEA9328}" dt="2026-05-01T18:04:49.451" v="19"/>
        <pc:sldMkLst>
          <pc:docMk/>
          <pc:sldMk cId="733655453" sldId="277"/>
        </pc:sldMkLst>
        <pc:spChg chg="ord">
          <ac:chgData name="Courtney Laguio" userId="49459465-db78-46fb-9795-d8be3490fe73" providerId="ADAL" clId="{8053A790-4743-4C24-B306-C8BC4EEA9328}" dt="2026-05-01T18:04:49.451" v="19"/>
          <ac:spMkLst>
            <pc:docMk/>
            <pc:sldMk cId="733655453" sldId="277"/>
            <ac:spMk id="2" creationId="{59234F12-B855-129A-A6DA-17F2A450354F}"/>
          </ac:spMkLst>
        </pc:spChg>
      </pc:sldChg>
      <pc:sldChg chg="modSp mod">
        <pc:chgData name="Courtney Laguio" userId="49459465-db78-46fb-9795-d8be3490fe73" providerId="ADAL" clId="{8053A790-4743-4C24-B306-C8BC4EEA9328}" dt="2026-05-01T18:05:09.838" v="23"/>
        <pc:sldMkLst>
          <pc:docMk/>
          <pc:sldMk cId="3872869739" sldId="278"/>
        </pc:sldMkLst>
        <pc:spChg chg="ord">
          <ac:chgData name="Courtney Laguio" userId="49459465-db78-46fb-9795-d8be3490fe73" providerId="ADAL" clId="{8053A790-4743-4C24-B306-C8BC4EEA9328}" dt="2026-05-01T18:05:09.838" v="23"/>
          <ac:spMkLst>
            <pc:docMk/>
            <pc:sldMk cId="3872869739" sldId="278"/>
            <ac:spMk id="5" creationId="{F6E77C60-191C-0BCE-3BC9-D58E024DFEE8}"/>
          </ac:spMkLst>
        </pc:spChg>
      </pc:sldChg>
      <pc:sldChg chg="modSp mod">
        <pc:chgData name="Courtney Laguio" userId="49459465-db78-46fb-9795-d8be3490fe73" providerId="ADAL" clId="{8053A790-4743-4C24-B306-C8BC4EEA9328}" dt="2026-05-01T18:05:13.752" v="24"/>
        <pc:sldMkLst>
          <pc:docMk/>
          <pc:sldMk cId="3628359054" sldId="279"/>
        </pc:sldMkLst>
        <pc:spChg chg="ord">
          <ac:chgData name="Courtney Laguio" userId="49459465-db78-46fb-9795-d8be3490fe73" providerId="ADAL" clId="{8053A790-4743-4C24-B306-C8BC4EEA9328}" dt="2026-05-01T18:05:13.752" v="24"/>
          <ac:spMkLst>
            <pc:docMk/>
            <pc:sldMk cId="3628359054" sldId="279"/>
            <ac:spMk id="3" creationId="{550DEA68-DF8C-4CA5-B954-8C61BEE05FAB}"/>
          </ac:spMkLst>
        </pc:spChg>
      </pc:sldChg>
      <pc:sldChg chg="modSp mod">
        <pc:chgData name="Courtney Laguio" userId="49459465-db78-46fb-9795-d8be3490fe73" providerId="ADAL" clId="{8053A790-4743-4C24-B306-C8BC4EEA9328}" dt="2026-05-01T18:05:32.704" v="26"/>
        <pc:sldMkLst>
          <pc:docMk/>
          <pc:sldMk cId="3530296843" sldId="280"/>
        </pc:sldMkLst>
        <pc:spChg chg="ord">
          <ac:chgData name="Courtney Laguio" userId="49459465-db78-46fb-9795-d8be3490fe73" providerId="ADAL" clId="{8053A790-4743-4C24-B306-C8BC4EEA9328}" dt="2026-05-01T18:05:32.704" v="26"/>
          <ac:spMkLst>
            <pc:docMk/>
            <pc:sldMk cId="3530296843" sldId="280"/>
            <ac:spMk id="4" creationId="{FB67124E-5789-2CE3-2EA5-D11E0F089BB2}"/>
          </ac:spMkLst>
        </pc:spChg>
      </pc:sldChg>
      <pc:sldChg chg="modSp mod">
        <pc:chgData name="Courtney Laguio" userId="49459465-db78-46fb-9795-d8be3490fe73" providerId="ADAL" clId="{8053A790-4743-4C24-B306-C8BC4EEA9328}" dt="2026-05-01T18:05:16.969" v="25"/>
        <pc:sldMkLst>
          <pc:docMk/>
          <pc:sldMk cId="2247366331" sldId="282"/>
        </pc:sldMkLst>
        <pc:spChg chg="ord">
          <ac:chgData name="Courtney Laguio" userId="49459465-db78-46fb-9795-d8be3490fe73" providerId="ADAL" clId="{8053A790-4743-4C24-B306-C8BC4EEA9328}" dt="2026-05-01T18:05:16.969" v="25"/>
          <ac:spMkLst>
            <pc:docMk/>
            <pc:sldMk cId="2247366331" sldId="282"/>
            <ac:spMk id="2" creationId="{A1089D27-E488-EC83-B345-166CCF077E32}"/>
          </ac:spMkLst>
        </pc:spChg>
      </pc:sldChg>
      <pc:sldChg chg="modSp mod">
        <pc:chgData name="Courtney Laguio" userId="49459465-db78-46fb-9795-d8be3490fe73" providerId="ADAL" clId="{8053A790-4743-4C24-B306-C8BC4EEA9328}" dt="2026-05-01T18:05:41.045" v="27"/>
        <pc:sldMkLst>
          <pc:docMk/>
          <pc:sldMk cId="3687767800" sldId="283"/>
        </pc:sldMkLst>
        <pc:spChg chg="ord">
          <ac:chgData name="Courtney Laguio" userId="49459465-db78-46fb-9795-d8be3490fe73" providerId="ADAL" clId="{8053A790-4743-4C24-B306-C8BC4EEA9328}" dt="2026-05-01T18:05:41.045" v="27"/>
          <ac:spMkLst>
            <pc:docMk/>
            <pc:sldMk cId="3687767800" sldId="283"/>
            <ac:spMk id="3" creationId="{318991E1-6FF3-072D-42BB-0A95B6068A79}"/>
          </ac:spMkLst>
        </pc:spChg>
      </pc:sldChg>
      <pc:sldChg chg="modSp mod">
        <pc:chgData name="Courtney Laguio" userId="49459465-db78-46fb-9795-d8be3490fe73" providerId="ADAL" clId="{8053A790-4743-4C24-B306-C8BC4EEA9328}" dt="2026-05-01T18:00:12.316" v="4"/>
        <pc:sldMkLst>
          <pc:docMk/>
          <pc:sldMk cId="2247991560" sldId="286"/>
        </pc:sldMkLst>
        <pc:spChg chg="ord">
          <ac:chgData name="Courtney Laguio" userId="49459465-db78-46fb-9795-d8be3490fe73" providerId="ADAL" clId="{8053A790-4743-4C24-B306-C8BC4EEA9328}" dt="2026-05-01T18:00:12.316" v="4"/>
          <ac:spMkLst>
            <pc:docMk/>
            <pc:sldMk cId="2247991560" sldId="286"/>
            <ac:spMk id="3" creationId="{64ECBCD0-487A-3356-C3B0-0D3F751510E1}"/>
          </ac:spMkLst>
        </pc:spChg>
        <pc:spChg chg="ord">
          <ac:chgData name="Courtney Laguio" userId="49459465-db78-46fb-9795-d8be3490fe73" providerId="ADAL" clId="{8053A790-4743-4C24-B306-C8BC4EEA9328}" dt="2026-05-01T18:00:09.406" v="3"/>
          <ac:spMkLst>
            <pc:docMk/>
            <pc:sldMk cId="2247991560" sldId="286"/>
            <ac:spMk id="4" creationId="{8312B463-5BC9-272D-34FB-DFBE6C21CB4C}"/>
          </ac:spMkLst>
        </pc:spChg>
      </pc:sldChg>
      <pc:sldChg chg="modSp mod">
        <pc:chgData name="Courtney Laguio" userId="49459465-db78-46fb-9795-d8be3490fe73" providerId="ADAL" clId="{8053A790-4743-4C24-B306-C8BC4EEA9328}" dt="2026-05-01T18:00:16.276" v="5"/>
        <pc:sldMkLst>
          <pc:docMk/>
          <pc:sldMk cId="821647910" sldId="287"/>
        </pc:sldMkLst>
        <pc:spChg chg="ord">
          <ac:chgData name="Courtney Laguio" userId="49459465-db78-46fb-9795-d8be3490fe73" providerId="ADAL" clId="{8053A790-4743-4C24-B306-C8BC4EEA9328}" dt="2026-05-01T18:00:16.276" v="5"/>
          <ac:spMkLst>
            <pc:docMk/>
            <pc:sldMk cId="821647910" sldId="287"/>
            <ac:spMk id="4" creationId="{F0FAFB2C-4E38-7BC4-7239-FE1D3D8A7E8E}"/>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D04750F-5C35-4448-B970-8448F3BC9AF7}" type="datetimeFigureOut">
              <a:rPr lang="en-US" smtClean="0"/>
              <a:t>5/1/2026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B949E5E-C8A1-4D85-9040-FF341B0C3958}" type="slidenum">
              <a:rPr lang="en-US" smtClean="0"/>
              <a:t>‹#›</a:t>
            </a:fld>
            <a:endParaRPr lang="en-US"/>
          </a:p>
        </p:txBody>
      </p:sp>
    </p:spTree>
    <p:extLst>
      <p:ext uri="{BB962C8B-B14F-4D97-AF65-F5344CB8AC3E}">
        <p14:creationId xmlns:p14="http://schemas.microsoft.com/office/powerpoint/2010/main" val="309176787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HS present slides 9-15 about J-1 changes</a:t>
            </a:r>
          </a:p>
        </p:txBody>
      </p:sp>
      <p:sp>
        <p:nvSpPr>
          <p:cNvPr id="4" name="Slide Number Placeholder 3"/>
          <p:cNvSpPr>
            <a:spLocks noGrp="1"/>
          </p:cNvSpPr>
          <p:nvPr>
            <p:ph type="sldNum" sz="quarter" idx="5"/>
          </p:nvPr>
        </p:nvSpPr>
        <p:spPr/>
        <p:txBody>
          <a:bodyPr/>
          <a:lstStyle/>
          <a:p>
            <a:fld id="{CB949E5E-C8A1-4D85-9040-FF341B0C3958}" type="slidenum">
              <a:rPr lang="en-US" smtClean="0"/>
              <a:t>9</a:t>
            </a:fld>
            <a:endParaRPr lang="en-US"/>
          </a:p>
        </p:txBody>
      </p:sp>
    </p:spTree>
    <p:extLst>
      <p:ext uri="{BB962C8B-B14F-4D97-AF65-F5344CB8AC3E}">
        <p14:creationId xmlns:p14="http://schemas.microsoft.com/office/powerpoint/2010/main" val="8993040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HS present 20-26</a:t>
            </a:r>
          </a:p>
        </p:txBody>
      </p:sp>
      <p:sp>
        <p:nvSpPr>
          <p:cNvPr id="4" name="Slide Number Placeholder 3"/>
          <p:cNvSpPr>
            <a:spLocks noGrp="1"/>
          </p:cNvSpPr>
          <p:nvPr>
            <p:ph type="sldNum" sz="quarter" idx="5"/>
          </p:nvPr>
        </p:nvSpPr>
        <p:spPr/>
        <p:txBody>
          <a:bodyPr/>
          <a:lstStyle/>
          <a:p>
            <a:fld id="{CB949E5E-C8A1-4D85-9040-FF341B0C3958}" type="slidenum">
              <a:rPr lang="en-US" smtClean="0"/>
              <a:t>20</a:t>
            </a:fld>
            <a:endParaRPr lang="en-US"/>
          </a:p>
        </p:txBody>
      </p:sp>
    </p:spTree>
    <p:extLst>
      <p:ext uri="{BB962C8B-B14F-4D97-AF65-F5344CB8AC3E}">
        <p14:creationId xmlns:p14="http://schemas.microsoft.com/office/powerpoint/2010/main" val="195951551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HS consider starting </a:t>
            </a:r>
          </a:p>
        </p:txBody>
      </p:sp>
      <p:sp>
        <p:nvSpPr>
          <p:cNvPr id="4" name="Slide Number Placeholder 3"/>
          <p:cNvSpPr>
            <a:spLocks noGrp="1"/>
          </p:cNvSpPr>
          <p:nvPr>
            <p:ph type="sldNum" sz="quarter" idx="5"/>
          </p:nvPr>
        </p:nvSpPr>
        <p:spPr/>
        <p:txBody>
          <a:bodyPr/>
          <a:lstStyle/>
          <a:p>
            <a:fld id="{CB949E5E-C8A1-4D85-9040-FF341B0C3958}" type="slidenum">
              <a:rPr lang="en-US" smtClean="0"/>
              <a:t>24</a:t>
            </a:fld>
            <a:endParaRPr lang="en-US"/>
          </a:p>
        </p:txBody>
      </p:sp>
    </p:spTree>
    <p:extLst>
      <p:ext uri="{BB962C8B-B14F-4D97-AF65-F5344CB8AC3E}">
        <p14:creationId xmlns:p14="http://schemas.microsoft.com/office/powerpoint/2010/main" val="830362131"/>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6.png"/><Relationship Id="rId1" Type="http://schemas.openxmlformats.org/officeDocument/2006/relationships/slideMaster" Target="../slideMasters/slideMaster3.xml"/><Relationship Id="rId5" Type="http://schemas.openxmlformats.org/officeDocument/2006/relationships/image" Target="../media/image5.png"/><Relationship Id="rId4" Type="http://schemas.openxmlformats.org/officeDocument/2006/relationships/image" Target="../media/image2.emf"/></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2.emf"/><Relationship Id="rId1" Type="http://schemas.openxmlformats.org/officeDocument/2006/relationships/slideMaster" Target="../slideMasters/slideMaster3.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3.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8.emf"/><Relationship Id="rId1" Type="http://schemas.openxmlformats.org/officeDocument/2006/relationships/slideMaster" Target="../slideMasters/slideMaster3.xml"/></Relationships>
</file>

<file path=ppt/slideLayouts/_rels/slideLayout1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2.emf"/><Relationship Id="rId1" Type="http://schemas.openxmlformats.org/officeDocument/2006/relationships/slideMaster" Target="../slideMasters/slideMaster3.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2.xml"/><Relationship Id="rId5" Type="http://schemas.microsoft.com/office/2007/relationships/hdphoto" Target="../media/hdphoto1.wdp"/><Relationship Id="rId4" Type="http://schemas.openxmlformats.org/officeDocument/2006/relationships/image" Target="../media/image6.png"/></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2_Title Slide-Logo">
    <p:bg>
      <p:bgPr>
        <a:solidFill>
          <a:schemeClr val="bg1"/>
        </a:solidFill>
        <a:effectLst/>
      </p:bgPr>
    </p:bg>
    <p:spTree>
      <p:nvGrpSpPr>
        <p:cNvPr id="1" name=""/>
        <p:cNvGrpSpPr/>
        <p:nvPr/>
      </p:nvGrpSpPr>
      <p:grpSpPr>
        <a:xfrm>
          <a:off x="0" y="0"/>
          <a:ext cx="0" cy="0"/>
          <a:chOff x="0" y="0"/>
          <a:chExt cx="0" cy="0"/>
        </a:xfrm>
      </p:grpSpPr>
      <p:pic>
        <p:nvPicPr>
          <p:cNvPr id="7" name="Picture 6" descr="UW_W Logo_White.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483915" y="4219956"/>
            <a:ext cx="1371600" cy="923544"/>
          </a:xfrm>
          <a:prstGeom prst="rect">
            <a:avLst/>
          </a:prstGeom>
        </p:spPr>
      </p:pic>
      <p:pic>
        <p:nvPicPr>
          <p:cNvPr id="8" name="Picture 7"/>
          <p:cNvPicPr>
            <a:picLocks noChangeAspect="1"/>
          </p:cNvPicPr>
          <p:nvPr userDrawn="1"/>
        </p:nvPicPr>
        <p:blipFill>
          <a:blip r:embed="rId3"/>
          <a:stretch>
            <a:fillRect/>
          </a:stretch>
        </p:blipFill>
        <p:spPr>
          <a:xfrm>
            <a:off x="568081" y="3426449"/>
            <a:ext cx="1600200" cy="139700"/>
          </a:xfrm>
          <a:prstGeom prst="rect">
            <a:avLst/>
          </a:prstGeom>
        </p:spPr>
      </p:pic>
      <p:sp>
        <p:nvSpPr>
          <p:cNvPr id="3" name="Title 2"/>
          <p:cNvSpPr>
            <a:spLocks noGrp="1"/>
          </p:cNvSpPr>
          <p:nvPr>
            <p:ph type="title" hasCustomPrompt="1"/>
          </p:nvPr>
        </p:nvSpPr>
        <p:spPr>
          <a:xfrm>
            <a:off x="460375" y="644993"/>
            <a:ext cx="6972300" cy="2641756"/>
          </a:xfrm>
          <a:prstGeom prst="rect">
            <a:avLst/>
          </a:prstGeom>
        </p:spPr>
        <p:txBody>
          <a:bodyPr anchor="b"/>
          <a:lstStyle>
            <a:lvl1pPr algn="l">
              <a:defRPr sz="5000" b="1" i="0" baseline="0">
                <a:solidFill>
                  <a:schemeClr val="tx2"/>
                </a:solidFill>
                <a:latin typeface="Encode Sans Normal Black" charset="0"/>
                <a:ea typeface="Encode Sans Normal Black" charset="0"/>
                <a:cs typeface="Encode Sans Normal Black" charset="0"/>
              </a:defRPr>
            </a:lvl1pPr>
          </a:lstStyle>
          <a:p>
            <a:r>
              <a:rPr lang="en-US" dirty="0"/>
              <a:t>TITLE HERE</a:t>
            </a:r>
            <a:br>
              <a:rPr lang="en-US" dirty="0"/>
            </a:br>
            <a:r>
              <a:rPr lang="en-US" dirty="0"/>
              <a:t>ENCODE NORMAL</a:t>
            </a:r>
            <a:br>
              <a:rPr lang="en-US" dirty="0"/>
            </a:br>
            <a:r>
              <a:rPr lang="en-US" dirty="0"/>
              <a:t>BLACK, 50 PT.</a:t>
            </a:r>
          </a:p>
        </p:txBody>
      </p:sp>
      <p:pic>
        <p:nvPicPr>
          <p:cNvPr id="4" name="Picture 3" descr="A black background with a black square&#10;&#10;Description automatically generated with medium confidence">
            <a:extLst>
              <a:ext uri="{FF2B5EF4-FFF2-40B4-BE49-F238E27FC236}">
                <a16:creationId xmlns:a16="http://schemas.microsoft.com/office/drawing/2014/main" id="{6F3BD53A-B4D0-8A39-B453-575AB0DDB6B3}"/>
              </a:ext>
            </a:extLst>
          </p:cNvPr>
          <p:cNvPicPr>
            <a:picLocks noChangeAspect="1"/>
          </p:cNvPicPr>
          <p:nvPr userDrawn="1"/>
        </p:nvPicPr>
        <p:blipFill>
          <a:blip r:embed="rId4">
            <a:duotone>
              <a:schemeClr val="accent3">
                <a:shade val="45000"/>
                <a:satMod val="135000"/>
              </a:schemeClr>
              <a:prstClr val="white"/>
            </a:duotone>
            <a:extLst>
              <a:ext uri="{BEBA8EAE-BF5A-486C-A8C5-ECC9F3942E4B}">
                <a14:imgProps xmlns:a14="http://schemas.microsoft.com/office/drawing/2010/main">
                  <a14:imgLayer r:embed="rId5">
                    <a14:imgEffect>
                      <a14:sharpenSoften amount="100000"/>
                    </a14:imgEffect>
                    <a14:imgEffect>
                      <a14:colorTemperature colorTemp="11500"/>
                    </a14:imgEffect>
                    <a14:imgEffect>
                      <a14:brightnessContrast bright="100000"/>
                    </a14:imgEffect>
                  </a14:imgLayer>
                </a14:imgProps>
              </a:ext>
            </a:extLst>
          </a:blip>
          <a:srcRect l="18715"/>
          <a:stretch/>
        </p:blipFill>
        <p:spPr>
          <a:xfrm>
            <a:off x="568081" y="4418758"/>
            <a:ext cx="2320925" cy="368363"/>
          </a:xfrm>
          <a:prstGeom prst="rect">
            <a:avLst/>
          </a:prstGeom>
        </p:spPr>
      </p:pic>
    </p:spTree>
    <p:extLst>
      <p:ext uri="{BB962C8B-B14F-4D97-AF65-F5344CB8AC3E}">
        <p14:creationId xmlns:p14="http://schemas.microsoft.com/office/powerpoint/2010/main" val="1755309595"/>
      </p:ext>
    </p:extLst>
  </p:cSld>
  <p:clrMapOvr>
    <a:masterClrMapping/>
  </p:clrMapOvr>
  <p:extLst>
    <p:ext uri="{DCECCB84-F9BA-43D5-87BE-67443E8EF086}">
      <p15:sldGuideLst xmlns:p15="http://schemas.microsoft.com/office/powerpoint/2012/main">
        <p15:guide id="1" orient="horz" pos="1620" userDrawn="1">
          <p15:clr>
            <a:srgbClr val="FBAE40"/>
          </p15:clr>
        </p15:guide>
        <p15:guide id="2" pos="2880" userDrawn="1">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10" name="Text Placeholder 9"/>
          <p:cNvSpPr>
            <a:spLocks noGrp="1"/>
          </p:cNvSpPr>
          <p:nvPr>
            <p:ph type="body" sz="quarter" idx="11" hasCustomPrompt="1"/>
          </p:nvPr>
        </p:nvSpPr>
        <p:spPr>
          <a:xfrm>
            <a:off x="447923" y="2320239"/>
            <a:ext cx="8197114" cy="2251761"/>
          </a:xfrm>
          <a:prstGeom prst="rect">
            <a:avLst/>
          </a:prstGeom>
        </p:spPr>
        <p:txBody>
          <a:bodyPr/>
          <a:lstStyle>
            <a:lvl1pPr marL="342900" indent="-342900">
              <a:buFont typeface="Lucida Grande"/>
              <a:buChar char="&gt;"/>
              <a:defRPr sz="2400" b="1" i="0" baseline="0">
                <a:solidFill>
                  <a:schemeClr val="tx2"/>
                </a:solidFill>
                <a:latin typeface="Open Sans" charset="0"/>
                <a:ea typeface="Open Sans" charset="0"/>
                <a:cs typeface="Open Sans" charset="0"/>
              </a:defRPr>
            </a:lvl1pPr>
            <a:lvl2pPr>
              <a:defRPr sz="2000" b="1" i="0" baseline="0">
                <a:solidFill>
                  <a:schemeClr val="tx2"/>
                </a:solidFill>
                <a:latin typeface="Open Sans" charset="0"/>
                <a:ea typeface="Open Sans" charset="0"/>
                <a:cs typeface="Open Sans" charset="0"/>
              </a:defRPr>
            </a:lvl2pPr>
            <a:lvl3pPr marL="1143000" indent="-228600">
              <a:buSzPct val="100000"/>
              <a:buFont typeface="Lucida Grande"/>
              <a:buChar char="&gt;"/>
              <a:defRPr sz="1800" b="1" i="0" baseline="0">
                <a:solidFill>
                  <a:schemeClr val="tx2"/>
                </a:solidFill>
                <a:latin typeface="Open Sans" charset="0"/>
                <a:ea typeface="Open Sans" charset="0"/>
                <a:cs typeface="Open Sans" charset="0"/>
              </a:defRPr>
            </a:lvl3pPr>
            <a:lvl4pPr>
              <a:defRPr sz="1600" b="1" i="0" baseline="0">
                <a:solidFill>
                  <a:schemeClr val="tx2"/>
                </a:solidFill>
                <a:latin typeface="Open Sans" charset="0"/>
                <a:ea typeface="Open Sans" charset="0"/>
                <a:cs typeface="Open Sans" charset="0"/>
              </a:defRPr>
            </a:lvl4pPr>
            <a:lvl5pPr marL="2057400" indent="-228600">
              <a:buFont typeface="Lucida Grande"/>
              <a:buChar char="&gt;"/>
              <a:defRPr sz="1400" b="1" i="0" baseline="0">
                <a:solidFill>
                  <a:schemeClr val="tx2"/>
                </a:solidFill>
                <a:latin typeface="Open Sans" charset="0"/>
                <a:ea typeface="Open Sans" charset="0"/>
                <a:cs typeface="Open Sans" charset="0"/>
              </a:defRPr>
            </a:lvl5pPr>
          </a:lstStyle>
          <a:p>
            <a:pPr lvl="0"/>
            <a:r>
              <a:rPr lang="en-US" dirty="0"/>
              <a:t>Content here (Open Sans Bold, 24 pt.)</a:t>
            </a:r>
          </a:p>
          <a:p>
            <a:pPr lvl="1"/>
            <a:r>
              <a:rPr lang="en-US" dirty="0"/>
              <a:t>Second level (Open Sans Bold, 20)</a:t>
            </a:r>
          </a:p>
          <a:p>
            <a:pPr lvl="2"/>
            <a:r>
              <a:rPr lang="en-US" dirty="0"/>
              <a:t>Third level (Open Sans Bold, 18)</a:t>
            </a:r>
          </a:p>
          <a:p>
            <a:pPr lvl="3"/>
            <a:r>
              <a:rPr lang="en-US" dirty="0"/>
              <a:t>Fourth level (Open Sans Bold, 16)</a:t>
            </a:r>
          </a:p>
          <a:p>
            <a:pPr lvl="4"/>
            <a:r>
              <a:rPr lang="en-US" dirty="0"/>
              <a:t>Fifth level (Open Sans Bold, 14)</a:t>
            </a:r>
          </a:p>
        </p:txBody>
      </p:sp>
      <p:sp>
        <p:nvSpPr>
          <p:cNvPr id="11" name="Text Placeholder 5"/>
          <p:cNvSpPr>
            <a:spLocks noGrp="1"/>
          </p:cNvSpPr>
          <p:nvPr>
            <p:ph type="body" sz="quarter" idx="12" hasCustomPrompt="1"/>
          </p:nvPr>
        </p:nvSpPr>
        <p:spPr>
          <a:xfrm>
            <a:off x="460375" y="1730667"/>
            <a:ext cx="8184662" cy="411171"/>
          </a:xfrm>
          <a:prstGeom prst="rect">
            <a:avLst/>
          </a:prstGeom>
        </p:spPr>
        <p:txBody>
          <a:bodyPr>
            <a:noAutofit/>
          </a:bodyPr>
          <a:lstStyle>
            <a:lvl1pPr marL="0" indent="0">
              <a:lnSpc>
                <a:spcPct val="90000"/>
              </a:lnSpc>
              <a:buNone/>
              <a:defRPr sz="2400" b="0" i="0" baseline="0">
                <a:solidFill>
                  <a:schemeClr val="tx2"/>
                </a:solidFill>
                <a:latin typeface="Uni Sans" charset="0"/>
                <a:ea typeface="Uni Sans" charset="0"/>
                <a:cs typeface="Uni Sans" charset="0"/>
              </a:defRPr>
            </a:lvl1pPr>
            <a:lvl2pPr marL="457200" indent="0">
              <a:buNone/>
              <a:defRPr b="0" i="0">
                <a:solidFill>
                  <a:srgbClr val="E8D3A2"/>
                </a:solidFill>
                <a:latin typeface="Encode Sans Normal Black"/>
                <a:cs typeface="Encode Sans Normal Black"/>
              </a:defRPr>
            </a:lvl2pPr>
            <a:lvl3pPr marL="914400" indent="0">
              <a:buNone/>
              <a:defRPr b="0" i="0">
                <a:solidFill>
                  <a:srgbClr val="E8D3A2"/>
                </a:solidFill>
                <a:latin typeface="Encode Sans Normal Black"/>
                <a:cs typeface="Encode Sans Normal Black"/>
              </a:defRPr>
            </a:lvl3pPr>
            <a:lvl4pPr marL="1371600" indent="0">
              <a:buNone/>
              <a:defRPr b="0" i="0">
                <a:solidFill>
                  <a:srgbClr val="E8D3A2"/>
                </a:solidFill>
                <a:latin typeface="Encode Sans Normal Black"/>
                <a:cs typeface="Encode Sans Normal Black"/>
              </a:defRPr>
            </a:lvl4pPr>
            <a:lvl5pPr marL="1828800" indent="0">
              <a:buNone/>
              <a:defRPr b="0" i="0">
                <a:solidFill>
                  <a:srgbClr val="E8D3A2"/>
                </a:solidFill>
                <a:latin typeface="Encode Sans Normal Black"/>
                <a:cs typeface="Encode Sans Normal Black"/>
              </a:defRPr>
            </a:lvl5pPr>
          </a:lstStyle>
          <a:p>
            <a:pPr lvl="0"/>
            <a:r>
              <a:rPr lang="en-US" dirty="0"/>
              <a:t>SUB-HEADER HERE (UNI SANS REGULAR, 24 PT.)</a:t>
            </a:r>
          </a:p>
        </p:txBody>
      </p:sp>
      <p:pic>
        <p:nvPicPr>
          <p:cNvPr id="12" name="Picture 1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55874" y="1363508"/>
            <a:ext cx="1090095" cy="96362"/>
          </a:xfrm>
          <a:prstGeom prst="rect">
            <a:avLst/>
          </a:prstGeom>
        </p:spPr>
      </p:pic>
      <p:sp>
        <p:nvSpPr>
          <p:cNvPr id="2" name="Title 1"/>
          <p:cNvSpPr>
            <a:spLocks noGrp="1"/>
          </p:cNvSpPr>
          <p:nvPr>
            <p:ph type="title" hasCustomPrompt="1"/>
          </p:nvPr>
        </p:nvSpPr>
        <p:spPr>
          <a:xfrm>
            <a:off x="460374" y="369733"/>
            <a:ext cx="8184657" cy="993775"/>
          </a:xfrm>
          <a:prstGeom prst="rect">
            <a:avLst/>
          </a:prstGeom>
        </p:spPr>
        <p:txBody>
          <a:bodyPr anchor="b"/>
          <a:lstStyle>
            <a:lvl1pPr algn="l">
              <a:defRPr sz="3000" b="1" i="0">
                <a:latin typeface="Encode Sans Normal Black" charset="0"/>
                <a:ea typeface="Encode Sans Normal Black" charset="0"/>
                <a:cs typeface="Encode Sans Normal Black" charset="0"/>
              </a:defRPr>
            </a:lvl1pPr>
          </a:lstStyle>
          <a:p>
            <a:pPr lvl="0"/>
            <a:r>
              <a:rPr lang="en-US" dirty="0"/>
              <a:t>HEADER HERE </a:t>
            </a:r>
            <a:br>
              <a:rPr lang="en-US" dirty="0"/>
            </a:br>
            <a:r>
              <a:rPr lang="en-US" dirty="0"/>
              <a:t>(ENCODE NORMAL BLACK, 30 PT.)</a:t>
            </a:r>
          </a:p>
        </p:txBody>
      </p:sp>
    </p:spTree>
    <p:extLst>
      <p:ext uri="{BB962C8B-B14F-4D97-AF65-F5344CB8AC3E}">
        <p14:creationId xmlns:p14="http://schemas.microsoft.com/office/powerpoint/2010/main" val="2429301361"/>
      </p:ext>
    </p:extLst>
  </p:cSld>
  <p:clrMapOvr>
    <a:masterClrMapping/>
  </p:clrMapOvr>
  <p:extLst>
    <p:ext uri="{DCECCB84-F9BA-43D5-87BE-67443E8EF086}">
      <p15:sldGuideLst xmlns:p15="http://schemas.microsoft.com/office/powerpoint/2012/main">
        <p15:guide id="1" orient="horz" pos="1620" userDrawn="1">
          <p15:clr>
            <a:srgbClr val="FBAE40"/>
          </p15:clr>
        </p15:guide>
        <p15:guide id="2" pos="2880" userDrawn="1">
          <p15:clr>
            <a:srgbClr val="FBAE40"/>
          </p15:clr>
        </p15:guide>
      </p15:sldGuideLst>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1_Custom Layout">
    <p:spTree>
      <p:nvGrpSpPr>
        <p:cNvPr id="1" name=""/>
        <p:cNvGrpSpPr/>
        <p:nvPr/>
      </p:nvGrpSpPr>
      <p:grpSpPr>
        <a:xfrm>
          <a:off x="0" y="0"/>
          <a:ext cx="0" cy="0"/>
          <a:chOff x="0" y="0"/>
          <a:chExt cx="0" cy="0"/>
        </a:xfrm>
      </p:grpSpPr>
      <p:sp>
        <p:nvSpPr>
          <p:cNvPr id="10" name="Text Placeholder 9"/>
          <p:cNvSpPr>
            <a:spLocks noGrp="1"/>
          </p:cNvSpPr>
          <p:nvPr>
            <p:ph type="body" sz="quarter" idx="11" hasCustomPrompt="1"/>
          </p:nvPr>
        </p:nvSpPr>
        <p:spPr>
          <a:xfrm>
            <a:off x="447923" y="1730667"/>
            <a:ext cx="8197114" cy="2365901"/>
          </a:xfrm>
          <a:prstGeom prst="rect">
            <a:avLst/>
          </a:prstGeom>
        </p:spPr>
        <p:txBody>
          <a:bodyPr/>
          <a:lstStyle>
            <a:lvl1pPr marL="342900" indent="-342900">
              <a:buFont typeface="Lucida Grande"/>
              <a:buChar char="&gt;"/>
              <a:defRPr sz="2400" b="1" i="0" baseline="0">
                <a:solidFill>
                  <a:schemeClr val="tx2"/>
                </a:solidFill>
                <a:latin typeface="Open Sans" charset="0"/>
                <a:ea typeface="Open Sans" charset="0"/>
                <a:cs typeface="Open Sans" charset="0"/>
              </a:defRPr>
            </a:lvl1pPr>
            <a:lvl2pPr>
              <a:defRPr sz="2000" b="1" i="0" baseline="0">
                <a:solidFill>
                  <a:schemeClr val="tx2"/>
                </a:solidFill>
                <a:latin typeface="Open Sans" charset="0"/>
                <a:ea typeface="Open Sans" charset="0"/>
                <a:cs typeface="Open Sans" charset="0"/>
              </a:defRPr>
            </a:lvl2pPr>
            <a:lvl3pPr marL="1143000" indent="-228600">
              <a:buSzPct val="100000"/>
              <a:buFont typeface="Lucida Grande"/>
              <a:buChar char="&gt;"/>
              <a:defRPr sz="1800" b="1" i="0" baseline="0">
                <a:solidFill>
                  <a:schemeClr val="tx2"/>
                </a:solidFill>
                <a:latin typeface="Open Sans" charset="0"/>
                <a:ea typeface="Open Sans" charset="0"/>
                <a:cs typeface="Open Sans" charset="0"/>
              </a:defRPr>
            </a:lvl3pPr>
            <a:lvl4pPr>
              <a:defRPr sz="1600" b="1" i="0" baseline="0">
                <a:solidFill>
                  <a:schemeClr val="tx2"/>
                </a:solidFill>
                <a:latin typeface="Open Sans" charset="0"/>
                <a:ea typeface="Open Sans" charset="0"/>
                <a:cs typeface="Open Sans" charset="0"/>
              </a:defRPr>
            </a:lvl4pPr>
            <a:lvl5pPr marL="2057400" indent="-228600">
              <a:buFont typeface="Lucida Grande"/>
              <a:buChar char="&gt;"/>
              <a:defRPr sz="1400" b="1" i="0" baseline="0">
                <a:solidFill>
                  <a:schemeClr val="tx2"/>
                </a:solidFill>
                <a:latin typeface="Open Sans" charset="0"/>
                <a:ea typeface="Open Sans" charset="0"/>
                <a:cs typeface="Open Sans" charset="0"/>
              </a:defRPr>
            </a:lvl5pPr>
          </a:lstStyle>
          <a:p>
            <a:pPr lvl="0"/>
            <a:r>
              <a:rPr lang="en-US" dirty="0"/>
              <a:t>Content here (Open Sans Bold, 24 pt.)</a:t>
            </a:r>
          </a:p>
          <a:p>
            <a:pPr lvl="1"/>
            <a:r>
              <a:rPr lang="en-US" dirty="0"/>
              <a:t>Second level (Open Sans Bold, 20)</a:t>
            </a:r>
          </a:p>
          <a:p>
            <a:pPr lvl="2"/>
            <a:r>
              <a:rPr lang="en-US" dirty="0"/>
              <a:t>Third level (Open Sans Bold, 18)</a:t>
            </a:r>
          </a:p>
          <a:p>
            <a:pPr lvl="3"/>
            <a:r>
              <a:rPr lang="en-US" dirty="0"/>
              <a:t>Fourth level (Open Sans Bold, 16)</a:t>
            </a:r>
          </a:p>
          <a:p>
            <a:pPr lvl="4"/>
            <a:r>
              <a:rPr lang="en-US" dirty="0"/>
              <a:t>Fifth level (Open Sans Bold, 14)</a:t>
            </a:r>
          </a:p>
        </p:txBody>
      </p:sp>
      <p:pic>
        <p:nvPicPr>
          <p:cNvPr id="13" name="Picture 12" descr="W Logo_Purple_2685_HEX.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483915" y="4219956"/>
            <a:ext cx="1371600" cy="923544"/>
          </a:xfrm>
          <a:prstGeom prst="rect">
            <a:avLst/>
          </a:prstGeom>
        </p:spPr>
      </p:pic>
      <p:pic>
        <p:nvPicPr>
          <p:cNvPr id="14" name="Picture 13"/>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555874" y="1363508"/>
            <a:ext cx="1090095" cy="96362"/>
          </a:xfrm>
          <a:prstGeom prst="rect">
            <a:avLst/>
          </a:prstGeom>
        </p:spPr>
      </p:pic>
      <p:sp>
        <p:nvSpPr>
          <p:cNvPr id="2" name="Title 1"/>
          <p:cNvSpPr>
            <a:spLocks noGrp="1"/>
          </p:cNvSpPr>
          <p:nvPr>
            <p:ph type="title" hasCustomPrompt="1"/>
          </p:nvPr>
        </p:nvSpPr>
        <p:spPr>
          <a:xfrm>
            <a:off x="460375" y="369733"/>
            <a:ext cx="8184662" cy="993775"/>
          </a:xfrm>
          <a:prstGeom prst="rect">
            <a:avLst/>
          </a:prstGeom>
        </p:spPr>
        <p:txBody>
          <a:bodyPr anchor="b"/>
          <a:lstStyle>
            <a:lvl1pPr algn="l">
              <a:defRPr sz="3000" b="1" i="0">
                <a:latin typeface="Encode Sans Normal Black" charset="0"/>
                <a:ea typeface="Encode Sans Normal Black" charset="0"/>
                <a:cs typeface="Encode Sans Normal Black" charset="0"/>
              </a:defRPr>
            </a:lvl1pPr>
          </a:lstStyle>
          <a:p>
            <a:pPr lvl="0"/>
            <a:r>
              <a:rPr lang="en-US" dirty="0"/>
              <a:t>HEADER HERE </a:t>
            </a:r>
            <a:br>
              <a:rPr lang="en-US" dirty="0"/>
            </a:br>
            <a:r>
              <a:rPr lang="en-US" dirty="0"/>
              <a:t>(ENCODE NORMAL BLACK, 30 PT.)</a:t>
            </a:r>
          </a:p>
        </p:txBody>
      </p:sp>
    </p:spTree>
    <p:extLst>
      <p:ext uri="{BB962C8B-B14F-4D97-AF65-F5344CB8AC3E}">
        <p14:creationId xmlns:p14="http://schemas.microsoft.com/office/powerpoint/2010/main" val="3890392075"/>
      </p:ext>
    </p:extLst>
  </p:cSld>
  <p:clrMapOvr>
    <a:masterClrMapping/>
  </p:clrMapOvr>
  <p:extLst>
    <p:ext uri="{DCECCB84-F9BA-43D5-87BE-67443E8EF086}">
      <p15:sldGuideLst xmlns:p15="http://schemas.microsoft.com/office/powerpoint/2012/main">
        <p15:guide id="1" orient="horz" pos="1620" userDrawn="1">
          <p15:clr>
            <a:srgbClr val="FBAE40"/>
          </p15:clr>
        </p15:guide>
        <p15:guide id="2" pos="2880" userDrawn="1">
          <p15:clr>
            <a:srgbClr val="FBAE40"/>
          </p15:clr>
        </p15:guide>
      </p15:sldGuideLst>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3_Custom Layout">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55874" y="1363508"/>
            <a:ext cx="1090095" cy="96362"/>
          </a:xfrm>
          <a:prstGeom prst="rect">
            <a:avLst/>
          </a:prstGeom>
        </p:spPr>
      </p:pic>
      <p:sp>
        <p:nvSpPr>
          <p:cNvPr id="8" name="Chart Placeholder 11"/>
          <p:cNvSpPr>
            <a:spLocks noGrp="1"/>
          </p:cNvSpPr>
          <p:nvPr>
            <p:ph type="chart" sz="quarter" idx="12" hasCustomPrompt="1"/>
          </p:nvPr>
        </p:nvSpPr>
        <p:spPr>
          <a:xfrm>
            <a:off x="447923" y="1724977"/>
            <a:ext cx="8184662" cy="2961163"/>
          </a:xfrm>
          <a:prstGeom prst="rect">
            <a:avLst/>
          </a:prstGeom>
        </p:spPr>
        <p:txBody>
          <a:bodyPr>
            <a:normAutofit/>
          </a:bodyPr>
          <a:lstStyle>
            <a:lvl1pPr marL="0" indent="0">
              <a:buNone/>
              <a:defRPr sz="2400" b="0" i="1" baseline="0">
                <a:solidFill>
                  <a:schemeClr val="tx1"/>
                </a:solidFill>
                <a:latin typeface="Open Sans Light"/>
                <a:cs typeface="Open Sans Light"/>
              </a:defRPr>
            </a:lvl1pPr>
          </a:lstStyle>
          <a:p>
            <a:r>
              <a:rPr lang="en-US" dirty="0"/>
              <a:t>Graphics can go here – </a:t>
            </a:r>
            <a:br>
              <a:rPr lang="en-US" dirty="0"/>
            </a:br>
            <a:r>
              <a:rPr lang="en-US" dirty="0"/>
              <a:t>replace this box with your image or chart</a:t>
            </a:r>
          </a:p>
        </p:txBody>
      </p:sp>
      <p:sp>
        <p:nvSpPr>
          <p:cNvPr id="2" name="Title 1"/>
          <p:cNvSpPr>
            <a:spLocks noGrp="1"/>
          </p:cNvSpPr>
          <p:nvPr>
            <p:ph type="title" hasCustomPrompt="1"/>
          </p:nvPr>
        </p:nvSpPr>
        <p:spPr>
          <a:xfrm>
            <a:off x="460375" y="381608"/>
            <a:ext cx="8172210" cy="993775"/>
          </a:xfrm>
          <a:prstGeom prst="rect">
            <a:avLst/>
          </a:prstGeom>
        </p:spPr>
        <p:txBody>
          <a:bodyPr anchor="b"/>
          <a:lstStyle>
            <a:lvl1pPr algn="l">
              <a:defRPr sz="3000" b="1" i="0">
                <a:latin typeface="Encode Sans Normal Black" charset="0"/>
                <a:ea typeface="Encode Sans Normal Black" charset="0"/>
                <a:cs typeface="Encode Sans Normal Black" charset="0"/>
              </a:defRPr>
            </a:lvl1pPr>
          </a:lstStyle>
          <a:p>
            <a:pPr lvl="0"/>
            <a:r>
              <a:rPr lang="en-US" dirty="0"/>
              <a:t>HEADER HERE </a:t>
            </a:r>
            <a:br>
              <a:rPr lang="en-US" dirty="0"/>
            </a:br>
            <a:r>
              <a:rPr lang="en-US" dirty="0"/>
              <a:t>(ENCODE NORMAL BLACK, 30 PT.)</a:t>
            </a:r>
          </a:p>
        </p:txBody>
      </p:sp>
    </p:spTree>
    <p:extLst>
      <p:ext uri="{BB962C8B-B14F-4D97-AF65-F5344CB8AC3E}">
        <p14:creationId xmlns:p14="http://schemas.microsoft.com/office/powerpoint/2010/main" val="744044537"/>
      </p:ext>
    </p:extLst>
  </p:cSld>
  <p:clrMapOvr>
    <a:masterClrMapping/>
  </p:clrMapOvr>
  <p:extLst>
    <p:ext uri="{DCECCB84-F9BA-43D5-87BE-67443E8EF086}">
      <p15:sldGuideLst xmlns:p15="http://schemas.microsoft.com/office/powerpoint/2012/main">
        <p15:guide id="1" orient="horz" pos="1620" userDrawn="1">
          <p15:clr>
            <a:srgbClr val="FBAE40"/>
          </p15:clr>
        </p15:guide>
        <p15:guide id="2" pos="2880" userDrawn="1">
          <p15:clr>
            <a:srgbClr val="FBAE40"/>
          </p15:clr>
        </p15:guide>
      </p15:sldGuideLst>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1_Title Slide-Logo">
    <p:spTree>
      <p:nvGrpSpPr>
        <p:cNvPr id="1" name=""/>
        <p:cNvGrpSpPr/>
        <p:nvPr/>
      </p:nvGrpSpPr>
      <p:grpSpPr>
        <a:xfrm>
          <a:off x="0" y="0"/>
          <a:ext cx="0" cy="0"/>
          <a:chOff x="0" y="0"/>
          <a:chExt cx="0" cy="0"/>
        </a:xfrm>
      </p:grpSpPr>
      <p:pic>
        <p:nvPicPr>
          <p:cNvPr id="4" name="Picture 3" descr="A black background with a black square&#10;&#10;Description automatically generated with medium confidence">
            <a:extLst>
              <a:ext uri="{FF2B5EF4-FFF2-40B4-BE49-F238E27FC236}">
                <a16:creationId xmlns:a16="http://schemas.microsoft.com/office/drawing/2014/main" id="{C15219B2-38CE-3AC4-B5B8-8A8BE41ED3E9}"/>
              </a:ext>
            </a:extLst>
          </p:cNvPr>
          <p:cNvPicPr>
            <a:picLocks noChangeAspect="1"/>
          </p:cNvPicPr>
          <p:nvPr userDrawn="1"/>
        </p:nvPicPr>
        <p:blipFill>
          <a:blip r:embed="rId2">
            <a:duotone>
              <a:schemeClr val="accent1">
                <a:shade val="45000"/>
                <a:satMod val="135000"/>
              </a:schemeClr>
              <a:prstClr val="white"/>
            </a:duotone>
            <a:extLst>
              <a:ext uri="{BEBA8EAE-BF5A-486C-A8C5-ECC9F3942E4B}">
                <a14:imgProps xmlns:a14="http://schemas.microsoft.com/office/drawing/2010/main">
                  <a14:imgLayer r:embed="rId3">
                    <a14:imgEffect>
                      <a14:sharpenSoften amount="100000"/>
                    </a14:imgEffect>
                    <a14:imgEffect>
                      <a14:colorTemperature colorTemp="11500"/>
                    </a14:imgEffect>
                  </a14:imgLayer>
                </a14:imgProps>
              </a:ext>
            </a:extLst>
          </a:blip>
          <a:srcRect l="18715"/>
          <a:stretch/>
        </p:blipFill>
        <p:spPr>
          <a:xfrm>
            <a:off x="569461" y="4486868"/>
            <a:ext cx="2320925" cy="368363"/>
          </a:xfrm>
          <a:prstGeom prst="rect">
            <a:avLst/>
          </a:prstGeom>
        </p:spPr>
      </p:pic>
      <p:pic>
        <p:nvPicPr>
          <p:cNvPr id="7" name="Picture 6"/>
          <p:cNvPicPr>
            <a:picLocks noChangeAspect="1"/>
          </p:cNvPicPr>
          <p:nvPr userDrawn="1"/>
        </p:nvPicPr>
        <p:blipFill>
          <a:blip r:embed="rId4"/>
          <a:stretch>
            <a:fillRect/>
          </a:stretch>
        </p:blipFill>
        <p:spPr>
          <a:xfrm>
            <a:off x="568081" y="3426449"/>
            <a:ext cx="1600200" cy="139700"/>
          </a:xfrm>
          <a:prstGeom prst="rect">
            <a:avLst/>
          </a:prstGeom>
        </p:spPr>
      </p:pic>
      <p:pic>
        <p:nvPicPr>
          <p:cNvPr id="13" name="Picture 12" descr="W Logo_Purple_2685_HEX.png"/>
          <p:cNvPicPr>
            <a:picLocks noChangeAspect="1"/>
          </p:cNvPicPr>
          <p:nvPr userDrawn="1"/>
        </p:nvPicPr>
        <p:blipFill>
          <a:blip r:embed="rId5">
            <a:extLst>
              <a:ext uri="{28A0092B-C50C-407E-A947-70E740481C1C}">
                <a14:useLocalDpi xmlns:a14="http://schemas.microsoft.com/office/drawing/2010/main" val="0"/>
              </a:ext>
            </a:extLst>
          </a:blip>
          <a:stretch>
            <a:fillRect/>
          </a:stretch>
        </p:blipFill>
        <p:spPr>
          <a:xfrm>
            <a:off x="7483915" y="4219956"/>
            <a:ext cx="1371600" cy="923544"/>
          </a:xfrm>
          <a:prstGeom prst="rect">
            <a:avLst/>
          </a:prstGeom>
        </p:spPr>
      </p:pic>
      <p:sp>
        <p:nvSpPr>
          <p:cNvPr id="3" name="Title 2"/>
          <p:cNvSpPr>
            <a:spLocks noGrp="1"/>
          </p:cNvSpPr>
          <p:nvPr>
            <p:ph type="title" hasCustomPrompt="1"/>
          </p:nvPr>
        </p:nvSpPr>
        <p:spPr>
          <a:xfrm>
            <a:off x="460375" y="644993"/>
            <a:ext cx="7023540" cy="2641756"/>
          </a:xfrm>
          <a:prstGeom prst="rect">
            <a:avLst/>
          </a:prstGeom>
        </p:spPr>
        <p:txBody>
          <a:bodyPr anchor="b"/>
          <a:lstStyle>
            <a:lvl1pPr algn="l">
              <a:defRPr sz="5000" b="1" i="0">
                <a:latin typeface="Encode Sans Normal Black" charset="0"/>
                <a:ea typeface="Encode Sans Normal Black" charset="0"/>
                <a:cs typeface="Encode Sans Normal Black" charset="0"/>
              </a:defRPr>
            </a:lvl1pPr>
          </a:lstStyle>
          <a:p>
            <a:pPr lvl="0"/>
            <a:r>
              <a:rPr lang="en-US" dirty="0"/>
              <a:t>TITLE HERE</a:t>
            </a:r>
            <a:br>
              <a:rPr lang="en-US" dirty="0"/>
            </a:br>
            <a:r>
              <a:rPr lang="en-US" dirty="0"/>
              <a:t>ENCODE NORMAL</a:t>
            </a:r>
            <a:br>
              <a:rPr lang="en-US" dirty="0"/>
            </a:br>
            <a:r>
              <a:rPr lang="en-US" dirty="0"/>
              <a:t>BLACK, 50 PT. </a:t>
            </a:r>
          </a:p>
        </p:txBody>
      </p:sp>
    </p:spTree>
    <p:extLst>
      <p:ext uri="{BB962C8B-B14F-4D97-AF65-F5344CB8AC3E}">
        <p14:creationId xmlns:p14="http://schemas.microsoft.com/office/powerpoint/2010/main" val="1074028267"/>
      </p:ext>
    </p:extLst>
  </p:cSld>
  <p:clrMapOvr>
    <a:masterClrMapping/>
  </p:clrMapOvr>
  <p:extLst>
    <p:ext uri="{DCECCB84-F9BA-43D5-87BE-67443E8EF086}">
      <p15:sldGuideLst xmlns:p15="http://schemas.microsoft.com/office/powerpoint/2012/main">
        <p15:guide id="1" orient="horz" pos="1620" userDrawn="1">
          <p15:clr>
            <a:srgbClr val="FBAE40"/>
          </p15:clr>
        </p15:guide>
        <p15:guide id="2" pos="2880" userDrawn="1">
          <p15:clr>
            <a:srgbClr val="FBAE40"/>
          </p15:clr>
        </p15:guide>
      </p15:sldGuideLst>
    </p:ext>
  </p:extLs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itle Slide-no-Logo">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a:stretch>
            <a:fillRect/>
          </a:stretch>
        </p:blipFill>
        <p:spPr>
          <a:xfrm>
            <a:off x="568081" y="3426449"/>
            <a:ext cx="1600200" cy="139700"/>
          </a:xfrm>
          <a:prstGeom prst="rect">
            <a:avLst/>
          </a:prstGeom>
        </p:spPr>
      </p:pic>
      <p:pic>
        <p:nvPicPr>
          <p:cNvPr id="6" name="Picture 5" descr="W Logo_Purple_2685_HEX.png"/>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7483915" y="4219956"/>
            <a:ext cx="1371600" cy="923544"/>
          </a:xfrm>
          <a:prstGeom prst="rect">
            <a:avLst/>
          </a:prstGeom>
        </p:spPr>
      </p:pic>
      <p:sp>
        <p:nvSpPr>
          <p:cNvPr id="2" name="Title 1"/>
          <p:cNvSpPr>
            <a:spLocks noGrp="1"/>
          </p:cNvSpPr>
          <p:nvPr>
            <p:ph type="title" hasCustomPrompt="1"/>
          </p:nvPr>
        </p:nvSpPr>
        <p:spPr>
          <a:xfrm>
            <a:off x="460376" y="644993"/>
            <a:ext cx="7023540" cy="2641756"/>
          </a:xfrm>
          <a:prstGeom prst="rect">
            <a:avLst/>
          </a:prstGeom>
        </p:spPr>
        <p:txBody>
          <a:bodyPr anchor="b"/>
          <a:lstStyle>
            <a:lvl1pPr algn="l">
              <a:defRPr sz="5000" b="1" i="0">
                <a:latin typeface="Encode Sans Normal Black" charset="0"/>
                <a:ea typeface="Encode Sans Normal Black" charset="0"/>
                <a:cs typeface="Encode Sans Normal Black" charset="0"/>
              </a:defRPr>
            </a:lvl1pPr>
          </a:lstStyle>
          <a:p>
            <a:pPr lvl="0"/>
            <a:r>
              <a:rPr lang="en-US" dirty="0"/>
              <a:t>TITLE HERE</a:t>
            </a:r>
            <a:br>
              <a:rPr lang="en-US" dirty="0"/>
            </a:br>
            <a:r>
              <a:rPr lang="en-US" dirty="0"/>
              <a:t>ENCODE NORMAL</a:t>
            </a:r>
            <a:br>
              <a:rPr lang="en-US" dirty="0"/>
            </a:br>
            <a:r>
              <a:rPr lang="en-US" dirty="0"/>
              <a:t>BLACK, 50 PT. </a:t>
            </a:r>
          </a:p>
        </p:txBody>
      </p:sp>
    </p:spTree>
    <p:extLst>
      <p:ext uri="{BB962C8B-B14F-4D97-AF65-F5344CB8AC3E}">
        <p14:creationId xmlns:p14="http://schemas.microsoft.com/office/powerpoint/2010/main" val="3397191065"/>
      </p:ext>
    </p:extLst>
  </p:cSld>
  <p:clrMapOvr>
    <a:masterClrMapping/>
  </p:clrMapOvr>
  <p:extLst>
    <p:ext uri="{DCECCB84-F9BA-43D5-87BE-67443E8EF086}">
      <p15:sldGuideLst xmlns:p15="http://schemas.microsoft.com/office/powerpoint/2012/main">
        <p15:guide id="1" orient="horz" pos="1620" userDrawn="1">
          <p15:clr>
            <a:srgbClr val="FBAE40"/>
          </p15:clr>
        </p15:guide>
        <p15:guide id="2" pos="2880" userDrawn="1">
          <p15:clr>
            <a:srgbClr val="FBAE40"/>
          </p15:clr>
        </p15:guide>
      </p15:sldGuideLst>
    </p:ext>
  </p:extLs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3_Section-divider">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B2666847-1547-C1C1-DB05-547E8F40FE0E}"/>
              </a:ext>
            </a:extLst>
          </p:cNvPr>
          <p:cNvPicPr>
            <a:picLocks noChangeAspect="1"/>
          </p:cNvPicPr>
          <p:nvPr userDrawn="1"/>
        </p:nvPicPr>
        <p:blipFill>
          <a:blip r:embed="rId2"/>
          <a:stretch>
            <a:fillRect/>
          </a:stretch>
        </p:blipFill>
        <p:spPr>
          <a:xfrm>
            <a:off x="549031" y="2738954"/>
            <a:ext cx="1417385" cy="123740"/>
          </a:xfrm>
          <a:prstGeom prst="rect">
            <a:avLst/>
          </a:prstGeom>
        </p:spPr>
      </p:pic>
      <p:sp>
        <p:nvSpPr>
          <p:cNvPr id="2" name="Title 1"/>
          <p:cNvSpPr>
            <a:spLocks noGrp="1"/>
          </p:cNvSpPr>
          <p:nvPr>
            <p:ph type="title" hasCustomPrompt="1"/>
          </p:nvPr>
        </p:nvSpPr>
        <p:spPr>
          <a:xfrm>
            <a:off x="460374" y="644993"/>
            <a:ext cx="8039569" cy="2026645"/>
          </a:xfrm>
          <a:prstGeom prst="rect">
            <a:avLst/>
          </a:prstGeom>
        </p:spPr>
        <p:txBody>
          <a:bodyPr anchor="b"/>
          <a:lstStyle>
            <a:lvl1pPr algn="l">
              <a:defRPr sz="3600" b="1" i="0" baseline="0">
                <a:solidFill>
                  <a:schemeClr val="tx2"/>
                </a:solidFill>
                <a:latin typeface="Encode Sans Normal Black" charset="0"/>
                <a:ea typeface="Encode Sans Normal Black" charset="0"/>
                <a:cs typeface="Encode Sans Normal Black" charset="0"/>
              </a:defRPr>
            </a:lvl1pPr>
          </a:lstStyle>
          <a:p>
            <a:r>
              <a:rPr lang="en-US" dirty="0"/>
              <a:t>TITLE HERE </a:t>
            </a:r>
            <a:br>
              <a:rPr lang="en-US" dirty="0"/>
            </a:br>
            <a:r>
              <a:rPr lang="en-US" dirty="0"/>
              <a:t>ENCODE NORMAL BLACK, 36 PT.</a:t>
            </a:r>
          </a:p>
        </p:txBody>
      </p:sp>
    </p:spTree>
    <p:extLst>
      <p:ext uri="{BB962C8B-B14F-4D97-AF65-F5344CB8AC3E}">
        <p14:creationId xmlns:p14="http://schemas.microsoft.com/office/powerpoint/2010/main" val="3814373274"/>
      </p:ext>
    </p:extLst>
  </p:cSld>
  <p:clrMapOvr>
    <a:masterClrMapping/>
  </p:clrMapOvr>
  <p:extLst>
    <p:ext uri="{DCECCB84-F9BA-43D5-87BE-67443E8EF086}">
      <p15:sldGuideLst xmlns:p15="http://schemas.microsoft.com/office/powerpoint/2012/main">
        <p15:guide id="1" orient="horz" pos="1620">
          <p15:clr>
            <a:srgbClr val="FBAE40"/>
          </p15:clr>
        </p15:guide>
        <p15:guide id="2" pos="2880">
          <p15:clr>
            <a:srgbClr val="FBAE40"/>
          </p15:clr>
        </p15:guide>
      </p15:sldGuideLst>
    </p:ext>
  </p:extLst>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Header + Subheader + Content">
    <p:spTree>
      <p:nvGrpSpPr>
        <p:cNvPr id="1" name=""/>
        <p:cNvGrpSpPr/>
        <p:nvPr/>
      </p:nvGrpSpPr>
      <p:grpSpPr>
        <a:xfrm>
          <a:off x="0" y="0"/>
          <a:ext cx="0" cy="0"/>
          <a:chOff x="0" y="0"/>
          <a:chExt cx="0" cy="0"/>
        </a:xfrm>
      </p:grpSpPr>
      <p:pic>
        <p:nvPicPr>
          <p:cNvPr id="11" name="Picture 10"/>
          <p:cNvPicPr>
            <a:picLocks noChangeAspect="1"/>
          </p:cNvPicPr>
          <p:nvPr userDrawn="1"/>
        </p:nvPicPr>
        <p:blipFill>
          <a:blip r:embed="rId2"/>
          <a:stretch>
            <a:fillRect/>
          </a:stretch>
        </p:blipFill>
        <p:spPr>
          <a:xfrm>
            <a:off x="555381" y="1364403"/>
            <a:ext cx="1103781" cy="96361"/>
          </a:xfrm>
          <a:prstGeom prst="rect">
            <a:avLst/>
          </a:prstGeom>
        </p:spPr>
      </p:pic>
      <p:pic>
        <p:nvPicPr>
          <p:cNvPr id="12" name="Picture 11"/>
          <p:cNvPicPr>
            <a:picLocks noChangeAspect="1"/>
          </p:cNvPicPr>
          <p:nvPr userDrawn="1"/>
        </p:nvPicPr>
        <p:blipFill>
          <a:blip r:embed="rId3"/>
          <a:stretch>
            <a:fillRect/>
          </a:stretch>
        </p:blipFill>
        <p:spPr>
          <a:xfrm>
            <a:off x="549031" y="1363508"/>
            <a:ext cx="1103781" cy="96362"/>
          </a:xfrm>
          <a:prstGeom prst="rect">
            <a:avLst/>
          </a:prstGeom>
        </p:spPr>
      </p:pic>
      <p:sp>
        <p:nvSpPr>
          <p:cNvPr id="24" name="Text Placeholder 9"/>
          <p:cNvSpPr>
            <a:spLocks noGrp="1"/>
          </p:cNvSpPr>
          <p:nvPr>
            <p:ph type="body" sz="quarter" idx="11" hasCustomPrompt="1"/>
          </p:nvPr>
        </p:nvSpPr>
        <p:spPr>
          <a:xfrm>
            <a:off x="447923" y="2320239"/>
            <a:ext cx="8197114" cy="2251761"/>
          </a:xfrm>
          <a:prstGeom prst="rect">
            <a:avLst/>
          </a:prstGeom>
        </p:spPr>
        <p:txBody>
          <a:bodyPr/>
          <a:lstStyle>
            <a:lvl1pPr marL="342900" indent="-342900">
              <a:buFont typeface="Lucida Grande"/>
              <a:buChar char="&gt;"/>
              <a:defRPr sz="2400" b="1" i="0" baseline="0">
                <a:solidFill>
                  <a:schemeClr val="tx2"/>
                </a:solidFill>
                <a:latin typeface="Open Sans" charset="0"/>
                <a:ea typeface="Open Sans" charset="0"/>
                <a:cs typeface="Open Sans" charset="0"/>
              </a:defRPr>
            </a:lvl1pPr>
            <a:lvl2pPr>
              <a:defRPr sz="2000" b="1" i="0" baseline="0">
                <a:solidFill>
                  <a:schemeClr val="tx2"/>
                </a:solidFill>
                <a:latin typeface="Open Sans" charset="0"/>
                <a:ea typeface="Open Sans" charset="0"/>
                <a:cs typeface="Open Sans" charset="0"/>
              </a:defRPr>
            </a:lvl2pPr>
            <a:lvl3pPr marL="1143000" indent="-228600">
              <a:buSzPct val="100000"/>
              <a:buFont typeface="Lucida Grande"/>
              <a:buChar char="&gt;"/>
              <a:defRPr sz="1800" b="1" i="0" baseline="0">
                <a:solidFill>
                  <a:schemeClr val="tx2"/>
                </a:solidFill>
                <a:latin typeface="Open Sans" charset="0"/>
                <a:ea typeface="Open Sans" charset="0"/>
                <a:cs typeface="Open Sans" charset="0"/>
              </a:defRPr>
            </a:lvl3pPr>
            <a:lvl4pPr>
              <a:defRPr sz="1600" b="1" i="0" baseline="0">
                <a:solidFill>
                  <a:schemeClr val="tx2"/>
                </a:solidFill>
                <a:latin typeface="Open Sans" charset="0"/>
                <a:ea typeface="Open Sans" charset="0"/>
                <a:cs typeface="Open Sans" charset="0"/>
              </a:defRPr>
            </a:lvl4pPr>
            <a:lvl5pPr marL="2057400" indent="-228600">
              <a:buFont typeface="Lucida Grande"/>
              <a:buChar char="&gt;"/>
              <a:defRPr sz="1400" b="1" i="0" baseline="0">
                <a:solidFill>
                  <a:schemeClr val="tx2"/>
                </a:solidFill>
                <a:latin typeface="Open Sans" charset="0"/>
                <a:ea typeface="Open Sans" charset="0"/>
                <a:cs typeface="Open Sans" charset="0"/>
              </a:defRPr>
            </a:lvl5pPr>
          </a:lstStyle>
          <a:p>
            <a:pPr lvl="0"/>
            <a:r>
              <a:rPr lang="en-US" dirty="0"/>
              <a:t>Content here (Open Sans Bold, 24 pt.)</a:t>
            </a:r>
          </a:p>
          <a:p>
            <a:pPr lvl="1"/>
            <a:r>
              <a:rPr lang="en-US" dirty="0"/>
              <a:t>Second level (Open Sans Bold, 20)</a:t>
            </a:r>
          </a:p>
          <a:p>
            <a:pPr lvl="2"/>
            <a:r>
              <a:rPr lang="en-US" dirty="0"/>
              <a:t>Third level (Open Sans Bold, 18)</a:t>
            </a:r>
          </a:p>
          <a:p>
            <a:pPr lvl="3"/>
            <a:r>
              <a:rPr lang="en-US" dirty="0"/>
              <a:t>Fourth level (Open Sans Bold, 16)</a:t>
            </a:r>
          </a:p>
          <a:p>
            <a:pPr lvl="4"/>
            <a:r>
              <a:rPr lang="en-US" dirty="0"/>
              <a:t>Fifth level (Open Sans Bold, 14)</a:t>
            </a:r>
          </a:p>
        </p:txBody>
      </p:sp>
      <p:sp>
        <p:nvSpPr>
          <p:cNvPr id="25" name="Text Placeholder 5"/>
          <p:cNvSpPr>
            <a:spLocks noGrp="1"/>
          </p:cNvSpPr>
          <p:nvPr>
            <p:ph type="body" sz="quarter" idx="12" hasCustomPrompt="1"/>
          </p:nvPr>
        </p:nvSpPr>
        <p:spPr>
          <a:xfrm>
            <a:off x="460375" y="1730667"/>
            <a:ext cx="8184662" cy="411171"/>
          </a:xfrm>
          <a:prstGeom prst="rect">
            <a:avLst/>
          </a:prstGeom>
        </p:spPr>
        <p:txBody>
          <a:bodyPr>
            <a:noAutofit/>
          </a:bodyPr>
          <a:lstStyle>
            <a:lvl1pPr marL="0" indent="0">
              <a:lnSpc>
                <a:spcPct val="90000"/>
              </a:lnSpc>
              <a:buNone/>
              <a:defRPr sz="2400" b="0" i="0" baseline="0">
                <a:solidFill>
                  <a:schemeClr val="tx2"/>
                </a:solidFill>
                <a:latin typeface="Uni Sans" charset="0"/>
                <a:ea typeface="Uni Sans" charset="0"/>
                <a:cs typeface="Uni Sans" charset="0"/>
              </a:defRPr>
            </a:lvl1pPr>
            <a:lvl2pPr marL="457200" indent="0">
              <a:buNone/>
              <a:defRPr b="0" i="0">
                <a:solidFill>
                  <a:srgbClr val="E8D3A2"/>
                </a:solidFill>
                <a:latin typeface="Encode Sans Normal Black"/>
                <a:cs typeface="Encode Sans Normal Black"/>
              </a:defRPr>
            </a:lvl2pPr>
            <a:lvl3pPr marL="914400" indent="0">
              <a:buNone/>
              <a:defRPr b="0" i="0">
                <a:solidFill>
                  <a:srgbClr val="E8D3A2"/>
                </a:solidFill>
                <a:latin typeface="Encode Sans Normal Black"/>
                <a:cs typeface="Encode Sans Normal Black"/>
              </a:defRPr>
            </a:lvl3pPr>
            <a:lvl4pPr marL="1371600" indent="0">
              <a:buNone/>
              <a:defRPr b="0" i="0">
                <a:solidFill>
                  <a:srgbClr val="E8D3A2"/>
                </a:solidFill>
                <a:latin typeface="Encode Sans Normal Black"/>
                <a:cs typeface="Encode Sans Normal Black"/>
              </a:defRPr>
            </a:lvl4pPr>
            <a:lvl5pPr marL="1828800" indent="0">
              <a:buNone/>
              <a:defRPr b="0" i="0">
                <a:solidFill>
                  <a:srgbClr val="E8D3A2"/>
                </a:solidFill>
                <a:latin typeface="Encode Sans Normal Black"/>
                <a:cs typeface="Encode Sans Normal Black"/>
              </a:defRPr>
            </a:lvl5pPr>
          </a:lstStyle>
          <a:p>
            <a:pPr lvl="0"/>
            <a:r>
              <a:rPr lang="en-US" dirty="0"/>
              <a:t>SUB-HEADER HERE (UNI SANS REGULAR, 24 PT.)</a:t>
            </a:r>
          </a:p>
        </p:txBody>
      </p:sp>
      <p:sp>
        <p:nvSpPr>
          <p:cNvPr id="2" name="Title 1"/>
          <p:cNvSpPr>
            <a:spLocks noGrp="1"/>
          </p:cNvSpPr>
          <p:nvPr>
            <p:ph type="title" hasCustomPrompt="1"/>
          </p:nvPr>
        </p:nvSpPr>
        <p:spPr>
          <a:xfrm>
            <a:off x="447922" y="369285"/>
            <a:ext cx="8197109" cy="993775"/>
          </a:xfrm>
          <a:prstGeom prst="rect">
            <a:avLst/>
          </a:prstGeom>
        </p:spPr>
        <p:txBody>
          <a:bodyPr anchor="b"/>
          <a:lstStyle>
            <a:lvl1pPr algn="l">
              <a:defRPr sz="3000" b="1" i="0">
                <a:latin typeface="Encode Sans Normal Black" charset="0"/>
                <a:ea typeface="Encode Sans Normal Black" charset="0"/>
                <a:cs typeface="Encode Sans Normal Black" charset="0"/>
              </a:defRPr>
            </a:lvl1pPr>
          </a:lstStyle>
          <a:p>
            <a:pPr lvl="0"/>
            <a:r>
              <a:rPr lang="en-US" dirty="0"/>
              <a:t>HEADER HERE </a:t>
            </a:r>
            <a:br>
              <a:rPr lang="en-US" dirty="0"/>
            </a:br>
            <a:r>
              <a:rPr lang="en-US" dirty="0"/>
              <a:t>(ENCODE NORMAL BLACK, 30 PT.)</a:t>
            </a:r>
          </a:p>
        </p:txBody>
      </p:sp>
    </p:spTree>
    <p:extLst>
      <p:ext uri="{BB962C8B-B14F-4D97-AF65-F5344CB8AC3E}">
        <p14:creationId xmlns:p14="http://schemas.microsoft.com/office/powerpoint/2010/main" val="3072872654"/>
      </p:ext>
    </p:extLst>
  </p:cSld>
  <p:clrMapOvr>
    <a:masterClrMapping/>
  </p:clrMapOvr>
  <p:extLst>
    <p:ext uri="{DCECCB84-F9BA-43D5-87BE-67443E8EF086}">
      <p15:sldGuideLst xmlns:p15="http://schemas.microsoft.com/office/powerpoint/2012/main">
        <p15:guide id="1" orient="horz" pos="1620" userDrawn="1">
          <p15:clr>
            <a:srgbClr val="FBAE40"/>
          </p15:clr>
        </p15:guide>
        <p15:guide id="2" pos="2880" userDrawn="1">
          <p15:clr>
            <a:srgbClr val="FBAE40"/>
          </p15:clr>
        </p15:guide>
      </p15:sldGuideLst>
    </p:ext>
  </p:extLst>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Header + Content">
    <p:spTree>
      <p:nvGrpSpPr>
        <p:cNvPr id="1" name=""/>
        <p:cNvGrpSpPr/>
        <p:nvPr/>
      </p:nvGrpSpPr>
      <p:grpSpPr>
        <a:xfrm>
          <a:off x="0" y="0"/>
          <a:ext cx="0" cy="0"/>
          <a:chOff x="0" y="0"/>
          <a:chExt cx="0" cy="0"/>
        </a:xfrm>
      </p:grpSpPr>
      <p:pic>
        <p:nvPicPr>
          <p:cNvPr id="22" name="Picture 21"/>
          <p:cNvPicPr>
            <a:picLocks noChangeAspect="1"/>
          </p:cNvPicPr>
          <p:nvPr userDrawn="1"/>
        </p:nvPicPr>
        <p:blipFill>
          <a:blip r:embed="rId2"/>
          <a:stretch>
            <a:fillRect/>
          </a:stretch>
        </p:blipFill>
        <p:spPr>
          <a:xfrm>
            <a:off x="549031" y="1363508"/>
            <a:ext cx="1103781" cy="96362"/>
          </a:xfrm>
          <a:prstGeom prst="rect">
            <a:avLst/>
          </a:prstGeom>
        </p:spPr>
      </p:pic>
      <p:pic>
        <p:nvPicPr>
          <p:cNvPr id="6" name="Picture 5" descr="W Logo_Purple_2685_HEX.png"/>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7483915" y="4219956"/>
            <a:ext cx="1371600" cy="923544"/>
          </a:xfrm>
          <a:prstGeom prst="rect">
            <a:avLst/>
          </a:prstGeom>
        </p:spPr>
      </p:pic>
      <p:sp>
        <p:nvSpPr>
          <p:cNvPr id="8" name="Text Placeholder 9"/>
          <p:cNvSpPr>
            <a:spLocks noGrp="1"/>
          </p:cNvSpPr>
          <p:nvPr>
            <p:ph type="body" sz="quarter" idx="11" hasCustomPrompt="1"/>
          </p:nvPr>
        </p:nvSpPr>
        <p:spPr>
          <a:xfrm>
            <a:off x="447923" y="1730667"/>
            <a:ext cx="8197114" cy="2365901"/>
          </a:xfrm>
          <a:prstGeom prst="rect">
            <a:avLst/>
          </a:prstGeom>
        </p:spPr>
        <p:txBody>
          <a:bodyPr/>
          <a:lstStyle>
            <a:lvl1pPr marL="342900" indent="-342900">
              <a:buFont typeface="Lucida Grande"/>
              <a:buChar char="&gt;"/>
              <a:defRPr sz="2400" b="1" i="0" baseline="0">
                <a:solidFill>
                  <a:schemeClr val="tx2"/>
                </a:solidFill>
                <a:latin typeface="Open Sans" charset="0"/>
                <a:ea typeface="Open Sans" charset="0"/>
                <a:cs typeface="Open Sans" charset="0"/>
              </a:defRPr>
            </a:lvl1pPr>
            <a:lvl2pPr>
              <a:defRPr sz="2000" b="1" i="0" baseline="0">
                <a:solidFill>
                  <a:schemeClr val="tx2"/>
                </a:solidFill>
                <a:latin typeface="Open Sans" charset="0"/>
                <a:ea typeface="Open Sans" charset="0"/>
                <a:cs typeface="Open Sans" charset="0"/>
              </a:defRPr>
            </a:lvl2pPr>
            <a:lvl3pPr marL="1143000" indent="-228600">
              <a:buSzPct val="100000"/>
              <a:buFont typeface="Lucida Grande"/>
              <a:buChar char="&gt;"/>
              <a:defRPr sz="1800" b="1" i="0" baseline="0">
                <a:solidFill>
                  <a:schemeClr val="tx2"/>
                </a:solidFill>
                <a:latin typeface="Open Sans" charset="0"/>
                <a:ea typeface="Open Sans" charset="0"/>
                <a:cs typeface="Open Sans" charset="0"/>
              </a:defRPr>
            </a:lvl3pPr>
            <a:lvl4pPr>
              <a:defRPr sz="1600" b="1" i="0" baseline="0">
                <a:solidFill>
                  <a:schemeClr val="tx2"/>
                </a:solidFill>
                <a:latin typeface="Open Sans" charset="0"/>
                <a:ea typeface="Open Sans" charset="0"/>
                <a:cs typeface="Open Sans" charset="0"/>
              </a:defRPr>
            </a:lvl4pPr>
            <a:lvl5pPr marL="2057400" indent="-228600">
              <a:buFont typeface="Lucida Grande"/>
              <a:buChar char="&gt;"/>
              <a:defRPr sz="1400" b="1" i="0" baseline="0">
                <a:solidFill>
                  <a:schemeClr val="tx2"/>
                </a:solidFill>
                <a:latin typeface="Open Sans" charset="0"/>
                <a:ea typeface="Open Sans" charset="0"/>
                <a:cs typeface="Open Sans" charset="0"/>
              </a:defRPr>
            </a:lvl5pPr>
          </a:lstStyle>
          <a:p>
            <a:pPr lvl="0"/>
            <a:r>
              <a:rPr lang="en-US" dirty="0"/>
              <a:t>Content here (Open Sans Bold, 24 pt.)</a:t>
            </a:r>
          </a:p>
          <a:p>
            <a:pPr lvl="1"/>
            <a:r>
              <a:rPr lang="en-US" dirty="0"/>
              <a:t>Second level (Open Sans Bold, 20)</a:t>
            </a:r>
          </a:p>
          <a:p>
            <a:pPr lvl="2"/>
            <a:r>
              <a:rPr lang="en-US" dirty="0"/>
              <a:t>Third level (Open Sans Bold, 18)</a:t>
            </a:r>
          </a:p>
          <a:p>
            <a:pPr lvl="3"/>
            <a:r>
              <a:rPr lang="en-US" dirty="0"/>
              <a:t>Fourth level (Open Sans Bold, 16)</a:t>
            </a:r>
          </a:p>
          <a:p>
            <a:pPr lvl="4"/>
            <a:r>
              <a:rPr lang="en-US" dirty="0"/>
              <a:t>Fifth level (Open Sans Bold, 14)</a:t>
            </a:r>
          </a:p>
        </p:txBody>
      </p:sp>
      <p:sp>
        <p:nvSpPr>
          <p:cNvPr id="2" name="Title 1"/>
          <p:cNvSpPr>
            <a:spLocks noGrp="1"/>
          </p:cNvSpPr>
          <p:nvPr>
            <p:ph type="title" hasCustomPrompt="1"/>
          </p:nvPr>
        </p:nvSpPr>
        <p:spPr>
          <a:xfrm>
            <a:off x="460375" y="370622"/>
            <a:ext cx="8184662" cy="993775"/>
          </a:xfrm>
          <a:prstGeom prst="rect">
            <a:avLst/>
          </a:prstGeom>
        </p:spPr>
        <p:txBody>
          <a:bodyPr anchor="b"/>
          <a:lstStyle>
            <a:lvl1pPr algn="l">
              <a:defRPr sz="3000" b="1" i="0">
                <a:latin typeface="Encode Sans Normal Black" charset="0"/>
                <a:ea typeface="Encode Sans Normal Black" charset="0"/>
                <a:cs typeface="Encode Sans Normal Black" charset="0"/>
              </a:defRPr>
            </a:lvl1pPr>
          </a:lstStyle>
          <a:p>
            <a:pPr lvl="0"/>
            <a:r>
              <a:rPr lang="en-US" dirty="0"/>
              <a:t>HEADER HERE </a:t>
            </a:r>
            <a:br>
              <a:rPr lang="en-US" dirty="0"/>
            </a:br>
            <a:r>
              <a:rPr lang="en-US" dirty="0"/>
              <a:t>(ENCODE NORMAL BLACK, 30 PT.)</a:t>
            </a:r>
          </a:p>
        </p:txBody>
      </p:sp>
    </p:spTree>
    <p:extLst>
      <p:ext uri="{BB962C8B-B14F-4D97-AF65-F5344CB8AC3E}">
        <p14:creationId xmlns:p14="http://schemas.microsoft.com/office/powerpoint/2010/main" val="145022041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Header + Graphic">
    <p:spTree>
      <p:nvGrpSpPr>
        <p:cNvPr id="1" name=""/>
        <p:cNvGrpSpPr/>
        <p:nvPr/>
      </p:nvGrpSpPr>
      <p:grpSpPr>
        <a:xfrm>
          <a:off x="0" y="0"/>
          <a:ext cx="0" cy="0"/>
          <a:chOff x="0" y="0"/>
          <a:chExt cx="0" cy="0"/>
        </a:xfrm>
      </p:grpSpPr>
      <p:pic>
        <p:nvPicPr>
          <p:cNvPr id="9" name="Picture 8"/>
          <p:cNvPicPr>
            <a:picLocks noChangeAspect="1"/>
          </p:cNvPicPr>
          <p:nvPr userDrawn="1"/>
        </p:nvPicPr>
        <p:blipFill>
          <a:blip r:embed="rId2"/>
          <a:stretch>
            <a:fillRect/>
          </a:stretch>
        </p:blipFill>
        <p:spPr>
          <a:xfrm>
            <a:off x="549031" y="1363508"/>
            <a:ext cx="1103781" cy="96362"/>
          </a:xfrm>
          <a:prstGeom prst="rect">
            <a:avLst/>
          </a:prstGeom>
        </p:spPr>
      </p:pic>
      <p:sp>
        <p:nvSpPr>
          <p:cNvPr id="10" name="Chart Placeholder 11"/>
          <p:cNvSpPr>
            <a:spLocks noGrp="1"/>
          </p:cNvSpPr>
          <p:nvPr>
            <p:ph type="chart" sz="quarter" idx="12" hasCustomPrompt="1"/>
          </p:nvPr>
        </p:nvSpPr>
        <p:spPr>
          <a:xfrm>
            <a:off x="447923" y="1724977"/>
            <a:ext cx="8184662" cy="2961163"/>
          </a:xfrm>
          <a:prstGeom prst="rect">
            <a:avLst/>
          </a:prstGeom>
        </p:spPr>
        <p:txBody>
          <a:bodyPr>
            <a:normAutofit/>
          </a:bodyPr>
          <a:lstStyle>
            <a:lvl1pPr marL="0" indent="0">
              <a:buNone/>
              <a:defRPr sz="2400" b="0" i="1" baseline="0">
                <a:solidFill>
                  <a:schemeClr val="tx1"/>
                </a:solidFill>
                <a:latin typeface="Open Sans Light"/>
                <a:cs typeface="Open Sans Light"/>
              </a:defRPr>
            </a:lvl1pPr>
          </a:lstStyle>
          <a:p>
            <a:r>
              <a:rPr lang="en-US" dirty="0"/>
              <a:t>Graphics can go here – </a:t>
            </a:r>
            <a:br>
              <a:rPr lang="en-US" dirty="0"/>
            </a:br>
            <a:r>
              <a:rPr lang="en-US" dirty="0"/>
              <a:t>replace this box with your image or chart</a:t>
            </a:r>
          </a:p>
        </p:txBody>
      </p:sp>
      <p:sp>
        <p:nvSpPr>
          <p:cNvPr id="2" name="Title 1"/>
          <p:cNvSpPr>
            <a:spLocks noGrp="1"/>
          </p:cNvSpPr>
          <p:nvPr>
            <p:ph type="title" hasCustomPrompt="1"/>
          </p:nvPr>
        </p:nvSpPr>
        <p:spPr>
          <a:xfrm>
            <a:off x="460375" y="369733"/>
            <a:ext cx="8172210" cy="993775"/>
          </a:xfrm>
          <a:prstGeom prst="rect">
            <a:avLst/>
          </a:prstGeom>
        </p:spPr>
        <p:txBody>
          <a:bodyPr anchor="b"/>
          <a:lstStyle>
            <a:lvl1pPr algn="l">
              <a:defRPr sz="3000" b="1" i="0">
                <a:latin typeface="Encode Sans Normal Black" charset="0"/>
                <a:ea typeface="Encode Sans Normal Black" charset="0"/>
                <a:cs typeface="Encode Sans Normal Black" charset="0"/>
              </a:defRPr>
            </a:lvl1pPr>
          </a:lstStyle>
          <a:p>
            <a:pPr lvl="0"/>
            <a:r>
              <a:rPr lang="en-US" dirty="0"/>
              <a:t>HEADER HERE </a:t>
            </a:r>
            <a:br>
              <a:rPr lang="en-US" dirty="0"/>
            </a:br>
            <a:r>
              <a:rPr lang="en-US" dirty="0"/>
              <a:t>(ENCODE NORMAL BLACK, 30 PT.)</a:t>
            </a:r>
          </a:p>
        </p:txBody>
      </p:sp>
    </p:spTree>
    <p:extLst>
      <p:ext uri="{BB962C8B-B14F-4D97-AF65-F5344CB8AC3E}">
        <p14:creationId xmlns:p14="http://schemas.microsoft.com/office/powerpoint/2010/main" val="2489552486"/>
      </p:ext>
    </p:extLst>
  </p:cSld>
  <p:clrMapOvr>
    <a:masterClrMapping/>
  </p:clrMapOvr>
  <p:extLst>
    <p:ext uri="{DCECCB84-F9BA-43D5-87BE-67443E8EF086}">
      <p15:sldGuideLst xmlns:p15="http://schemas.microsoft.com/office/powerpoint/2012/main">
        <p15:guide id="1" orient="horz" pos="1620" userDrawn="1">
          <p15:clr>
            <a:srgbClr val="FBAE40"/>
          </p15:clr>
        </p15:guide>
        <p15:guide id="2" pos="2880" userDrawn="1">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Title Slide-no-logo">
    <p:bg>
      <p:bgPr>
        <a:solidFill>
          <a:schemeClr val="bg1"/>
        </a:solidFill>
        <a:effectLst/>
      </p:bgPr>
    </p:bg>
    <p:spTree>
      <p:nvGrpSpPr>
        <p:cNvPr id="1" name=""/>
        <p:cNvGrpSpPr/>
        <p:nvPr/>
      </p:nvGrpSpPr>
      <p:grpSpPr>
        <a:xfrm>
          <a:off x="0" y="0"/>
          <a:ext cx="0" cy="0"/>
          <a:chOff x="0" y="0"/>
          <a:chExt cx="0" cy="0"/>
        </a:xfrm>
      </p:grpSpPr>
      <p:pic>
        <p:nvPicPr>
          <p:cNvPr id="7" name="Picture 6" descr="UW_W Logo_White.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483915" y="4219956"/>
            <a:ext cx="1371600" cy="923544"/>
          </a:xfrm>
          <a:prstGeom prst="rect">
            <a:avLst/>
          </a:prstGeom>
        </p:spPr>
      </p:pic>
      <p:pic>
        <p:nvPicPr>
          <p:cNvPr id="9" name="Picture 8"/>
          <p:cNvPicPr>
            <a:picLocks noChangeAspect="1"/>
          </p:cNvPicPr>
          <p:nvPr userDrawn="1"/>
        </p:nvPicPr>
        <p:blipFill>
          <a:blip r:embed="rId3"/>
          <a:stretch>
            <a:fillRect/>
          </a:stretch>
        </p:blipFill>
        <p:spPr>
          <a:xfrm>
            <a:off x="568081" y="3426449"/>
            <a:ext cx="1600200" cy="139700"/>
          </a:xfrm>
          <a:prstGeom prst="rect">
            <a:avLst/>
          </a:prstGeom>
        </p:spPr>
      </p:pic>
      <p:sp>
        <p:nvSpPr>
          <p:cNvPr id="2" name="Title 1"/>
          <p:cNvSpPr>
            <a:spLocks noGrp="1"/>
          </p:cNvSpPr>
          <p:nvPr>
            <p:ph type="title" hasCustomPrompt="1"/>
          </p:nvPr>
        </p:nvSpPr>
        <p:spPr>
          <a:xfrm>
            <a:off x="460375" y="644993"/>
            <a:ext cx="7023540" cy="2641756"/>
          </a:xfrm>
          <a:prstGeom prst="rect">
            <a:avLst/>
          </a:prstGeom>
        </p:spPr>
        <p:txBody>
          <a:bodyPr anchor="b"/>
          <a:lstStyle>
            <a:lvl1pPr algn="l">
              <a:defRPr sz="5000" b="1" i="0" baseline="0">
                <a:solidFill>
                  <a:schemeClr val="tx2"/>
                </a:solidFill>
                <a:latin typeface="Encode Sans Normal Black" charset="0"/>
                <a:ea typeface="Encode Sans Normal Black" charset="0"/>
                <a:cs typeface="Encode Sans Normal Black" charset="0"/>
              </a:defRPr>
            </a:lvl1pPr>
          </a:lstStyle>
          <a:p>
            <a:r>
              <a:rPr lang="en-US" dirty="0"/>
              <a:t>TITLE HERE </a:t>
            </a:r>
            <a:br>
              <a:rPr lang="en-US" dirty="0"/>
            </a:br>
            <a:r>
              <a:rPr lang="en-US" dirty="0"/>
              <a:t>ENCODE NORMAL BLACK, 50 PT.</a:t>
            </a:r>
          </a:p>
        </p:txBody>
      </p:sp>
    </p:spTree>
    <p:extLst>
      <p:ext uri="{BB962C8B-B14F-4D97-AF65-F5344CB8AC3E}">
        <p14:creationId xmlns:p14="http://schemas.microsoft.com/office/powerpoint/2010/main" val="2373491258"/>
      </p:ext>
    </p:extLst>
  </p:cSld>
  <p:clrMapOvr>
    <a:masterClrMapping/>
  </p:clrMapOvr>
  <p:extLst>
    <p:ext uri="{DCECCB84-F9BA-43D5-87BE-67443E8EF086}">
      <p15:sldGuideLst xmlns:p15="http://schemas.microsoft.com/office/powerpoint/2012/main">
        <p15:guide id="1" orient="horz" pos="1620" userDrawn="1">
          <p15:clr>
            <a:srgbClr val="FBAE40"/>
          </p15:clr>
        </p15:guide>
        <p15:guide id="2" pos="2880" userDrawn="1">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2_Section-divider">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60374" y="644993"/>
            <a:ext cx="8039569" cy="2026645"/>
          </a:xfrm>
          <a:prstGeom prst="rect">
            <a:avLst/>
          </a:prstGeom>
        </p:spPr>
        <p:txBody>
          <a:bodyPr anchor="b"/>
          <a:lstStyle>
            <a:lvl1pPr algn="l">
              <a:defRPr sz="3600" b="1" i="0" baseline="0">
                <a:solidFill>
                  <a:schemeClr val="tx2"/>
                </a:solidFill>
                <a:latin typeface="Encode Sans Normal Black" charset="0"/>
                <a:ea typeface="Encode Sans Normal Black" charset="0"/>
                <a:cs typeface="Encode Sans Normal Black" charset="0"/>
              </a:defRPr>
            </a:lvl1pPr>
          </a:lstStyle>
          <a:p>
            <a:r>
              <a:rPr lang="en-US" dirty="0"/>
              <a:t>TITLE HERE </a:t>
            </a:r>
            <a:br>
              <a:rPr lang="en-US" dirty="0"/>
            </a:br>
            <a:r>
              <a:rPr lang="en-US" dirty="0"/>
              <a:t>ENCODE NORMAL BLACK, 36 PT.</a:t>
            </a:r>
          </a:p>
        </p:txBody>
      </p:sp>
      <p:pic>
        <p:nvPicPr>
          <p:cNvPr id="4" name="Picture 3">
            <a:extLst>
              <a:ext uri="{FF2B5EF4-FFF2-40B4-BE49-F238E27FC236}">
                <a16:creationId xmlns:a16="http://schemas.microsoft.com/office/drawing/2014/main" id="{B69C9936-F439-7C6E-5F36-9D9D95181A95}"/>
              </a:ext>
            </a:extLst>
          </p:cNvPr>
          <p:cNvPicPr>
            <a:picLocks noChangeAspect="1"/>
          </p:cNvPicPr>
          <p:nvPr userDrawn="1"/>
        </p:nvPicPr>
        <p:blipFill>
          <a:blip r:embed="rId2"/>
          <a:stretch>
            <a:fillRect/>
          </a:stretch>
        </p:blipFill>
        <p:spPr>
          <a:xfrm>
            <a:off x="549031" y="2734955"/>
            <a:ext cx="1414941" cy="123527"/>
          </a:xfrm>
          <a:prstGeom prst="rect">
            <a:avLst/>
          </a:prstGeom>
        </p:spPr>
      </p:pic>
    </p:spTree>
    <p:extLst>
      <p:ext uri="{BB962C8B-B14F-4D97-AF65-F5344CB8AC3E}">
        <p14:creationId xmlns:p14="http://schemas.microsoft.com/office/powerpoint/2010/main" val="1281683460"/>
      </p:ext>
    </p:extLst>
  </p:cSld>
  <p:clrMapOvr>
    <a:masterClrMapping/>
  </p:clrMapOvr>
  <p:extLst>
    <p:ext uri="{DCECCB84-F9BA-43D5-87BE-67443E8EF086}">
      <p15:sldGuideLst xmlns:p15="http://schemas.microsoft.com/office/powerpoint/2012/main">
        <p15:guide id="1" orient="horz" pos="1620" userDrawn="1">
          <p15:clr>
            <a:srgbClr val="FBAE40"/>
          </p15:clr>
        </p15:guide>
        <p15:guide id="2" pos="2880" userDrawn="1">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Header + Subheader + Content">
    <p:spTree>
      <p:nvGrpSpPr>
        <p:cNvPr id="1" name=""/>
        <p:cNvGrpSpPr/>
        <p:nvPr/>
      </p:nvGrpSpPr>
      <p:grpSpPr>
        <a:xfrm>
          <a:off x="0" y="0"/>
          <a:ext cx="0" cy="0"/>
          <a:chOff x="0" y="0"/>
          <a:chExt cx="0" cy="0"/>
        </a:xfrm>
      </p:grpSpPr>
      <p:sp>
        <p:nvSpPr>
          <p:cNvPr id="9" name="Text Placeholder 9"/>
          <p:cNvSpPr>
            <a:spLocks noGrp="1"/>
          </p:cNvSpPr>
          <p:nvPr>
            <p:ph type="body" sz="quarter" idx="11" hasCustomPrompt="1"/>
          </p:nvPr>
        </p:nvSpPr>
        <p:spPr>
          <a:xfrm>
            <a:off x="447923" y="2320239"/>
            <a:ext cx="8197114" cy="2251761"/>
          </a:xfrm>
          <a:prstGeom prst="rect">
            <a:avLst/>
          </a:prstGeom>
        </p:spPr>
        <p:txBody>
          <a:bodyPr/>
          <a:lstStyle>
            <a:lvl1pPr marL="342900" indent="-342900">
              <a:buFont typeface="Lucida Grande"/>
              <a:buChar char="&gt;"/>
              <a:defRPr sz="2400" b="1" i="0" baseline="0">
                <a:solidFill>
                  <a:schemeClr val="tx2"/>
                </a:solidFill>
                <a:latin typeface="Open Sans" charset="0"/>
                <a:ea typeface="Open Sans" charset="0"/>
                <a:cs typeface="Open Sans" charset="0"/>
              </a:defRPr>
            </a:lvl1pPr>
            <a:lvl2pPr>
              <a:defRPr sz="2000" b="1" i="0" baseline="0">
                <a:solidFill>
                  <a:schemeClr val="tx2"/>
                </a:solidFill>
                <a:latin typeface="Open Sans" charset="0"/>
                <a:ea typeface="Open Sans" charset="0"/>
                <a:cs typeface="Open Sans" charset="0"/>
              </a:defRPr>
            </a:lvl2pPr>
            <a:lvl3pPr marL="1143000" indent="-228600">
              <a:buSzPct val="100000"/>
              <a:buFont typeface="Lucida Grande"/>
              <a:buChar char="&gt;"/>
              <a:defRPr sz="1800" b="1" i="0" baseline="0">
                <a:solidFill>
                  <a:schemeClr val="tx2"/>
                </a:solidFill>
                <a:latin typeface="Open Sans" charset="0"/>
                <a:ea typeface="Open Sans" charset="0"/>
                <a:cs typeface="Open Sans" charset="0"/>
              </a:defRPr>
            </a:lvl3pPr>
            <a:lvl4pPr>
              <a:defRPr sz="1600" b="1" i="0" baseline="0">
                <a:solidFill>
                  <a:schemeClr val="tx2"/>
                </a:solidFill>
                <a:latin typeface="Open Sans" charset="0"/>
                <a:ea typeface="Open Sans" charset="0"/>
                <a:cs typeface="Open Sans" charset="0"/>
              </a:defRPr>
            </a:lvl4pPr>
            <a:lvl5pPr marL="2057400" indent="-228600">
              <a:buFont typeface="Lucida Grande"/>
              <a:buChar char="&gt;"/>
              <a:defRPr sz="1400" b="1" i="0" baseline="0">
                <a:solidFill>
                  <a:schemeClr val="tx2"/>
                </a:solidFill>
                <a:latin typeface="Open Sans" charset="0"/>
                <a:ea typeface="Open Sans" charset="0"/>
                <a:cs typeface="Open Sans" charset="0"/>
              </a:defRPr>
            </a:lvl5pPr>
          </a:lstStyle>
          <a:p>
            <a:pPr lvl="0"/>
            <a:r>
              <a:rPr lang="en-US" dirty="0"/>
              <a:t>Content here (Open Sans Bold, 24 pt.)</a:t>
            </a:r>
          </a:p>
          <a:p>
            <a:pPr lvl="1"/>
            <a:r>
              <a:rPr lang="en-US" dirty="0"/>
              <a:t>Second level (Open Sans Bold, 20)</a:t>
            </a:r>
          </a:p>
          <a:p>
            <a:pPr lvl="2"/>
            <a:r>
              <a:rPr lang="en-US" dirty="0"/>
              <a:t>Third level (Open Sans Bold, 18)</a:t>
            </a:r>
          </a:p>
          <a:p>
            <a:pPr lvl="3"/>
            <a:r>
              <a:rPr lang="en-US" dirty="0"/>
              <a:t>Fourth level (Open Sans Bold, 16)</a:t>
            </a:r>
          </a:p>
          <a:p>
            <a:pPr lvl="4"/>
            <a:r>
              <a:rPr lang="en-US" dirty="0"/>
              <a:t>Fifth level (Open Sans Bold, 14)</a:t>
            </a:r>
          </a:p>
        </p:txBody>
      </p:sp>
      <p:sp>
        <p:nvSpPr>
          <p:cNvPr id="10" name="Text Placeholder 5"/>
          <p:cNvSpPr>
            <a:spLocks noGrp="1"/>
          </p:cNvSpPr>
          <p:nvPr>
            <p:ph type="body" sz="quarter" idx="12" hasCustomPrompt="1"/>
          </p:nvPr>
        </p:nvSpPr>
        <p:spPr>
          <a:xfrm>
            <a:off x="460375" y="1730667"/>
            <a:ext cx="8184662" cy="411171"/>
          </a:xfrm>
          <a:prstGeom prst="rect">
            <a:avLst/>
          </a:prstGeom>
        </p:spPr>
        <p:txBody>
          <a:bodyPr>
            <a:noAutofit/>
          </a:bodyPr>
          <a:lstStyle>
            <a:lvl1pPr marL="0" indent="0">
              <a:lnSpc>
                <a:spcPct val="90000"/>
              </a:lnSpc>
              <a:buNone/>
              <a:defRPr sz="2400" b="0" i="0" baseline="0">
                <a:solidFill>
                  <a:schemeClr val="tx2"/>
                </a:solidFill>
                <a:latin typeface="Uni Sans" charset="0"/>
                <a:ea typeface="Uni Sans" charset="0"/>
                <a:cs typeface="Uni Sans" charset="0"/>
              </a:defRPr>
            </a:lvl1pPr>
            <a:lvl2pPr marL="457200" indent="0">
              <a:buNone/>
              <a:defRPr b="0" i="0">
                <a:solidFill>
                  <a:srgbClr val="E8D3A2"/>
                </a:solidFill>
                <a:latin typeface="Encode Sans Normal Black"/>
                <a:cs typeface="Encode Sans Normal Black"/>
              </a:defRPr>
            </a:lvl2pPr>
            <a:lvl3pPr marL="914400" indent="0">
              <a:buNone/>
              <a:defRPr b="0" i="0">
                <a:solidFill>
                  <a:srgbClr val="E8D3A2"/>
                </a:solidFill>
                <a:latin typeface="Encode Sans Normal Black"/>
                <a:cs typeface="Encode Sans Normal Black"/>
              </a:defRPr>
            </a:lvl3pPr>
            <a:lvl4pPr marL="1371600" indent="0">
              <a:buNone/>
              <a:defRPr b="0" i="0">
                <a:solidFill>
                  <a:srgbClr val="E8D3A2"/>
                </a:solidFill>
                <a:latin typeface="Encode Sans Normal Black"/>
                <a:cs typeface="Encode Sans Normal Black"/>
              </a:defRPr>
            </a:lvl4pPr>
            <a:lvl5pPr marL="1828800" indent="0">
              <a:buNone/>
              <a:defRPr b="0" i="0">
                <a:solidFill>
                  <a:srgbClr val="E8D3A2"/>
                </a:solidFill>
                <a:latin typeface="Encode Sans Normal Black"/>
                <a:cs typeface="Encode Sans Normal Black"/>
              </a:defRPr>
            </a:lvl5pPr>
          </a:lstStyle>
          <a:p>
            <a:pPr lvl="0"/>
            <a:r>
              <a:rPr lang="en-US" dirty="0"/>
              <a:t>SUB-HEADER HERE (UNI SANS REGULAR, 24 PT.)</a:t>
            </a:r>
          </a:p>
        </p:txBody>
      </p:sp>
      <p:pic>
        <p:nvPicPr>
          <p:cNvPr id="11" name="Picture 10"/>
          <p:cNvPicPr>
            <a:picLocks noChangeAspect="1"/>
          </p:cNvPicPr>
          <p:nvPr userDrawn="1"/>
        </p:nvPicPr>
        <p:blipFill>
          <a:blip r:embed="rId2"/>
          <a:stretch>
            <a:fillRect/>
          </a:stretch>
        </p:blipFill>
        <p:spPr>
          <a:xfrm>
            <a:off x="549031" y="1363508"/>
            <a:ext cx="1103781" cy="96362"/>
          </a:xfrm>
          <a:prstGeom prst="rect">
            <a:avLst/>
          </a:prstGeom>
        </p:spPr>
      </p:pic>
      <p:sp>
        <p:nvSpPr>
          <p:cNvPr id="2" name="Title 1"/>
          <p:cNvSpPr>
            <a:spLocks noGrp="1"/>
          </p:cNvSpPr>
          <p:nvPr>
            <p:ph type="title" hasCustomPrompt="1"/>
          </p:nvPr>
        </p:nvSpPr>
        <p:spPr>
          <a:xfrm>
            <a:off x="447923" y="371510"/>
            <a:ext cx="8197114" cy="993775"/>
          </a:xfrm>
          <a:prstGeom prst="rect">
            <a:avLst/>
          </a:prstGeom>
        </p:spPr>
        <p:txBody>
          <a:bodyPr anchor="b"/>
          <a:lstStyle>
            <a:lvl1pPr algn="l">
              <a:defRPr sz="3000" b="1" i="0">
                <a:solidFill>
                  <a:schemeClr val="tx2"/>
                </a:solidFill>
                <a:latin typeface="Encode Sans Normal Black" charset="0"/>
                <a:ea typeface="Encode Sans Normal Black" charset="0"/>
                <a:cs typeface="Encode Sans Normal Black" charset="0"/>
              </a:defRPr>
            </a:lvl1pPr>
          </a:lstStyle>
          <a:p>
            <a:pPr lvl="0"/>
            <a:r>
              <a:rPr lang="en-US" dirty="0"/>
              <a:t>HEADER HERE </a:t>
            </a:r>
            <a:br>
              <a:rPr lang="en-US" dirty="0"/>
            </a:br>
            <a:r>
              <a:rPr lang="en-US" dirty="0"/>
              <a:t>(ENCODE NORMAL BLACK, 30 PT.)</a:t>
            </a:r>
          </a:p>
        </p:txBody>
      </p:sp>
    </p:spTree>
    <p:extLst>
      <p:ext uri="{BB962C8B-B14F-4D97-AF65-F5344CB8AC3E}">
        <p14:creationId xmlns:p14="http://schemas.microsoft.com/office/powerpoint/2010/main" val="2769240561"/>
      </p:ext>
    </p:extLst>
  </p:cSld>
  <p:clrMapOvr>
    <a:masterClrMapping/>
  </p:clrMapOvr>
  <p:extLst>
    <p:ext uri="{DCECCB84-F9BA-43D5-87BE-67443E8EF086}">
      <p15:sldGuideLst xmlns:p15="http://schemas.microsoft.com/office/powerpoint/2012/main">
        <p15:guide id="1" orient="horz" pos="1620" userDrawn="1">
          <p15:clr>
            <a:srgbClr val="FBAE40"/>
          </p15:clr>
        </p15:guide>
        <p15:guide id="2" pos="2880" userDrawn="1">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Header + Content">
    <p:bg>
      <p:bgPr>
        <a:solidFill>
          <a:schemeClr val="bg1"/>
        </a:solidFill>
        <a:effectLst/>
      </p:bgPr>
    </p:bg>
    <p:spTree>
      <p:nvGrpSpPr>
        <p:cNvPr id="1" name=""/>
        <p:cNvGrpSpPr/>
        <p:nvPr/>
      </p:nvGrpSpPr>
      <p:grpSpPr>
        <a:xfrm>
          <a:off x="0" y="0"/>
          <a:ext cx="0" cy="0"/>
          <a:chOff x="0" y="0"/>
          <a:chExt cx="0" cy="0"/>
        </a:xfrm>
      </p:grpSpPr>
      <p:sp>
        <p:nvSpPr>
          <p:cNvPr id="7" name="Text Placeholder 9"/>
          <p:cNvSpPr>
            <a:spLocks noGrp="1"/>
          </p:cNvSpPr>
          <p:nvPr>
            <p:ph type="body" sz="quarter" idx="11" hasCustomPrompt="1"/>
          </p:nvPr>
        </p:nvSpPr>
        <p:spPr>
          <a:xfrm>
            <a:off x="447923" y="1730667"/>
            <a:ext cx="8197114" cy="2365901"/>
          </a:xfrm>
          <a:prstGeom prst="rect">
            <a:avLst/>
          </a:prstGeom>
        </p:spPr>
        <p:txBody>
          <a:bodyPr/>
          <a:lstStyle>
            <a:lvl1pPr marL="342900" indent="-342900">
              <a:buFont typeface="Lucida Grande"/>
              <a:buChar char="&gt;"/>
              <a:defRPr sz="2400" b="1" i="0" baseline="0">
                <a:solidFill>
                  <a:schemeClr val="tx2"/>
                </a:solidFill>
                <a:latin typeface="Open Sans" charset="0"/>
                <a:ea typeface="Open Sans" charset="0"/>
                <a:cs typeface="Open Sans" charset="0"/>
              </a:defRPr>
            </a:lvl1pPr>
            <a:lvl2pPr>
              <a:defRPr sz="2000" b="1" i="0" baseline="0">
                <a:solidFill>
                  <a:schemeClr val="tx2"/>
                </a:solidFill>
                <a:latin typeface="Open Sans" charset="0"/>
                <a:ea typeface="Open Sans" charset="0"/>
                <a:cs typeface="Open Sans" charset="0"/>
              </a:defRPr>
            </a:lvl2pPr>
            <a:lvl3pPr marL="1143000" indent="-228600">
              <a:buSzPct val="100000"/>
              <a:buFont typeface="Lucida Grande"/>
              <a:buChar char="&gt;"/>
              <a:defRPr sz="1800" b="1" i="0" baseline="0">
                <a:solidFill>
                  <a:schemeClr val="tx2"/>
                </a:solidFill>
                <a:latin typeface="Open Sans" charset="0"/>
                <a:ea typeface="Open Sans" charset="0"/>
                <a:cs typeface="Open Sans" charset="0"/>
              </a:defRPr>
            </a:lvl3pPr>
            <a:lvl4pPr>
              <a:defRPr sz="1600" b="1" i="0" baseline="0">
                <a:solidFill>
                  <a:schemeClr val="tx2"/>
                </a:solidFill>
                <a:latin typeface="Open Sans" charset="0"/>
                <a:ea typeface="Open Sans" charset="0"/>
                <a:cs typeface="Open Sans" charset="0"/>
              </a:defRPr>
            </a:lvl4pPr>
            <a:lvl5pPr marL="2057400" indent="-228600">
              <a:buFont typeface="Lucida Grande"/>
              <a:buChar char="&gt;"/>
              <a:defRPr sz="1400" b="1" i="0" baseline="0">
                <a:solidFill>
                  <a:schemeClr val="tx2"/>
                </a:solidFill>
                <a:latin typeface="Open Sans" charset="0"/>
                <a:ea typeface="Open Sans" charset="0"/>
                <a:cs typeface="Open Sans" charset="0"/>
              </a:defRPr>
            </a:lvl5pPr>
          </a:lstStyle>
          <a:p>
            <a:pPr lvl="0"/>
            <a:r>
              <a:rPr lang="en-US" dirty="0"/>
              <a:t>Content here (Open Sans Bold, 24 pt.)</a:t>
            </a:r>
          </a:p>
          <a:p>
            <a:pPr lvl="1"/>
            <a:r>
              <a:rPr lang="en-US" dirty="0"/>
              <a:t>Second level (Open Sans Bold, 20)</a:t>
            </a:r>
          </a:p>
          <a:p>
            <a:pPr lvl="2"/>
            <a:r>
              <a:rPr lang="en-US" dirty="0"/>
              <a:t>Third level (Open Sans Bold, 18)</a:t>
            </a:r>
          </a:p>
          <a:p>
            <a:pPr lvl="3"/>
            <a:r>
              <a:rPr lang="en-US" dirty="0"/>
              <a:t>Fourth level (Open Sans Bold, 16)</a:t>
            </a:r>
          </a:p>
          <a:p>
            <a:pPr lvl="4"/>
            <a:r>
              <a:rPr lang="en-US" dirty="0"/>
              <a:t>Fifth level (Open Sans Bold, 14)</a:t>
            </a:r>
          </a:p>
        </p:txBody>
      </p:sp>
      <p:pic>
        <p:nvPicPr>
          <p:cNvPr id="12" name="Picture 11"/>
          <p:cNvPicPr>
            <a:picLocks noChangeAspect="1"/>
          </p:cNvPicPr>
          <p:nvPr userDrawn="1"/>
        </p:nvPicPr>
        <p:blipFill>
          <a:blip r:embed="rId2"/>
          <a:stretch>
            <a:fillRect/>
          </a:stretch>
        </p:blipFill>
        <p:spPr>
          <a:xfrm>
            <a:off x="549031" y="1363508"/>
            <a:ext cx="1103781" cy="96362"/>
          </a:xfrm>
          <a:prstGeom prst="rect">
            <a:avLst/>
          </a:prstGeom>
        </p:spPr>
      </p:pic>
      <p:pic>
        <p:nvPicPr>
          <p:cNvPr id="13" name="Picture 12" descr="UW_W Logo_White.png"/>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7483915" y="4219956"/>
            <a:ext cx="1371600" cy="923544"/>
          </a:xfrm>
          <a:prstGeom prst="rect">
            <a:avLst/>
          </a:prstGeom>
        </p:spPr>
      </p:pic>
      <p:sp>
        <p:nvSpPr>
          <p:cNvPr id="2" name="Title 1"/>
          <p:cNvSpPr>
            <a:spLocks noGrp="1"/>
          </p:cNvSpPr>
          <p:nvPr>
            <p:ph type="title" hasCustomPrompt="1"/>
          </p:nvPr>
        </p:nvSpPr>
        <p:spPr>
          <a:xfrm>
            <a:off x="447923" y="369733"/>
            <a:ext cx="8197114" cy="993775"/>
          </a:xfrm>
          <a:prstGeom prst="rect">
            <a:avLst/>
          </a:prstGeom>
        </p:spPr>
        <p:txBody>
          <a:bodyPr anchor="b"/>
          <a:lstStyle>
            <a:lvl1pPr algn="l">
              <a:defRPr sz="3000" b="1" i="0">
                <a:solidFill>
                  <a:schemeClr val="tx2"/>
                </a:solidFill>
                <a:latin typeface="Encode Sans Normal Black" charset="0"/>
                <a:ea typeface="Encode Sans Normal Black" charset="0"/>
                <a:cs typeface="Encode Sans Normal Black" charset="0"/>
              </a:defRPr>
            </a:lvl1pPr>
          </a:lstStyle>
          <a:p>
            <a:pPr lvl="0"/>
            <a:r>
              <a:rPr lang="en-US" dirty="0"/>
              <a:t>HEADER HERE </a:t>
            </a:r>
            <a:br>
              <a:rPr lang="en-US" dirty="0"/>
            </a:br>
            <a:r>
              <a:rPr lang="en-US" dirty="0"/>
              <a:t>(ENCODE NORMAL BLACK, 30 PT.)</a:t>
            </a:r>
          </a:p>
        </p:txBody>
      </p:sp>
    </p:spTree>
    <p:extLst>
      <p:ext uri="{BB962C8B-B14F-4D97-AF65-F5344CB8AC3E}">
        <p14:creationId xmlns:p14="http://schemas.microsoft.com/office/powerpoint/2010/main" val="3236337975"/>
      </p:ext>
    </p:extLst>
  </p:cSld>
  <p:clrMapOvr>
    <a:masterClrMapping/>
  </p:clrMapOvr>
  <p:extLst>
    <p:ext uri="{DCECCB84-F9BA-43D5-87BE-67443E8EF086}">
      <p15:sldGuideLst xmlns:p15="http://schemas.microsoft.com/office/powerpoint/2012/main">
        <p15:guide id="1" orient="horz" pos="1620" userDrawn="1">
          <p15:clr>
            <a:srgbClr val="FBAE40"/>
          </p15:clr>
        </p15:guide>
        <p15:guide id="2" pos="2880" userDrawn="1">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Header + Graphic">
    <p:bg>
      <p:bgPr>
        <a:solidFill>
          <a:schemeClr val="bg1"/>
        </a:solidFill>
        <a:effectLst/>
      </p:bgPr>
    </p:bg>
    <p:spTree>
      <p:nvGrpSpPr>
        <p:cNvPr id="1" name=""/>
        <p:cNvGrpSpPr/>
        <p:nvPr/>
      </p:nvGrpSpPr>
      <p:grpSpPr>
        <a:xfrm>
          <a:off x="0" y="0"/>
          <a:ext cx="0" cy="0"/>
          <a:chOff x="0" y="0"/>
          <a:chExt cx="0" cy="0"/>
        </a:xfrm>
      </p:grpSpPr>
      <p:sp>
        <p:nvSpPr>
          <p:cNvPr id="6" name="Chart Placeholder 11"/>
          <p:cNvSpPr>
            <a:spLocks noGrp="1"/>
          </p:cNvSpPr>
          <p:nvPr>
            <p:ph type="chart" sz="quarter" idx="12" hasCustomPrompt="1"/>
          </p:nvPr>
        </p:nvSpPr>
        <p:spPr>
          <a:xfrm>
            <a:off x="447923" y="1724977"/>
            <a:ext cx="8184662" cy="2828169"/>
          </a:xfrm>
          <a:prstGeom prst="rect">
            <a:avLst/>
          </a:prstGeom>
        </p:spPr>
        <p:txBody>
          <a:bodyPr>
            <a:normAutofit/>
          </a:bodyPr>
          <a:lstStyle>
            <a:lvl1pPr marL="0" indent="0">
              <a:buNone/>
              <a:defRPr sz="2400" b="0" i="1" baseline="0">
                <a:solidFill>
                  <a:srgbClr val="FFFFFF"/>
                </a:solidFill>
                <a:latin typeface="Open Sans Light"/>
                <a:cs typeface="Open Sans Light"/>
              </a:defRPr>
            </a:lvl1pPr>
          </a:lstStyle>
          <a:p>
            <a:r>
              <a:rPr lang="en-US" dirty="0"/>
              <a:t>Graphics can go here – </a:t>
            </a:r>
            <a:br>
              <a:rPr lang="en-US" dirty="0"/>
            </a:br>
            <a:r>
              <a:rPr lang="en-US" dirty="0"/>
              <a:t>replace this box with your image or chart</a:t>
            </a:r>
          </a:p>
        </p:txBody>
      </p:sp>
      <p:pic>
        <p:nvPicPr>
          <p:cNvPr id="13" name="Picture 12"/>
          <p:cNvPicPr>
            <a:picLocks noChangeAspect="1"/>
          </p:cNvPicPr>
          <p:nvPr userDrawn="1"/>
        </p:nvPicPr>
        <p:blipFill>
          <a:blip r:embed="rId2"/>
          <a:stretch>
            <a:fillRect/>
          </a:stretch>
        </p:blipFill>
        <p:spPr>
          <a:xfrm>
            <a:off x="549031" y="1363508"/>
            <a:ext cx="1103781" cy="96362"/>
          </a:xfrm>
          <a:prstGeom prst="rect">
            <a:avLst/>
          </a:prstGeom>
        </p:spPr>
      </p:pic>
      <p:sp>
        <p:nvSpPr>
          <p:cNvPr id="2" name="Title 1"/>
          <p:cNvSpPr>
            <a:spLocks noGrp="1"/>
          </p:cNvSpPr>
          <p:nvPr>
            <p:ph type="title" hasCustomPrompt="1"/>
          </p:nvPr>
        </p:nvSpPr>
        <p:spPr>
          <a:xfrm>
            <a:off x="460375" y="370622"/>
            <a:ext cx="8184662" cy="993775"/>
          </a:xfrm>
          <a:prstGeom prst="rect">
            <a:avLst/>
          </a:prstGeom>
        </p:spPr>
        <p:txBody>
          <a:bodyPr anchor="b"/>
          <a:lstStyle>
            <a:lvl1pPr algn="l">
              <a:defRPr sz="3000" b="1" i="0">
                <a:solidFill>
                  <a:schemeClr val="tx2"/>
                </a:solidFill>
                <a:latin typeface="Encode Sans Normal Black" charset="0"/>
                <a:ea typeface="Encode Sans Normal Black" charset="0"/>
                <a:cs typeface="Encode Sans Normal Black" charset="0"/>
              </a:defRPr>
            </a:lvl1pPr>
          </a:lstStyle>
          <a:p>
            <a:pPr lvl="0"/>
            <a:r>
              <a:rPr lang="en-US" dirty="0"/>
              <a:t>HEADER HERE </a:t>
            </a:r>
            <a:br>
              <a:rPr lang="en-US" dirty="0"/>
            </a:br>
            <a:r>
              <a:rPr lang="en-US" dirty="0"/>
              <a:t>(ENCODE NORMAL BLACK, 30 PT.)</a:t>
            </a:r>
          </a:p>
        </p:txBody>
      </p:sp>
    </p:spTree>
    <p:extLst>
      <p:ext uri="{BB962C8B-B14F-4D97-AF65-F5344CB8AC3E}">
        <p14:creationId xmlns:p14="http://schemas.microsoft.com/office/powerpoint/2010/main" val="3828560325"/>
      </p:ext>
    </p:extLst>
  </p:cSld>
  <p:clrMapOvr>
    <a:masterClrMapping/>
  </p:clrMapOvr>
  <p:extLst>
    <p:ext uri="{DCECCB84-F9BA-43D5-87BE-67443E8EF086}">
      <p15:sldGuideLst xmlns:p15="http://schemas.microsoft.com/office/powerpoint/2012/main">
        <p15:guide id="1" orient="horz" pos="1620" userDrawn="1">
          <p15:clr>
            <a:srgbClr val="FBAE40"/>
          </p15:clr>
        </p15:guide>
        <p15:guide id="2" pos="2880" userDrawn="1">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1_Title Slide-Logo">
    <p:spTree>
      <p:nvGrpSpPr>
        <p:cNvPr id="1" name=""/>
        <p:cNvGrpSpPr/>
        <p:nvPr/>
      </p:nvGrpSpPr>
      <p:grpSpPr>
        <a:xfrm>
          <a:off x="0" y="0"/>
          <a:ext cx="0" cy="0"/>
          <a:chOff x="0" y="0"/>
          <a:chExt cx="0" cy="0"/>
        </a:xfrm>
      </p:grpSpPr>
      <p:pic>
        <p:nvPicPr>
          <p:cNvPr id="8" name="Picture 7"/>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69461" y="3426449"/>
            <a:ext cx="1597439" cy="139700"/>
          </a:xfrm>
          <a:prstGeom prst="rect">
            <a:avLst/>
          </a:prstGeom>
        </p:spPr>
      </p:pic>
      <p:pic>
        <p:nvPicPr>
          <p:cNvPr id="10" name="Picture 9" descr="W Logo_Purple_2685_HEX.png"/>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7483915" y="4219956"/>
            <a:ext cx="1371600" cy="923544"/>
          </a:xfrm>
          <a:prstGeom prst="rect">
            <a:avLst/>
          </a:prstGeom>
        </p:spPr>
      </p:pic>
      <p:sp>
        <p:nvSpPr>
          <p:cNvPr id="2" name="Title 1"/>
          <p:cNvSpPr>
            <a:spLocks noGrp="1"/>
          </p:cNvSpPr>
          <p:nvPr>
            <p:ph type="title" hasCustomPrompt="1"/>
          </p:nvPr>
        </p:nvSpPr>
        <p:spPr>
          <a:xfrm>
            <a:off x="460375" y="644993"/>
            <a:ext cx="7023540" cy="2641756"/>
          </a:xfrm>
          <a:prstGeom prst="rect">
            <a:avLst/>
          </a:prstGeom>
        </p:spPr>
        <p:txBody>
          <a:bodyPr anchor="b"/>
          <a:lstStyle>
            <a:lvl1pPr algn="l">
              <a:defRPr sz="5000" b="1" i="0">
                <a:latin typeface="Encode Sans Normal Black" charset="0"/>
                <a:ea typeface="Encode Sans Normal Black" charset="0"/>
                <a:cs typeface="Encode Sans Normal Black" charset="0"/>
              </a:defRPr>
            </a:lvl1pPr>
          </a:lstStyle>
          <a:p>
            <a:pPr lvl="0"/>
            <a:r>
              <a:rPr lang="en-US" dirty="0"/>
              <a:t>TITLE HERE</a:t>
            </a:r>
            <a:br>
              <a:rPr lang="en-US" dirty="0"/>
            </a:br>
            <a:r>
              <a:rPr lang="en-US" dirty="0"/>
              <a:t>ENCODE NORMAL</a:t>
            </a:r>
            <a:br>
              <a:rPr lang="en-US" dirty="0"/>
            </a:br>
            <a:r>
              <a:rPr lang="en-US" dirty="0"/>
              <a:t>BLACK, 50 PT. </a:t>
            </a:r>
          </a:p>
        </p:txBody>
      </p:sp>
      <p:pic>
        <p:nvPicPr>
          <p:cNvPr id="3" name="Picture 2" descr="A black background with a black square&#10;&#10;Description automatically generated with medium confidence">
            <a:extLst>
              <a:ext uri="{FF2B5EF4-FFF2-40B4-BE49-F238E27FC236}">
                <a16:creationId xmlns:a16="http://schemas.microsoft.com/office/drawing/2014/main" id="{F560F1F7-F7BC-9AB7-20DA-1E9A3558F0BF}"/>
              </a:ext>
            </a:extLst>
          </p:cNvPr>
          <p:cNvPicPr>
            <a:picLocks noChangeAspect="1"/>
          </p:cNvPicPr>
          <p:nvPr userDrawn="1"/>
        </p:nvPicPr>
        <p:blipFill>
          <a:blip r:embed="rId4">
            <a:duotone>
              <a:schemeClr val="accent1">
                <a:shade val="45000"/>
                <a:satMod val="135000"/>
              </a:schemeClr>
              <a:prstClr val="white"/>
            </a:duotone>
            <a:extLst>
              <a:ext uri="{BEBA8EAE-BF5A-486C-A8C5-ECC9F3942E4B}">
                <a14:imgProps xmlns:a14="http://schemas.microsoft.com/office/drawing/2010/main">
                  <a14:imgLayer r:embed="rId5">
                    <a14:imgEffect>
                      <a14:sharpenSoften amount="100000"/>
                    </a14:imgEffect>
                    <a14:imgEffect>
                      <a14:colorTemperature colorTemp="11500"/>
                    </a14:imgEffect>
                  </a14:imgLayer>
                </a14:imgProps>
              </a:ext>
            </a:extLst>
          </a:blip>
          <a:srcRect l="18715"/>
          <a:stretch/>
        </p:blipFill>
        <p:spPr>
          <a:xfrm>
            <a:off x="569461" y="4391087"/>
            <a:ext cx="2320925" cy="368363"/>
          </a:xfrm>
          <a:prstGeom prst="rect">
            <a:avLst/>
          </a:prstGeom>
        </p:spPr>
      </p:pic>
    </p:spTree>
    <p:extLst>
      <p:ext uri="{BB962C8B-B14F-4D97-AF65-F5344CB8AC3E}">
        <p14:creationId xmlns:p14="http://schemas.microsoft.com/office/powerpoint/2010/main" val="3965653488"/>
      </p:ext>
    </p:extLst>
  </p:cSld>
  <p:clrMapOvr>
    <a:masterClrMapping/>
  </p:clrMapOvr>
  <p:extLst>
    <p:ext uri="{DCECCB84-F9BA-43D5-87BE-67443E8EF086}">
      <p15:sldGuideLst xmlns:p15="http://schemas.microsoft.com/office/powerpoint/2012/main">
        <p15:guide id="1" orient="horz" pos="1620" userDrawn="1">
          <p15:clr>
            <a:srgbClr val="FBAE40"/>
          </p15:clr>
        </p15:guide>
        <p15:guide id="2" pos="2880" userDrawn="1">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itle Slide-no-Logo">
    <p:spTree>
      <p:nvGrpSpPr>
        <p:cNvPr id="1" name=""/>
        <p:cNvGrpSpPr/>
        <p:nvPr/>
      </p:nvGrpSpPr>
      <p:grpSpPr>
        <a:xfrm>
          <a:off x="0" y="0"/>
          <a:ext cx="0" cy="0"/>
          <a:chOff x="0" y="0"/>
          <a:chExt cx="0" cy="0"/>
        </a:xfrm>
      </p:grpSpPr>
      <p:pic>
        <p:nvPicPr>
          <p:cNvPr id="9" name="Picture 8" descr="W Logo_Purple_2685_HEX.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483915" y="4219956"/>
            <a:ext cx="1371600" cy="923544"/>
          </a:xfrm>
          <a:prstGeom prst="rect">
            <a:avLst/>
          </a:prstGeom>
        </p:spPr>
      </p:pic>
      <p:pic>
        <p:nvPicPr>
          <p:cNvPr id="10" name="Picture 9"/>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569461" y="3426449"/>
            <a:ext cx="1597439" cy="139700"/>
          </a:xfrm>
          <a:prstGeom prst="rect">
            <a:avLst/>
          </a:prstGeom>
        </p:spPr>
      </p:pic>
      <p:sp>
        <p:nvSpPr>
          <p:cNvPr id="2" name="Title 1"/>
          <p:cNvSpPr>
            <a:spLocks noGrp="1"/>
          </p:cNvSpPr>
          <p:nvPr>
            <p:ph type="title" hasCustomPrompt="1"/>
          </p:nvPr>
        </p:nvSpPr>
        <p:spPr>
          <a:xfrm>
            <a:off x="460375" y="644993"/>
            <a:ext cx="6972300" cy="2641756"/>
          </a:xfrm>
          <a:prstGeom prst="rect">
            <a:avLst/>
          </a:prstGeom>
        </p:spPr>
        <p:txBody>
          <a:bodyPr anchor="b"/>
          <a:lstStyle>
            <a:lvl1pPr algn="l">
              <a:defRPr sz="5000" b="1" i="0">
                <a:latin typeface="Encode Sans Normal Black" charset="0"/>
                <a:ea typeface="Encode Sans Normal Black" charset="0"/>
                <a:cs typeface="Encode Sans Normal Black" charset="0"/>
              </a:defRPr>
            </a:lvl1pPr>
          </a:lstStyle>
          <a:p>
            <a:pPr lvl="0"/>
            <a:r>
              <a:rPr lang="en-US" dirty="0"/>
              <a:t>TITLE HERE</a:t>
            </a:r>
            <a:br>
              <a:rPr lang="en-US" dirty="0"/>
            </a:br>
            <a:r>
              <a:rPr lang="en-US" dirty="0"/>
              <a:t>ENCODE NORMAL</a:t>
            </a:r>
            <a:br>
              <a:rPr lang="en-US" dirty="0"/>
            </a:br>
            <a:r>
              <a:rPr lang="en-US" dirty="0"/>
              <a:t>BLACK, 50 PT. </a:t>
            </a:r>
          </a:p>
        </p:txBody>
      </p:sp>
    </p:spTree>
    <p:extLst>
      <p:ext uri="{BB962C8B-B14F-4D97-AF65-F5344CB8AC3E}">
        <p14:creationId xmlns:p14="http://schemas.microsoft.com/office/powerpoint/2010/main" val="2901491280"/>
      </p:ext>
    </p:extLst>
  </p:cSld>
  <p:clrMapOvr>
    <a:masterClrMapping/>
  </p:clrMapOvr>
  <p:extLst>
    <p:ext uri="{DCECCB84-F9BA-43D5-87BE-67443E8EF086}">
      <p15:sldGuideLst xmlns:p15="http://schemas.microsoft.com/office/powerpoint/2012/main">
        <p15:guide id="1" orient="horz" pos="1620" userDrawn="1">
          <p15:clr>
            <a:srgbClr val="FBAE40"/>
          </p15:clr>
        </p15:guide>
        <p15:guide id="2" pos="2880" userDrawn="1">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2_Section-divider">
    <p:bg>
      <p:bgPr>
        <a:solidFill>
          <a:schemeClr val="bg1"/>
        </a:solidFill>
        <a:effectLst/>
      </p:bgPr>
    </p:bg>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87454C2E-B51A-8E33-3181-074E59B0E7E3}"/>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49031" y="2738954"/>
            <a:ext cx="1414941" cy="123740"/>
          </a:xfrm>
          <a:prstGeom prst="rect">
            <a:avLst/>
          </a:prstGeom>
        </p:spPr>
      </p:pic>
      <p:sp>
        <p:nvSpPr>
          <p:cNvPr id="2" name="Title 1"/>
          <p:cNvSpPr>
            <a:spLocks noGrp="1"/>
          </p:cNvSpPr>
          <p:nvPr>
            <p:ph type="title" hasCustomPrompt="1"/>
          </p:nvPr>
        </p:nvSpPr>
        <p:spPr>
          <a:xfrm>
            <a:off x="460374" y="644993"/>
            <a:ext cx="8039569" cy="2026645"/>
          </a:xfrm>
          <a:prstGeom prst="rect">
            <a:avLst/>
          </a:prstGeom>
        </p:spPr>
        <p:txBody>
          <a:bodyPr anchor="b"/>
          <a:lstStyle>
            <a:lvl1pPr algn="l">
              <a:defRPr sz="3600" b="1" i="0" baseline="0">
                <a:solidFill>
                  <a:schemeClr val="tx2"/>
                </a:solidFill>
                <a:latin typeface="Encode Sans Normal Black" charset="0"/>
                <a:ea typeface="Encode Sans Normal Black" charset="0"/>
                <a:cs typeface="Encode Sans Normal Black" charset="0"/>
              </a:defRPr>
            </a:lvl1pPr>
          </a:lstStyle>
          <a:p>
            <a:r>
              <a:rPr lang="en-US" dirty="0"/>
              <a:t>TITLE HERE </a:t>
            </a:r>
            <a:br>
              <a:rPr lang="en-US" dirty="0"/>
            </a:br>
            <a:r>
              <a:rPr lang="en-US" dirty="0"/>
              <a:t>ENCODE NORMAL BLACK, 36 PT.</a:t>
            </a:r>
          </a:p>
        </p:txBody>
      </p:sp>
    </p:spTree>
    <p:extLst>
      <p:ext uri="{BB962C8B-B14F-4D97-AF65-F5344CB8AC3E}">
        <p14:creationId xmlns:p14="http://schemas.microsoft.com/office/powerpoint/2010/main" val="2753392551"/>
      </p:ext>
    </p:extLst>
  </p:cSld>
  <p:clrMapOvr>
    <a:masterClrMapping/>
  </p:clrMapOvr>
  <p:extLst>
    <p:ext uri="{DCECCB84-F9BA-43D5-87BE-67443E8EF086}">
      <p15:sldGuideLst xmlns:p15="http://schemas.microsoft.com/office/powerpoint/2012/main">
        <p15:guide id="1" orient="horz" pos="1620">
          <p15:clr>
            <a:srgbClr val="FBAE40"/>
          </p15:clr>
        </p15:guide>
        <p15:guide id="2" pos="2880">
          <p15:clr>
            <a:srgbClr val="FBAE40"/>
          </p15:clr>
        </p15:guide>
      </p15:sldGuideLst>
    </p:ext>
  </p:extLst>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9.xml"/><Relationship Id="rId7" Type="http://schemas.openxmlformats.org/officeDocument/2006/relationships/theme" Target="../theme/theme2.xml"/><Relationship Id="rId2" Type="http://schemas.openxmlformats.org/officeDocument/2006/relationships/slideLayout" Target="../slideLayouts/slideLayout8.xml"/><Relationship Id="rId1" Type="http://schemas.openxmlformats.org/officeDocument/2006/relationships/slideLayout" Target="../slideLayouts/slideLayout7.xml"/><Relationship Id="rId6" Type="http://schemas.openxmlformats.org/officeDocument/2006/relationships/slideLayout" Target="../slideLayouts/slideLayout12.xml"/><Relationship Id="rId5" Type="http://schemas.openxmlformats.org/officeDocument/2006/relationships/slideLayout" Target="../slideLayouts/slideLayout11.xml"/><Relationship Id="rId4" Type="http://schemas.openxmlformats.org/officeDocument/2006/relationships/slideLayout" Target="../slideLayouts/slideLayout10.xml"/></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15.xml"/><Relationship Id="rId7" Type="http://schemas.openxmlformats.org/officeDocument/2006/relationships/theme" Target="../theme/theme3.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5" Type="http://schemas.openxmlformats.org/officeDocument/2006/relationships/slideLayout" Target="../slideLayouts/slideLayout17.xml"/><Relationship Id="rId4" Type="http://schemas.openxmlformats.org/officeDocument/2006/relationships/slideLayout" Target="../slideLayouts/slideLayout16.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2"/>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203703096"/>
      </p:ext>
    </p:extLst>
  </p:cSld>
  <p:clrMap bg1="dk1" tx1="lt1" bg2="dk2" tx2="lt2" accent1="accent1" accent2="accent2" accent3="accent3" accent4="accent4" accent5="accent5" accent6="accent6" hlink="hlink" folHlink="folHlink"/>
  <p:sldLayoutIdLst>
    <p:sldLayoutId id="2147483666" r:id="rId1"/>
    <p:sldLayoutId id="2147483658" r:id="rId2"/>
    <p:sldLayoutId id="2147483680" r:id="rId3"/>
    <p:sldLayoutId id="2147483659" r:id="rId4"/>
    <p:sldLayoutId id="2147483660" r:id="rId5"/>
    <p:sldLayoutId id="2147483661" r:id="rId6"/>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1620" userDrawn="1">
          <p15:clr>
            <a:srgbClr val="F26B43"/>
          </p15:clr>
        </p15:guide>
        <p15:guide id="2" pos="2880" userDrawn="1">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rgbClr val="E2CA9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063665410"/>
      </p:ext>
    </p:extLst>
  </p:cSld>
  <p:clrMap bg1="lt1" tx1="dk1" bg2="lt2" tx2="dk2" accent1="accent1" accent2="accent2" accent3="accent3" accent4="accent4" accent5="accent5" accent6="accent6" hlink="hlink" folHlink="folHlink"/>
  <p:sldLayoutIdLst>
    <p:sldLayoutId id="2147483678" r:id="rId1"/>
    <p:sldLayoutId id="2147483673" r:id="rId2"/>
    <p:sldLayoutId id="2147483681" r:id="rId3"/>
    <p:sldLayoutId id="2147483674" r:id="rId4"/>
    <p:sldLayoutId id="2147483675" r:id="rId5"/>
    <p:sldLayoutId id="2147483677" r:id="rId6"/>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2"/>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219868176"/>
      </p:ext>
    </p:extLst>
  </p:cSld>
  <p:clrMap bg1="lt1" tx1="dk1" bg2="lt2" tx2="dk2" accent1="accent1" accent2="accent2" accent3="accent3" accent4="accent4" accent5="accent5" accent6="accent6" hlink="hlink" folHlink="folHlink"/>
  <p:sldLayoutIdLst>
    <p:sldLayoutId id="2147483679" r:id="rId1"/>
    <p:sldLayoutId id="2147483653" r:id="rId2"/>
    <p:sldLayoutId id="2147483683" r:id="rId3"/>
    <p:sldLayoutId id="2147483663" r:id="rId4"/>
    <p:sldLayoutId id="2147483664" r:id="rId5"/>
    <p:sldLayoutId id="2147483665" r:id="rId6"/>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2.xml.rels><?xml version="1.0" encoding="UTF-8" standalone="yes"?>
<Relationships xmlns="http://schemas.openxmlformats.org/package/2006/relationships"><Relationship Id="rId2" Type="http://schemas.openxmlformats.org/officeDocument/2006/relationships/hyperlink" Target="https://ap.washington.edu/ahr/visas/admin-resources/j1/eligibility-requirements/funding/" TargetMode="External"/><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5.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2.xml.rels><?xml version="1.0" encoding="UTF-8" standalone="yes"?>
<Relationships xmlns="http://schemas.openxmlformats.org/package/2006/relationships"><Relationship Id="rId2" Type="http://schemas.openxmlformats.org/officeDocument/2006/relationships/hyperlink" Target="https://www.washington.edu/provost/federal-policy-updates/" TargetMode="External"/><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6.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6.xml.rels><?xml version="1.0" encoding="UTF-8" standalone="yes"?>
<Relationships xmlns="http://schemas.openxmlformats.org/package/2006/relationships"><Relationship Id="rId3" Type="http://schemas.openxmlformats.org/officeDocument/2006/relationships/hyperlink" Target="https://hr.uw.edu/worklife/employee-assistance-program/" TargetMode="External"/><Relationship Id="rId2" Type="http://schemas.openxmlformats.org/officeDocument/2006/relationships/hyperlink" Target="https://www.aclu.org/know-your-rights/immigrants-rights" TargetMode="External"/><Relationship Id="rId1" Type="http://schemas.openxmlformats.org/officeDocument/2006/relationships/slideLayout" Target="../slideLayouts/slideLayout10.xml"/></Relationships>
</file>

<file path=ppt/slides/_rels/slide27.xml.rels><?xml version="1.0" encoding="UTF-8" standalone="yes"?>
<Relationships xmlns="http://schemas.openxmlformats.org/package/2006/relationships"><Relationship Id="rId3" Type="http://schemas.openxmlformats.org/officeDocument/2006/relationships/hyperlink" Target="https://www.law.uw.edu/academics/experiential-learning/clinics/immigration-law/resources" TargetMode="External"/><Relationship Id="rId2" Type="http://schemas.openxmlformats.org/officeDocument/2006/relationships/hyperlink" Target="http://www.ailalawyer.com/" TargetMode="External"/><Relationship Id="rId1" Type="http://schemas.openxmlformats.org/officeDocument/2006/relationships/slideLayout" Target="../slideLayouts/slideLayout1.xml"/><Relationship Id="rId5" Type="http://schemas.openxmlformats.org/officeDocument/2006/relationships/hyperlink" Target="https://www.justia.com/" TargetMode="External"/><Relationship Id="rId4" Type="http://schemas.openxmlformats.org/officeDocument/2006/relationships/hyperlink" Target="https://www.avvo.com/" TargetMode="External"/></Relationships>
</file>

<file path=ppt/slides/_rels/slide28.xml.rels><?xml version="1.0" encoding="UTF-8" standalone="yes"?>
<Relationships xmlns="http://schemas.openxmlformats.org/package/2006/relationships"><Relationship Id="rId3" Type="http://schemas.openxmlformats.org/officeDocument/2006/relationships/hyperlink" Target="https://www.washington.edu/globalaffairs/resources-global-community/" TargetMode="External"/><Relationship Id="rId7" Type="http://schemas.openxmlformats.org/officeDocument/2006/relationships/hyperlink" Target="https://ap.washington.edu/about-us/contact/" TargetMode="External"/><Relationship Id="rId2" Type="http://schemas.openxmlformats.org/officeDocument/2006/relationships/hyperlink" Target="https://www.washington.edu/provost/federal-policy-updates/" TargetMode="External"/><Relationship Id="rId1" Type="http://schemas.openxmlformats.org/officeDocument/2006/relationships/slideLayout" Target="../slideLayouts/slideLayout5.xml"/><Relationship Id="rId6" Type="http://schemas.openxmlformats.org/officeDocument/2006/relationships/hyperlink" Target="https://ap.washington.edu/ahr/visas/admin-resources/" TargetMode="External"/><Relationship Id="rId5" Type="http://schemas.openxmlformats.org/officeDocument/2006/relationships/hyperlink" Target="https://ap.washington.edu/ahr/visas/scholar-resources/faq/current-visa-travel-faqs-for-international-scholars/" TargetMode="External"/><Relationship Id="rId4" Type="http://schemas.openxmlformats.org/officeDocument/2006/relationships/hyperlink" Target="https://ap.washington.edu/ahr/visas/scholar-resources/" TargetMode="External"/></Relationships>
</file>

<file path=ppt/slides/_rels/slide3.xml.rels><?xml version="1.0" encoding="UTF-8" standalone="yes"?>
<Relationships xmlns="http://schemas.openxmlformats.org/package/2006/relationships"><Relationship Id="rId3" Type="http://schemas.openxmlformats.org/officeDocument/2006/relationships/hyperlink" Target="https://ap.washington.edu/ahr/visas/admin-resources/h1b/sponsorship/" TargetMode="External"/><Relationship Id="rId2" Type="http://schemas.openxmlformats.org/officeDocument/2006/relationships/hyperlink" Target="https://hr.uw.edu/policies/staff-visa-sponsorship/" TargetMode="External"/><Relationship Id="rId1" Type="http://schemas.openxmlformats.org/officeDocument/2006/relationships/slideLayout" Target="../slideLayouts/slideLayout10.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ISO UPDATE</a:t>
            </a:r>
          </a:p>
        </p:txBody>
      </p:sp>
      <p:sp>
        <p:nvSpPr>
          <p:cNvPr id="3" name="TextBox 2">
            <a:extLst>
              <a:ext uri="{FF2B5EF4-FFF2-40B4-BE49-F238E27FC236}">
                <a16:creationId xmlns:a16="http://schemas.microsoft.com/office/drawing/2014/main" id="{486AE49B-601A-CDC0-DCE5-85D6A3404F6E}"/>
              </a:ext>
            </a:extLst>
          </p:cNvPr>
          <p:cNvSpPr txBox="1"/>
          <p:nvPr/>
        </p:nvSpPr>
        <p:spPr>
          <a:xfrm>
            <a:off x="590400" y="3852000"/>
            <a:ext cx="1406154" cy="369332"/>
          </a:xfrm>
          <a:prstGeom prst="rect">
            <a:avLst/>
          </a:prstGeom>
          <a:noFill/>
        </p:spPr>
        <p:txBody>
          <a:bodyPr wrap="none" rtlCol="0">
            <a:spAutoFit/>
          </a:bodyPr>
          <a:lstStyle/>
          <a:p>
            <a:r>
              <a:rPr lang="en-US" dirty="0">
                <a:latin typeface="Open Sans" panose="020B0606030504020204" pitchFamily="34" charset="0"/>
                <a:ea typeface="Open Sans" panose="020B0606030504020204" pitchFamily="34" charset="0"/>
                <a:cs typeface="Open Sans" panose="020B0606030504020204" pitchFamily="34" charset="0"/>
              </a:rPr>
              <a:t>05/14/2025</a:t>
            </a:r>
          </a:p>
        </p:txBody>
      </p:sp>
    </p:spTree>
    <p:extLst>
      <p:ext uri="{BB962C8B-B14F-4D97-AF65-F5344CB8AC3E}">
        <p14:creationId xmlns:p14="http://schemas.microsoft.com/office/powerpoint/2010/main" val="203848747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48132869-0041-575E-6F24-282D37870CE7}"/>
              </a:ext>
            </a:extLst>
          </p:cNvPr>
          <p:cNvSpPr>
            <a:spLocks noGrp="1"/>
          </p:cNvSpPr>
          <p:nvPr>
            <p:ph type="title"/>
          </p:nvPr>
        </p:nvSpPr>
        <p:spPr/>
        <p:txBody>
          <a:bodyPr/>
          <a:lstStyle/>
          <a:p>
            <a:r>
              <a:rPr lang="en-US" dirty="0"/>
              <a:t>End of paper DS-2019 issuance</a:t>
            </a:r>
          </a:p>
        </p:txBody>
      </p:sp>
      <p:sp>
        <p:nvSpPr>
          <p:cNvPr id="8" name="Text Placeholder 7">
            <a:extLst>
              <a:ext uri="{FF2B5EF4-FFF2-40B4-BE49-F238E27FC236}">
                <a16:creationId xmlns:a16="http://schemas.microsoft.com/office/drawing/2014/main" id="{8A214EDF-65BD-4C2C-EC67-A01E39DAABEF}"/>
              </a:ext>
            </a:extLst>
          </p:cNvPr>
          <p:cNvSpPr>
            <a:spLocks noGrp="1"/>
          </p:cNvSpPr>
          <p:nvPr>
            <p:ph type="body" sz="quarter" idx="11"/>
          </p:nvPr>
        </p:nvSpPr>
        <p:spPr>
          <a:xfrm>
            <a:off x="447923" y="1670401"/>
            <a:ext cx="8197114" cy="2901600"/>
          </a:xfrm>
        </p:spPr>
        <p:txBody>
          <a:bodyPr/>
          <a:lstStyle/>
          <a:p>
            <a:r>
              <a:rPr lang="en-US" dirty="0"/>
              <a:t>In April 2024, Department of State announced rule allowing use of scanned or digitally-signed DS-2019s for J-1 exchange visitors</a:t>
            </a:r>
          </a:p>
          <a:p>
            <a:r>
              <a:rPr lang="en-US" dirty="0"/>
              <a:t>ISO implemented a “hybrid model” where we issued both original paper DS-2019s and scanned</a:t>
            </a:r>
          </a:p>
          <a:p>
            <a:r>
              <a:rPr lang="en-US" dirty="0"/>
              <a:t>In December 2024, ISO announced shift to digital-only DS-2019s effective 01/01/2025</a:t>
            </a:r>
          </a:p>
        </p:txBody>
      </p:sp>
    </p:spTree>
    <p:extLst>
      <p:ext uri="{BB962C8B-B14F-4D97-AF65-F5344CB8AC3E}">
        <p14:creationId xmlns:p14="http://schemas.microsoft.com/office/powerpoint/2010/main" val="329466267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A04D34CA-A64E-6ACA-E08C-CF26370413FC}"/>
              </a:ext>
            </a:extLst>
          </p:cNvPr>
          <p:cNvSpPr>
            <a:spLocks noGrp="1"/>
          </p:cNvSpPr>
          <p:nvPr>
            <p:ph type="title"/>
          </p:nvPr>
        </p:nvSpPr>
        <p:spPr/>
        <p:txBody>
          <a:bodyPr/>
          <a:lstStyle/>
          <a:p>
            <a:r>
              <a:rPr lang="en-US" dirty="0"/>
              <a:t>Digital DS-2019s</a:t>
            </a:r>
          </a:p>
        </p:txBody>
      </p:sp>
      <p:sp>
        <p:nvSpPr>
          <p:cNvPr id="2" name="Text Placeholder 1">
            <a:extLst>
              <a:ext uri="{FF2B5EF4-FFF2-40B4-BE49-F238E27FC236}">
                <a16:creationId xmlns:a16="http://schemas.microsoft.com/office/drawing/2014/main" id="{2516BF0C-7504-B7B4-68DE-F805511C46F1}"/>
              </a:ext>
            </a:extLst>
          </p:cNvPr>
          <p:cNvSpPr>
            <a:spLocks noGrp="1"/>
          </p:cNvSpPr>
          <p:nvPr>
            <p:ph type="body" sz="quarter" idx="11"/>
          </p:nvPr>
        </p:nvSpPr>
        <p:spPr>
          <a:xfrm>
            <a:off x="447923" y="1684801"/>
            <a:ext cx="8197114" cy="2887200"/>
          </a:xfrm>
        </p:spPr>
        <p:txBody>
          <a:bodyPr/>
          <a:lstStyle/>
          <a:p>
            <a:r>
              <a:rPr lang="en-US" sz="1800" dirty="0"/>
              <a:t>ISO uploads DS-2019s to our Lux visa request tool once they’re issued</a:t>
            </a:r>
          </a:p>
          <a:p>
            <a:r>
              <a:rPr lang="en-US" sz="1800" dirty="0"/>
              <a:t>Easy to download and provide to scholar</a:t>
            </a:r>
          </a:p>
          <a:p>
            <a:r>
              <a:rPr lang="en-US" sz="1800" dirty="0"/>
              <a:t>No need to mail originals via international courier</a:t>
            </a:r>
          </a:p>
          <a:p>
            <a:r>
              <a:rPr lang="en-US" sz="1800" dirty="0"/>
              <a:t>For J-1 extensions where unit provides EID on visa request, scholar gets a notification with download link when new DS-2019 is uploaded</a:t>
            </a:r>
          </a:p>
          <a:p>
            <a:r>
              <a:rPr lang="en-US" sz="1800" dirty="0"/>
              <a:t>Uploads are only accessible to the person who submitted the visa request or “viewers” on it; let us know if the point of contact changes!</a:t>
            </a:r>
          </a:p>
        </p:txBody>
      </p:sp>
    </p:spTree>
    <p:extLst>
      <p:ext uri="{BB962C8B-B14F-4D97-AF65-F5344CB8AC3E}">
        <p14:creationId xmlns:p14="http://schemas.microsoft.com/office/powerpoint/2010/main" val="124514125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BD025FE2-D939-AE4B-E523-D3C5C8792406}"/>
              </a:ext>
            </a:extLst>
          </p:cNvPr>
          <p:cNvSpPr>
            <a:spLocks noGrp="1"/>
          </p:cNvSpPr>
          <p:nvPr>
            <p:ph type="title"/>
          </p:nvPr>
        </p:nvSpPr>
        <p:spPr/>
        <p:txBody>
          <a:bodyPr/>
          <a:lstStyle/>
          <a:p>
            <a:r>
              <a:rPr lang="en-US" dirty="0"/>
              <a:t>J-1 Funding Floor</a:t>
            </a:r>
          </a:p>
        </p:txBody>
      </p:sp>
      <p:sp>
        <p:nvSpPr>
          <p:cNvPr id="5" name="Text Placeholder 4">
            <a:extLst>
              <a:ext uri="{FF2B5EF4-FFF2-40B4-BE49-F238E27FC236}">
                <a16:creationId xmlns:a16="http://schemas.microsoft.com/office/drawing/2014/main" id="{2DC5F129-3AB1-C36C-63CB-93F5F89E8A21}"/>
              </a:ext>
            </a:extLst>
          </p:cNvPr>
          <p:cNvSpPr>
            <a:spLocks noGrp="1"/>
          </p:cNvSpPr>
          <p:nvPr>
            <p:ph type="body" sz="quarter" idx="11"/>
          </p:nvPr>
        </p:nvSpPr>
        <p:spPr>
          <a:xfrm>
            <a:off x="447923" y="1828801"/>
            <a:ext cx="8197114" cy="2743200"/>
          </a:xfrm>
        </p:spPr>
        <p:txBody>
          <a:bodyPr/>
          <a:lstStyle/>
          <a:p>
            <a:r>
              <a:rPr lang="en-US" sz="2000" dirty="0"/>
              <a:t>J-1 regulations require UW to confirm that J-1s possess “adequate financial resources to participate in and complete their exchange visitor programs” and to support their dependents</a:t>
            </a:r>
          </a:p>
          <a:p>
            <a:r>
              <a:rPr lang="en-US" sz="2000" dirty="0"/>
              <a:t>UW does this through its </a:t>
            </a:r>
            <a:r>
              <a:rPr lang="en-US" sz="2000" dirty="0">
                <a:hlinkClick r:id="rId2"/>
              </a:rPr>
              <a:t>J-1 funding floor</a:t>
            </a:r>
            <a:r>
              <a:rPr lang="en-US" sz="2000" dirty="0"/>
              <a:t>, which sets minimum required funding for J-1 exchange visitors not subject to UW salary minimums (mostly visiting titles)</a:t>
            </a:r>
          </a:p>
          <a:p>
            <a:r>
              <a:rPr lang="en-US" sz="2000" dirty="0"/>
              <a:t>Last update to funding floor was in July of 2017</a:t>
            </a:r>
          </a:p>
        </p:txBody>
      </p:sp>
    </p:spTree>
    <p:extLst>
      <p:ext uri="{BB962C8B-B14F-4D97-AF65-F5344CB8AC3E}">
        <p14:creationId xmlns:p14="http://schemas.microsoft.com/office/powerpoint/2010/main" val="17791654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0FF40BBE-846B-CD6F-05B7-D59B05289CA4}"/>
              </a:ext>
            </a:extLst>
          </p:cNvPr>
          <p:cNvSpPr>
            <a:spLocks noGrp="1"/>
          </p:cNvSpPr>
          <p:nvPr>
            <p:ph type="title"/>
          </p:nvPr>
        </p:nvSpPr>
        <p:spPr/>
        <p:txBody>
          <a:bodyPr/>
          <a:lstStyle/>
          <a:p>
            <a:r>
              <a:rPr lang="en-US" dirty="0"/>
              <a:t>Updating to Reflect Cost of Living Changes</a:t>
            </a:r>
          </a:p>
        </p:txBody>
      </p:sp>
      <p:sp>
        <p:nvSpPr>
          <p:cNvPr id="2" name="Text Placeholder 1">
            <a:extLst>
              <a:ext uri="{FF2B5EF4-FFF2-40B4-BE49-F238E27FC236}">
                <a16:creationId xmlns:a16="http://schemas.microsoft.com/office/drawing/2014/main" id="{19105584-BBEA-372B-3CBF-A790D1D0DF88}"/>
              </a:ext>
            </a:extLst>
          </p:cNvPr>
          <p:cNvSpPr>
            <a:spLocks noGrp="1"/>
          </p:cNvSpPr>
          <p:nvPr>
            <p:ph type="body" sz="quarter" idx="11"/>
          </p:nvPr>
        </p:nvSpPr>
        <p:spPr>
          <a:xfrm>
            <a:off x="447923" y="1706401"/>
            <a:ext cx="8197114" cy="2865600"/>
          </a:xfrm>
        </p:spPr>
        <p:txBody>
          <a:bodyPr/>
          <a:lstStyle/>
          <a:p>
            <a:r>
              <a:rPr lang="en-US" sz="2000" dirty="0"/>
              <a:t>Federal data shows a 35% increase in consumer good prices and other significant cost-of-living changes for the greater Seattle area</a:t>
            </a:r>
          </a:p>
          <a:p>
            <a:r>
              <a:rPr lang="en-US" sz="2000" dirty="0"/>
              <a:t>Peer comparisons also showed that most of UW’s peers in similarly high COL areas have higher J-1 funding floors</a:t>
            </a:r>
          </a:p>
          <a:p>
            <a:r>
              <a:rPr lang="en-US" sz="2000" dirty="0"/>
              <a:t>ISO regularly receives feedback from J-1s stating that living in Seattle is more expensive than they expected</a:t>
            </a:r>
          </a:p>
          <a:p>
            <a:endParaRPr lang="en-US" sz="2000" dirty="0"/>
          </a:p>
          <a:p>
            <a:endParaRPr lang="en-US" dirty="0"/>
          </a:p>
        </p:txBody>
      </p:sp>
    </p:spTree>
    <p:extLst>
      <p:ext uri="{BB962C8B-B14F-4D97-AF65-F5344CB8AC3E}">
        <p14:creationId xmlns:p14="http://schemas.microsoft.com/office/powerpoint/2010/main" val="246143256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B14D4CC6-D1C9-4EB3-0D4F-26828B391C34}"/>
              </a:ext>
            </a:extLst>
          </p:cNvPr>
          <p:cNvSpPr>
            <a:spLocks noGrp="1"/>
          </p:cNvSpPr>
          <p:nvPr>
            <p:ph type="title"/>
          </p:nvPr>
        </p:nvSpPr>
        <p:spPr/>
        <p:txBody>
          <a:bodyPr/>
          <a:lstStyle/>
          <a:p>
            <a:r>
              <a:rPr lang="en-US" dirty="0"/>
              <a:t>New Funding Floor</a:t>
            </a:r>
          </a:p>
        </p:txBody>
      </p:sp>
      <p:sp>
        <p:nvSpPr>
          <p:cNvPr id="2" name="Text Placeholder 1">
            <a:extLst>
              <a:ext uri="{FF2B5EF4-FFF2-40B4-BE49-F238E27FC236}">
                <a16:creationId xmlns:a16="http://schemas.microsoft.com/office/drawing/2014/main" id="{FDF64450-F56E-A3AA-F7D1-AF12A116C15E}"/>
              </a:ext>
            </a:extLst>
          </p:cNvPr>
          <p:cNvSpPr>
            <a:spLocks noGrp="1"/>
          </p:cNvSpPr>
          <p:nvPr>
            <p:ph type="body" sz="quarter" idx="11"/>
          </p:nvPr>
        </p:nvSpPr>
        <p:spPr>
          <a:xfrm>
            <a:off x="447923" y="1843201"/>
            <a:ext cx="8197114" cy="2728800"/>
          </a:xfrm>
        </p:spPr>
        <p:txBody>
          <a:bodyPr/>
          <a:lstStyle/>
          <a:p>
            <a:r>
              <a:rPr lang="en-US" sz="2000" dirty="0"/>
              <a:t>Monthly funding floor for J-1 will go up to $2500/month for visa requests received on or after July 1, 2025</a:t>
            </a:r>
          </a:p>
          <a:p>
            <a:r>
              <a:rPr lang="en-US" sz="2000" dirty="0"/>
              <a:t>Funding floor for J-2 dependents will stay the same: $1200/month for J-2 spouse, $600/month per J-2 child</a:t>
            </a:r>
          </a:p>
          <a:p>
            <a:r>
              <a:rPr lang="en-US" sz="2000" dirty="0"/>
              <a:t>At least 50% of total funding floor must be met with non-personal/institutional funds</a:t>
            </a:r>
          </a:p>
        </p:txBody>
      </p:sp>
    </p:spTree>
    <p:extLst>
      <p:ext uri="{BB962C8B-B14F-4D97-AF65-F5344CB8AC3E}">
        <p14:creationId xmlns:p14="http://schemas.microsoft.com/office/powerpoint/2010/main" val="342152156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A634A8C6-6135-76C0-2628-2741625EAAC5}"/>
              </a:ext>
            </a:extLst>
          </p:cNvPr>
          <p:cNvSpPr>
            <a:spLocks noGrp="1"/>
          </p:cNvSpPr>
          <p:nvPr>
            <p:ph type="title"/>
          </p:nvPr>
        </p:nvSpPr>
        <p:spPr/>
        <p:txBody>
          <a:bodyPr/>
          <a:lstStyle/>
          <a:p>
            <a:r>
              <a:rPr lang="en-US" dirty="0"/>
              <a:t>H-1B CHANGES</a:t>
            </a:r>
          </a:p>
        </p:txBody>
      </p:sp>
      <p:sp>
        <p:nvSpPr>
          <p:cNvPr id="6" name="TextBox 5">
            <a:extLst>
              <a:ext uri="{FF2B5EF4-FFF2-40B4-BE49-F238E27FC236}">
                <a16:creationId xmlns:a16="http://schemas.microsoft.com/office/drawing/2014/main" id="{B5D984E8-F9C5-D720-BE70-D2EC3F20F915}"/>
              </a:ext>
            </a:extLst>
          </p:cNvPr>
          <p:cNvSpPr txBox="1"/>
          <p:nvPr/>
        </p:nvSpPr>
        <p:spPr>
          <a:xfrm>
            <a:off x="693683" y="3176752"/>
            <a:ext cx="5771645" cy="584775"/>
          </a:xfrm>
          <a:prstGeom prst="rect">
            <a:avLst/>
          </a:prstGeom>
          <a:noFill/>
        </p:spPr>
        <p:txBody>
          <a:bodyPr wrap="none" rtlCol="0">
            <a:spAutoFit/>
          </a:bodyPr>
          <a:lstStyle/>
          <a:p>
            <a:pPr marL="285750" indent="-285750">
              <a:buFont typeface="Arial" panose="020B0604020202020204" pitchFamily="34" charset="0"/>
              <a:buChar char="•"/>
            </a:pPr>
            <a:r>
              <a:rPr lang="en-US" sz="1600" dirty="0">
                <a:latin typeface="Open Sans" panose="020B0606030504020204" pitchFamily="34" charset="0"/>
                <a:ea typeface="Open Sans" panose="020B0606030504020204" pitchFamily="34" charset="0"/>
                <a:cs typeface="Open Sans" panose="020B0606030504020204" pitchFamily="34" charset="0"/>
              </a:rPr>
              <a:t>Increased use of G-1450 Credit Card Authorization form</a:t>
            </a:r>
          </a:p>
          <a:p>
            <a:pPr marL="285750" indent="-285750">
              <a:buFont typeface="Arial" panose="020B0604020202020204" pitchFamily="34" charset="0"/>
              <a:buChar char="•"/>
            </a:pPr>
            <a:r>
              <a:rPr lang="en-US" sz="1600" dirty="0">
                <a:latin typeface="Open Sans" panose="020B0606030504020204" pitchFamily="34" charset="0"/>
                <a:ea typeface="Open Sans" panose="020B0606030504020204" pitchFamily="34" charset="0"/>
                <a:cs typeface="Open Sans" panose="020B0606030504020204" pitchFamily="34" charset="0"/>
              </a:rPr>
              <a:t>Changes to H-1B employer letter</a:t>
            </a:r>
          </a:p>
        </p:txBody>
      </p:sp>
    </p:spTree>
    <p:extLst>
      <p:ext uri="{BB962C8B-B14F-4D97-AF65-F5344CB8AC3E}">
        <p14:creationId xmlns:p14="http://schemas.microsoft.com/office/powerpoint/2010/main" val="404672972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B5DEE406-2BB7-7705-7A50-08EAAE998DB4}"/>
              </a:ext>
            </a:extLst>
          </p:cNvPr>
          <p:cNvSpPr>
            <a:spLocks noGrp="1"/>
          </p:cNvSpPr>
          <p:nvPr>
            <p:ph type="title"/>
          </p:nvPr>
        </p:nvSpPr>
        <p:spPr/>
        <p:txBody>
          <a:bodyPr/>
          <a:lstStyle/>
          <a:p>
            <a:r>
              <a:rPr lang="en-US" dirty="0"/>
              <a:t>Increased Use of G-1450</a:t>
            </a:r>
          </a:p>
        </p:txBody>
      </p:sp>
      <p:sp>
        <p:nvSpPr>
          <p:cNvPr id="6" name="Text Placeholder 5">
            <a:extLst>
              <a:ext uri="{FF2B5EF4-FFF2-40B4-BE49-F238E27FC236}">
                <a16:creationId xmlns:a16="http://schemas.microsoft.com/office/drawing/2014/main" id="{EEA3B021-8662-30C0-19A6-7F9A54AE4A30}"/>
              </a:ext>
            </a:extLst>
          </p:cNvPr>
          <p:cNvSpPr>
            <a:spLocks noGrp="1"/>
          </p:cNvSpPr>
          <p:nvPr>
            <p:ph type="body" sz="quarter" idx="11"/>
          </p:nvPr>
        </p:nvSpPr>
        <p:spPr>
          <a:xfrm>
            <a:off x="447923" y="1771201"/>
            <a:ext cx="8197114" cy="2800800"/>
          </a:xfrm>
        </p:spPr>
        <p:txBody>
          <a:bodyPr/>
          <a:lstStyle/>
          <a:p>
            <a:r>
              <a:rPr lang="en-US" dirty="0"/>
              <a:t>Historically, UW used checks cut from departmental accounts or through Procurement to pay all USCIS filing fees</a:t>
            </a:r>
          </a:p>
          <a:p>
            <a:r>
              <a:rPr lang="en-US" dirty="0"/>
              <a:t>Following UWFT in 2023, units began to use the USCIS G-1450 Credit Card Authorization Form to pay filing fees instead</a:t>
            </a:r>
          </a:p>
          <a:p>
            <a:endParaRPr lang="en-US" dirty="0"/>
          </a:p>
        </p:txBody>
      </p:sp>
    </p:spTree>
    <p:extLst>
      <p:ext uri="{BB962C8B-B14F-4D97-AF65-F5344CB8AC3E}">
        <p14:creationId xmlns:p14="http://schemas.microsoft.com/office/powerpoint/2010/main" val="322807134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218C033E-9EC6-814A-1C56-4DECA4B3127D}"/>
              </a:ext>
            </a:extLst>
          </p:cNvPr>
          <p:cNvSpPr>
            <a:spLocks noGrp="1"/>
          </p:cNvSpPr>
          <p:nvPr>
            <p:ph type="title"/>
          </p:nvPr>
        </p:nvSpPr>
        <p:spPr/>
        <p:txBody>
          <a:bodyPr/>
          <a:lstStyle/>
          <a:p>
            <a:r>
              <a:rPr lang="en-US" dirty="0"/>
              <a:t>G-1450 Tips and Warnings</a:t>
            </a:r>
          </a:p>
        </p:txBody>
      </p:sp>
      <p:sp>
        <p:nvSpPr>
          <p:cNvPr id="2" name="Text Placeholder 1">
            <a:extLst>
              <a:ext uri="{FF2B5EF4-FFF2-40B4-BE49-F238E27FC236}">
                <a16:creationId xmlns:a16="http://schemas.microsoft.com/office/drawing/2014/main" id="{59234F12-B855-129A-A6DA-17F2A450354F}"/>
              </a:ext>
            </a:extLst>
          </p:cNvPr>
          <p:cNvSpPr>
            <a:spLocks noGrp="1"/>
          </p:cNvSpPr>
          <p:nvPr>
            <p:ph type="body" sz="quarter" idx="11"/>
          </p:nvPr>
        </p:nvSpPr>
        <p:spPr>
          <a:xfrm>
            <a:off x="447923" y="1656001"/>
            <a:ext cx="8197114" cy="2916000"/>
          </a:xfrm>
        </p:spPr>
        <p:txBody>
          <a:bodyPr/>
          <a:lstStyle/>
          <a:p>
            <a:r>
              <a:rPr lang="en-US" sz="1800" dirty="0"/>
              <a:t>ISO needs a </a:t>
            </a:r>
            <a:r>
              <a:rPr lang="en-US" sz="1800" u="sng" dirty="0"/>
              <a:t>separate</a:t>
            </a:r>
            <a:r>
              <a:rPr lang="en-US" sz="1800" dirty="0"/>
              <a:t> G-1450 for </a:t>
            </a:r>
            <a:r>
              <a:rPr lang="en-US" sz="1800" u="sng" dirty="0"/>
              <a:t>each USCIS filing fee</a:t>
            </a:r>
          </a:p>
          <a:p>
            <a:r>
              <a:rPr lang="en-US" sz="1800" dirty="0"/>
              <a:t>Each G-1450 must be printed and signed; ISO can accept signed originals or scans, but not e-signatures</a:t>
            </a:r>
          </a:p>
          <a:p>
            <a:r>
              <a:rPr lang="en-US" sz="1800" dirty="0"/>
              <a:t>Card used for G-1450 needs to be </a:t>
            </a:r>
            <a:r>
              <a:rPr lang="en-US" sz="1800" u="sng" dirty="0"/>
              <a:t>active</a:t>
            </a:r>
            <a:r>
              <a:rPr lang="en-US" sz="1800" dirty="0"/>
              <a:t> and </a:t>
            </a:r>
            <a:r>
              <a:rPr lang="en-US" sz="1800" u="sng" dirty="0"/>
              <a:t>valid</a:t>
            </a:r>
            <a:r>
              <a:rPr lang="en-US" sz="1800" dirty="0"/>
              <a:t>; ISO will check in close to filing to make sure this is still true</a:t>
            </a:r>
          </a:p>
          <a:p>
            <a:r>
              <a:rPr lang="en-US" sz="1800" dirty="0"/>
              <a:t>Slightly higher rate of rejections on petitions using G-1450s, so if you have time, we recommend requesting checks through Workday Finance instead</a:t>
            </a:r>
          </a:p>
          <a:p>
            <a:r>
              <a:rPr lang="en-US" sz="1800" dirty="0"/>
              <a:t>Form of payment must match across fees and applications; so no mixing checks and G-1450s on the same application</a:t>
            </a:r>
          </a:p>
        </p:txBody>
      </p:sp>
    </p:spTree>
    <p:extLst>
      <p:ext uri="{BB962C8B-B14F-4D97-AF65-F5344CB8AC3E}">
        <p14:creationId xmlns:p14="http://schemas.microsoft.com/office/powerpoint/2010/main" val="73365545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10750AC1-CB52-BBEA-5BCD-4CBBEC8A2DC1}"/>
              </a:ext>
            </a:extLst>
          </p:cNvPr>
          <p:cNvSpPr>
            <a:spLocks noGrp="1"/>
          </p:cNvSpPr>
          <p:nvPr>
            <p:ph type="title"/>
          </p:nvPr>
        </p:nvSpPr>
        <p:spPr/>
        <p:txBody>
          <a:bodyPr/>
          <a:lstStyle/>
          <a:p>
            <a:r>
              <a:rPr lang="en-US" dirty="0"/>
              <a:t>Changes to H-1B Employer Letter</a:t>
            </a:r>
          </a:p>
        </p:txBody>
      </p:sp>
      <p:sp>
        <p:nvSpPr>
          <p:cNvPr id="2" name="Text Placeholder 1">
            <a:extLst>
              <a:ext uri="{FF2B5EF4-FFF2-40B4-BE49-F238E27FC236}">
                <a16:creationId xmlns:a16="http://schemas.microsoft.com/office/drawing/2014/main" id="{7C5E2090-F3EC-9162-363D-DE8C42E51593}"/>
              </a:ext>
            </a:extLst>
          </p:cNvPr>
          <p:cNvSpPr>
            <a:spLocks noGrp="1"/>
          </p:cNvSpPr>
          <p:nvPr>
            <p:ph type="body" sz="quarter" idx="11"/>
          </p:nvPr>
        </p:nvSpPr>
        <p:spPr>
          <a:xfrm>
            <a:off x="447923" y="1699201"/>
            <a:ext cx="8197114" cy="2872800"/>
          </a:xfrm>
        </p:spPr>
        <p:txBody>
          <a:bodyPr/>
          <a:lstStyle/>
          <a:p>
            <a:r>
              <a:rPr lang="en-US" dirty="0"/>
              <a:t>Effective 07/01/2025, ISO will start providing first drafts of the “Employer Letter to USCIS” to units</a:t>
            </a:r>
          </a:p>
          <a:p>
            <a:r>
              <a:rPr lang="en-US" dirty="0"/>
              <a:t>By generating the first draft in ISO, we hope to reduce the email and time burden of producing this document</a:t>
            </a:r>
          </a:p>
          <a:p>
            <a:r>
              <a:rPr lang="en-US" dirty="0"/>
              <a:t>More details to come</a:t>
            </a:r>
          </a:p>
        </p:txBody>
      </p:sp>
    </p:spTree>
    <p:extLst>
      <p:ext uri="{BB962C8B-B14F-4D97-AF65-F5344CB8AC3E}">
        <p14:creationId xmlns:p14="http://schemas.microsoft.com/office/powerpoint/2010/main" val="297559763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2AEBCB96-E282-58CC-5DF6-9649996C05B4}"/>
              </a:ext>
            </a:extLst>
          </p:cNvPr>
          <p:cNvSpPr>
            <a:spLocks noGrp="1"/>
          </p:cNvSpPr>
          <p:nvPr>
            <p:ph type="title"/>
          </p:nvPr>
        </p:nvSpPr>
        <p:spPr>
          <a:xfrm>
            <a:off x="460375" y="644993"/>
            <a:ext cx="2405225" cy="2641756"/>
          </a:xfrm>
        </p:spPr>
        <p:txBody>
          <a:bodyPr/>
          <a:lstStyle/>
          <a:p>
            <a:r>
              <a:rPr lang="en-US" sz="2800" dirty="0"/>
              <a:t>Q&amp;A Break 1:</a:t>
            </a:r>
            <a:br>
              <a:rPr lang="en-US" sz="2800" dirty="0"/>
            </a:br>
            <a:r>
              <a:rPr lang="en-US" sz="2800" dirty="0"/>
              <a:t>UW Changes</a:t>
            </a:r>
          </a:p>
        </p:txBody>
      </p:sp>
      <p:sp>
        <p:nvSpPr>
          <p:cNvPr id="2" name="TextBox 1">
            <a:extLst>
              <a:ext uri="{FF2B5EF4-FFF2-40B4-BE49-F238E27FC236}">
                <a16:creationId xmlns:a16="http://schemas.microsoft.com/office/drawing/2014/main" id="{31C5B0BD-07C1-88C6-0EAC-61FF6B2C8441}"/>
              </a:ext>
            </a:extLst>
          </p:cNvPr>
          <p:cNvSpPr txBox="1"/>
          <p:nvPr/>
        </p:nvSpPr>
        <p:spPr>
          <a:xfrm>
            <a:off x="3290400" y="182634"/>
            <a:ext cx="5508000" cy="4778231"/>
          </a:xfrm>
          <a:prstGeom prst="rect">
            <a:avLst/>
          </a:prstGeom>
          <a:noFill/>
        </p:spPr>
        <p:txBody>
          <a:bodyPr wrap="square" rtlCol="0">
            <a:spAutoFit/>
          </a:bodyPr>
          <a:lstStyle/>
          <a:p>
            <a:pPr marL="115888" indent="-115888" rtl="0">
              <a:buNone/>
            </a:pPr>
            <a:r>
              <a:rPr lang="en-US" sz="1050" b="0" i="0" u="none" strike="noStrike" dirty="0">
                <a:solidFill>
                  <a:srgbClr val="000000"/>
                </a:solidFill>
                <a:effectLst/>
                <a:latin typeface="Arial" panose="020B0604020202020204" pitchFamily="34" charset="0"/>
              </a:rPr>
              <a:t>Q: Are there repercussions when a postdoc who is sponsored for, say, two years on a J-1 visa leaves early?</a:t>
            </a:r>
            <a:endParaRPr lang="en-US" sz="1050" b="0" dirty="0">
              <a:effectLst/>
            </a:endParaRPr>
          </a:p>
          <a:p>
            <a:pPr marL="115888" indent="-115888" rtl="0">
              <a:buNone/>
            </a:pPr>
            <a:r>
              <a:rPr lang="en-US" sz="1050" b="0" i="0" u="none" strike="noStrike" dirty="0">
                <a:solidFill>
                  <a:srgbClr val="000000"/>
                </a:solidFill>
                <a:effectLst/>
                <a:latin typeface="Arial" panose="020B0604020202020204" pitchFamily="34" charset="0"/>
              </a:rPr>
              <a:t>A: For J-1s, we would need you to let us know so that we can shorten their DS-2019; they'll then get their usual 30-day grace period to depart the U.S. No other repercussions.</a:t>
            </a:r>
            <a:endParaRPr lang="en-US" sz="1050" dirty="0"/>
          </a:p>
          <a:p>
            <a:pPr marL="115888" indent="-115888" rtl="0">
              <a:buNone/>
            </a:pPr>
            <a:endParaRPr lang="en-US" sz="1050" b="0" i="0" u="none" strike="noStrike" dirty="0">
              <a:solidFill>
                <a:srgbClr val="000000"/>
              </a:solidFill>
              <a:effectLst/>
              <a:latin typeface="Arial" panose="020B0604020202020204" pitchFamily="34" charset="0"/>
            </a:endParaRPr>
          </a:p>
          <a:p>
            <a:pPr marL="115888" indent="-115888" rtl="0">
              <a:buNone/>
            </a:pPr>
            <a:r>
              <a:rPr lang="en-US" sz="1050" b="0" i="0" u="none" strike="noStrike" dirty="0">
                <a:solidFill>
                  <a:srgbClr val="000000"/>
                </a:solidFill>
                <a:effectLst/>
                <a:latin typeface="Arial" panose="020B0604020202020204" pitchFamily="34" charset="0"/>
              </a:rPr>
              <a:t>Q: For initial DS-2019s (for those outside the US), are there any issues with using copies for visa appointments at US consulates?  I am strongly advising people take their originals with them to their appointments.</a:t>
            </a:r>
            <a:endParaRPr lang="en-US" sz="1050" b="0" dirty="0">
              <a:effectLst/>
            </a:endParaRPr>
          </a:p>
          <a:p>
            <a:pPr marL="115888" indent="-115888" rtl="0">
              <a:buNone/>
            </a:pPr>
            <a:r>
              <a:rPr lang="en-US" sz="1050" b="0" i="0" u="none" strike="noStrike" dirty="0">
                <a:solidFill>
                  <a:srgbClr val="000000"/>
                </a:solidFill>
                <a:effectLst/>
                <a:latin typeface="Arial" panose="020B0604020202020204" pitchFamily="34" charset="0"/>
              </a:rPr>
              <a:t>A: All consulates should be accepting digitally signed DS-2019s or scanned signed DS-2019s; that said, we have heard anecdotally that some consulates are requiring signed originals (in direct contravention of Department of State guidance and the regulations). If a consulate doesn’t accept the digital DS-2019, let us know.</a:t>
            </a:r>
            <a:endParaRPr lang="en-US" sz="1050" b="0" dirty="0">
              <a:effectLst/>
            </a:endParaRPr>
          </a:p>
          <a:p>
            <a:pPr marL="115888" indent="-115888" rtl="0">
              <a:buNone/>
            </a:pPr>
            <a:endParaRPr lang="en-US" sz="1050" i="0" u="none" strike="noStrike" dirty="0">
              <a:solidFill>
                <a:srgbClr val="000000"/>
              </a:solidFill>
              <a:latin typeface="Arial" panose="020B0604020202020204" pitchFamily="34" charset="0"/>
            </a:endParaRPr>
          </a:p>
          <a:p>
            <a:pPr marL="115888" indent="-115888" rtl="0">
              <a:buNone/>
            </a:pPr>
            <a:r>
              <a:rPr lang="en-US" sz="1050" b="0" i="0" u="none" strike="noStrike" dirty="0">
                <a:solidFill>
                  <a:srgbClr val="000000"/>
                </a:solidFill>
                <a:effectLst/>
                <a:latin typeface="Arial" panose="020B0604020202020204" pitchFamily="34" charset="0"/>
              </a:rPr>
              <a:t>Q: Will the new H-1B employee draft letter be a draft that can be copied to letterhead?</a:t>
            </a:r>
            <a:endParaRPr lang="en-US" sz="1050" b="0" dirty="0">
              <a:effectLst/>
            </a:endParaRPr>
          </a:p>
          <a:p>
            <a:pPr marL="115888" indent="-115888" rtl="0">
              <a:buNone/>
            </a:pPr>
            <a:r>
              <a:rPr lang="en-US" sz="1050" b="0" i="0" u="none" strike="noStrike" dirty="0">
                <a:solidFill>
                  <a:srgbClr val="000000"/>
                </a:solidFill>
                <a:effectLst/>
                <a:latin typeface="Arial" panose="020B0604020202020204" pitchFamily="34" charset="0"/>
              </a:rPr>
              <a:t>A: Yes! We will send it to you as an unlocked Word document so that it can be put on department letterhead.</a:t>
            </a:r>
            <a:endParaRPr lang="en-US" sz="1050" b="0" dirty="0">
              <a:effectLst/>
            </a:endParaRPr>
          </a:p>
          <a:p>
            <a:pPr marL="115888" indent="-115888" rtl="0">
              <a:buNone/>
            </a:pPr>
            <a:endParaRPr lang="en-US" sz="1050" i="0" u="none" strike="noStrike" dirty="0">
              <a:solidFill>
                <a:srgbClr val="000000"/>
              </a:solidFill>
              <a:latin typeface="Arial" panose="020B0604020202020204" pitchFamily="34" charset="0"/>
            </a:endParaRPr>
          </a:p>
          <a:p>
            <a:pPr marL="115888" indent="-115888" rtl="0">
              <a:buNone/>
            </a:pPr>
            <a:r>
              <a:rPr lang="en-US" sz="1050" b="0" i="0" u="none" strike="noStrike" dirty="0">
                <a:solidFill>
                  <a:srgbClr val="000000"/>
                </a:solidFill>
                <a:effectLst/>
                <a:latin typeface="Arial" panose="020B0604020202020204" pitchFamily="34" charset="0"/>
              </a:rPr>
              <a:t>Q: Is there a way for ISO to automatically add every new scholar to the International Scholars Mailing List?</a:t>
            </a:r>
            <a:endParaRPr lang="en-US" sz="1050" b="0" dirty="0">
              <a:effectLst/>
            </a:endParaRPr>
          </a:p>
          <a:p>
            <a:pPr marL="115888" indent="-115888" rtl="0">
              <a:buNone/>
            </a:pPr>
            <a:r>
              <a:rPr lang="en-US" sz="1050" b="0" i="0" u="none" strike="noStrike" dirty="0">
                <a:solidFill>
                  <a:srgbClr val="000000"/>
                </a:solidFill>
                <a:effectLst/>
                <a:latin typeface="Arial" panose="020B0604020202020204" pitchFamily="34" charset="0"/>
              </a:rPr>
              <a:t>A: Unfortunately, no; there’s no system that captures this information to feed it into UW Groups.</a:t>
            </a:r>
            <a:endParaRPr lang="en-US" sz="1050" b="0" dirty="0">
              <a:effectLst/>
            </a:endParaRPr>
          </a:p>
          <a:p>
            <a:pPr marL="115888" indent="-115888" rtl="0">
              <a:buNone/>
            </a:pPr>
            <a:endParaRPr lang="en-US" sz="1050" i="0" u="none" strike="noStrike" dirty="0">
              <a:solidFill>
                <a:srgbClr val="000000"/>
              </a:solidFill>
              <a:latin typeface="Arial" panose="020B0604020202020204" pitchFamily="34" charset="0"/>
            </a:endParaRPr>
          </a:p>
          <a:p>
            <a:pPr marL="115888" indent="-115888" rtl="0">
              <a:buNone/>
            </a:pPr>
            <a:r>
              <a:rPr lang="en-US" sz="1050" b="0" i="0" u="none" strike="noStrike" dirty="0">
                <a:solidFill>
                  <a:srgbClr val="000000"/>
                </a:solidFill>
                <a:effectLst/>
                <a:latin typeface="Arial" panose="020B0604020202020204" pitchFamily="34" charset="0"/>
              </a:rPr>
              <a:t>Q: Some DS-2019s are blurry in scans and some scholars want a printed version instead. Is this something that can be looked at?</a:t>
            </a:r>
            <a:endParaRPr lang="en-US" sz="1050" b="0" dirty="0">
              <a:effectLst/>
            </a:endParaRPr>
          </a:p>
          <a:p>
            <a:pPr marL="115888" indent="-115888" rtl="0">
              <a:buNone/>
            </a:pPr>
            <a:r>
              <a:rPr lang="en-US" sz="1050" b="0" i="0" u="none" strike="noStrike" dirty="0">
                <a:solidFill>
                  <a:srgbClr val="000000"/>
                </a:solidFill>
                <a:effectLst/>
                <a:latin typeface="Arial" panose="020B0604020202020204" pitchFamily="34" charset="0"/>
              </a:rPr>
              <a:t>A: Yes, ISO can explore ways to make sure DS-2019 scan quality is </a:t>
            </a:r>
            <a:br>
              <a:rPr lang="en-US" sz="1050" b="0" i="0" u="none" strike="noStrike" dirty="0">
                <a:solidFill>
                  <a:srgbClr val="000000"/>
                </a:solidFill>
                <a:effectLst/>
                <a:latin typeface="Arial" panose="020B0604020202020204" pitchFamily="34" charset="0"/>
              </a:rPr>
            </a:br>
            <a:r>
              <a:rPr lang="en-US" sz="1050" b="0" i="0" u="none" strike="noStrike" dirty="0">
                <a:solidFill>
                  <a:srgbClr val="000000"/>
                </a:solidFill>
                <a:effectLst/>
                <a:latin typeface="Arial" panose="020B0604020202020204" pitchFamily="34" charset="0"/>
              </a:rPr>
              <a:t>sufficient. Please contact us if you get a blurry scan.</a:t>
            </a:r>
            <a:endParaRPr lang="en-US" sz="1050" b="0" dirty="0">
              <a:effectLst/>
            </a:endParaRPr>
          </a:p>
          <a:p>
            <a:pPr>
              <a:buNone/>
            </a:pPr>
            <a:br>
              <a:rPr lang="en-US" sz="1050" dirty="0"/>
            </a:br>
            <a:endParaRPr lang="en-US" sz="1050" dirty="0"/>
          </a:p>
        </p:txBody>
      </p:sp>
    </p:spTree>
    <p:extLst>
      <p:ext uri="{BB962C8B-B14F-4D97-AF65-F5344CB8AC3E}">
        <p14:creationId xmlns:p14="http://schemas.microsoft.com/office/powerpoint/2010/main" val="93239621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FC3C3458-1985-E777-D512-28FE06B983C0}"/>
              </a:ext>
            </a:extLst>
          </p:cNvPr>
          <p:cNvSpPr>
            <a:spLocks noGrp="1"/>
          </p:cNvSpPr>
          <p:nvPr>
            <p:ph type="title"/>
          </p:nvPr>
        </p:nvSpPr>
        <p:spPr/>
        <p:txBody>
          <a:bodyPr/>
          <a:lstStyle/>
          <a:p>
            <a:r>
              <a:rPr lang="en-US" dirty="0"/>
              <a:t>AGENDA</a:t>
            </a:r>
          </a:p>
        </p:txBody>
      </p:sp>
      <p:sp>
        <p:nvSpPr>
          <p:cNvPr id="5" name="Text Placeholder 4">
            <a:extLst>
              <a:ext uri="{FF2B5EF4-FFF2-40B4-BE49-F238E27FC236}">
                <a16:creationId xmlns:a16="http://schemas.microsoft.com/office/drawing/2014/main" id="{B6E5E841-F22F-52D6-075C-1FC5F55087D7}"/>
              </a:ext>
            </a:extLst>
          </p:cNvPr>
          <p:cNvSpPr>
            <a:spLocks noGrp="1"/>
          </p:cNvSpPr>
          <p:nvPr>
            <p:ph type="body" sz="quarter" idx="11"/>
          </p:nvPr>
        </p:nvSpPr>
        <p:spPr>
          <a:xfrm>
            <a:off x="396000" y="1555201"/>
            <a:ext cx="8249037" cy="3016800"/>
          </a:xfrm>
        </p:spPr>
        <p:txBody>
          <a:bodyPr numCol="2"/>
          <a:lstStyle/>
          <a:p>
            <a:r>
              <a:rPr lang="en-US" sz="1800" dirty="0"/>
              <a:t>ISO Changes</a:t>
            </a:r>
          </a:p>
          <a:p>
            <a:pPr lvl="1"/>
            <a:r>
              <a:rPr lang="en-US" sz="1600" b="0" dirty="0"/>
              <a:t>Staff Visa Sponsorship </a:t>
            </a:r>
          </a:p>
          <a:p>
            <a:pPr lvl="1"/>
            <a:r>
              <a:rPr lang="en-US" sz="1600" b="0" dirty="0"/>
              <a:t>APF Reorganization</a:t>
            </a:r>
          </a:p>
          <a:p>
            <a:pPr lvl="1"/>
            <a:r>
              <a:rPr lang="en-US" sz="1600" b="0" dirty="0"/>
              <a:t>International Scholars Outreach</a:t>
            </a:r>
          </a:p>
          <a:p>
            <a:pPr lvl="1"/>
            <a:r>
              <a:rPr lang="en-US" sz="1600" b="0" dirty="0"/>
              <a:t>Visa Sponsorship Duration Changes</a:t>
            </a:r>
          </a:p>
          <a:p>
            <a:pPr lvl="1"/>
            <a:r>
              <a:rPr lang="en-US" sz="1600" b="0" dirty="0"/>
              <a:t>J-1 changes</a:t>
            </a:r>
          </a:p>
          <a:p>
            <a:pPr lvl="1"/>
            <a:r>
              <a:rPr lang="en-US" sz="1600" b="0" dirty="0"/>
              <a:t>H-1B changes</a:t>
            </a:r>
          </a:p>
          <a:p>
            <a:r>
              <a:rPr lang="en-US" sz="1800" dirty="0"/>
              <a:t>Q &amp; A Break 1</a:t>
            </a:r>
          </a:p>
          <a:p>
            <a:pPr marL="0" indent="0">
              <a:buNone/>
            </a:pPr>
            <a:endParaRPr lang="en-US" sz="1800" dirty="0"/>
          </a:p>
          <a:p>
            <a:r>
              <a:rPr lang="en-US" sz="1800" dirty="0"/>
              <a:t>Federal Changes</a:t>
            </a:r>
          </a:p>
          <a:p>
            <a:pPr lvl="1"/>
            <a:r>
              <a:rPr lang="en-US" sz="1600" b="0" dirty="0"/>
              <a:t>Funding pauses</a:t>
            </a:r>
          </a:p>
          <a:p>
            <a:pPr lvl="1"/>
            <a:r>
              <a:rPr lang="en-US" sz="1600" b="0" dirty="0"/>
              <a:t>Increased scrutiny of academic visas</a:t>
            </a:r>
          </a:p>
          <a:p>
            <a:pPr lvl="1"/>
            <a:r>
              <a:rPr lang="en-US" sz="1600" b="0" dirty="0"/>
              <a:t>SEVIS terminations</a:t>
            </a:r>
          </a:p>
          <a:p>
            <a:pPr lvl="1"/>
            <a:r>
              <a:rPr lang="en-US" sz="1600" b="0" dirty="0"/>
              <a:t>What hasn’t changed?</a:t>
            </a:r>
          </a:p>
          <a:p>
            <a:pPr lvl="1"/>
            <a:r>
              <a:rPr lang="en-US" sz="1600" b="0" dirty="0"/>
              <a:t>How to support scholars</a:t>
            </a:r>
          </a:p>
          <a:p>
            <a:r>
              <a:rPr lang="en-US" sz="1800" dirty="0"/>
              <a:t>Additional resources</a:t>
            </a:r>
          </a:p>
          <a:p>
            <a:r>
              <a:rPr lang="en-US" sz="1800" dirty="0"/>
              <a:t>Q &amp; A Break 2</a:t>
            </a:r>
          </a:p>
        </p:txBody>
      </p:sp>
    </p:spTree>
    <p:extLst>
      <p:ext uri="{BB962C8B-B14F-4D97-AF65-F5344CB8AC3E}">
        <p14:creationId xmlns:p14="http://schemas.microsoft.com/office/powerpoint/2010/main" val="340452996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30B4F8E8-EE04-1109-1DA9-7921BE0B8602}"/>
              </a:ext>
            </a:extLst>
          </p:cNvPr>
          <p:cNvSpPr>
            <a:spLocks noGrp="1"/>
          </p:cNvSpPr>
          <p:nvPr>
            <p:ph type="title"/>
          </p:nvPr>
        </p:nvSpPr>
        <p:spPr/>
        <p:txBody>
          <a:bodyPr/>
          <a:lstStyle/>
          <a:p>
            <a:r>
              <a:rPr lang="en-US" dirty="0"/>
              <a:t>FEDERAL CHANGES</a:t>
            </a:r>
          </a:p>
        </p:txBody>
      </p:sp>
    </p:spTree>
    <p:extLst>
      <p:ext uri="{BB962C8B-B14F-4D97-AF65-F5344CB8AC3E}">
        <p14:creationId xmlns:p14="http://schemas.microsoft.com/office/powerpoint/2010/main" val="341951217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885B18E9-6FFF-237F-7ADF-3A8F6E4A2E04}"/>
              </a:ext>
            </a:extLst>
          </p:cNvPr>
          <p:cNvSpPr>
            <a:spLocks noGrp="1"/>
          </p:cNvSpPr>
          <p:nvPr>
            <p:ph type="title"/>
          </p:nvPr>
        </p:nvSpPr>
        <p:spPr/>
        <p:txBody>
          <a:bodyPr/>
          <a:lstStyle/>
          <a:p>
            <a:r>
              <a:rPr lang="en-US" dirty="0"/>
              <a:t>Federal Funding Pauses/Delays/Cancellations</a:t>
            </a:r>
          </a:p>
        </p:txBody>
      </p:sp>
      <p:sp>
        <p:nvSpPr>
          <p:cNvPr id="6" name="Text Placeholder 5">
            <a:extLst>
              <a:ext uri="{FF2B5EF4-FFF2-40B4-BE49-F238E27FC236}">
                <a16:creationId xmlns:a16="http://schemas.microsoft.com/office/drawing/2014/main" id="{FBFE4F6B-E0A6-4B35-9366-F9FF779F0670}"/>
              </a:ext>
            </a:extLst>
          </p:cNvPr>
          <p:cNvSpPr>
            <a:spLocks noGrp="1"/>
          </p:cNvSpPr>
          <p:nvPr>
            <p:ph type="body" sz="quarter" idx="11"/>
          </p:nvPr>
        </p:nvSpPr>
        <p:spPr>
          <a:xfrm>
            <a:off x="447923" y="1749601"/>
            <a:ext cx="8197114" cy="2822400"/>
          </a:xfrm>
        </p:spPr>
        <p:txBody>
          <a:bodyPr/>
          <a:lstStyle/>
          <a:p>
            <a:r>
              <a:rPr lang="en-US" sz="2000" dirty="0"/>
              <a:t>State of federal funding for many researchers is uncertain</a:t>
            </a:r>
          </a:p>
          <a:p>
            <a:r>
              <a:rPr lang="en-US" sz="2000" dirty="0"/>
              <a:t>US law doesn’t allow employers to put H-1B and E-3 employees on furlough or reduce FTE to reflect funding loss</a:t>
            </a:r>
          </a:p>
          <a:p>
            <a:r>
              <a:rPr lang="en-US" sz="2000" dirty="0"/>
              <a:t>F-1 OPT holders, J-1s, and TNs may have more flexibility based on the different laws for those visa types</a:t>
            </a:r>
          </a:p>
          <a:p>
            <a:r>
              <a:rPr lang="en-US" sz="2000" dirty="0"/>
              <a:t>Contact ISO if you have questions regarding funding issues for an international scholar</a:t>
            </a:r>
          </a:p>
        </p:txBody>
      </p:sp>
    </p:spTree>
    <p:extLst>
      <p:ext uri="{BB962C8B-B14F-4D97-AF65-F5344CB8AC3E}">
        <p14:creationId xmlns:p14="http://schemas.microsoft.com/office/powerpoint/2010/main" val="419034187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6C849DC1-17A7-3050-C49C-DB54FD0A2C82}"/>
              </a:ext>
            </a:extLst>
          </p:cNvPr>
          <p:cNvSpPr>
            <a:spLocks noGrp="1"/>
          </p:cNvSpPr>
          <p:nvPr>
            <p:ph type="title"/>
          </p:nvPr>
        </p:nvSpPr>
        <p:spPr/>
        <p:txBody>
          <a:bodyPr/>
          <a:lstStyle/>
          <a:p>
            <a:r>
              <a:rPr lang="en-US" dirty="0"/>
              <a:t>Increased Scrutiny of Academic Visas</a:t>
            </a:r>
          </a:p>
        </p:txBody>
      </p:sp>
      <p:sp>
        <p:nvSpPr>
          <p:cNvPr id="2" name="Text Placeholder 1">
            <a:extLst>
              <a:ext uri="{FF2B5EF4-FFF2-40B4-BE49-F238E27FC236}">
                <a16:creationId xmlns:a16="http://schemas.microsoft.com/office/drawing/2014/main" id="{E5CBA4E2-DDEB-6A57-C88E-FD6E792DC21A}"/>
              </a:ext>
            </a:extLst>
          </p:cNvPr>
          <p:cNvSpPr>
            <a:spLocks noGrp="1"/>
          </p:cNvSpPr>
          <p:nvPr>
            <p:ph type="body" sz="quarter" idx="11"/>
          </p:nvPr>
        </p:nvSpPr>
        <p:spPr>
          <a:xfrm>
            <a:off x="447923" y="1735201"/>
            <a:ext cx="8197114" cy="2757600"/>
          </a:xfrm>
        </p:spPr>
        <p:txBody>
          <a:bodyPr/>
          <a:lstStyle/>
          <a:p>
            <a:r>
              <a:rPr lang="en-US" sz="2000" dirty="0"/>
              <a:t>The White House has published a number of “extreme vetting” executive orders</a:t>
            </a:r>
          </a:p>
          <a:p>
            <a:r>
              <a:rPr lang="en-US" sz="2000" dirty="0"/>
              <a:t>In particular, high level of scrutiny reported:</a:t>
            </a:r>
          </a:p>
          <a:p>
            <a:pPr lvl="1"/>
            <a:r>
              <a:rPr lang="en-US" sz="1800" dirty="0"/>
              <a:t>At consulates during visa stamp application</a:t>
            </a:r>
          </a:p>
          <a:p>
            <a:pPr lvl="1"/>
            <a:r>
              <a:rPr lang="en-US" sz="1800" dirty="0"/>
              <a:t>At border during application for admission</a:t>
            </a:r>
          </a:p>
          <a:p>
            <a:pPr lvl="1"/>
            <a:r>
              <a:rPr lang="en-US" sz="1800" dirty="0"/>
              <a:t>At USCIS during adjudication of applications for immigration benefits</a:t>
            </a:r>
          </a:p>
          <a:p>
            <a:r>
              <a:rPr lang="en-US" sz="2000" dirty="0"/>
              <a:t>This scrutiny can include review of social media</a:t>
            </a:r>
          </a:p>
          <a:p>
            <a:r>
              <a:rPr lang="en-US" sz="2000" dirty="0"/>
              <a:t>See the Provost’s </a:t>
            </a:r>
            <a:r>
              <a:rPr lang="en-US" sz="2000" dirty="0">
                <a:hlinkClick r:id="rId2"/>
              </a:rPr>
              <a:t>Federal Policy Updates</a:t>
            </a:r>
            <a:r>
              <a:rPr lang="en-US" sz="2000" dirty="0"/>
              <a:t> for information</a:t>
            </a:r>
          </a:p>
          <a:p>
            <a:endParaRPr lang="en-US" dirty="0"/>
          </a:p>
        </p:txBody>
      </p:sp>
    </p:spTree>
    <p:extLst>
      <p:ext uri="{BB962C8B-B14F-4D97-AF65-F5344CB8AC3E}">
        <p14:creationId xmlns:p14="http://schemas.microsoft.com/office/powerpoint/2010/main" val="374296572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F6E77C60-191C-0BCE-3BC9-D58E024DFEE8}"/>
              </a:ext>
            </a:extLst>
          </p:cNvPr>
          <p:cNvSpPr>
            <a:spLocks noGrp="1"/>
          </p:cNvSpPr>
          <p:nvPr>
            <p:ph type="title"/>
          </p:nvPr>
        </p:nvSpPr>
        <p:spPr/>
        <p:txBody>
          <a:bodyPr/>
          <a:lstStyle/>
          <a:p>
            <a:r>
              <a:rPr lang="en-US" dirty="0"/>
              <a:t>SEVIS Student Terminations</a:t>
            </a:r>
          </a:p>
        </p:txBody>
      </p:sp>
      <p:sp>
        <p:nvSpPr>
          <p:cNvPr id="6" name="Text Placeholder 5">
            <a:extLst>
              <a:ext uri="{FF2B5EF4-FFF2-40B4-BE49-F238E27FC236}">
                <a16:creationId xmlns:a16="http://schemas.microsoft.com/office/drawing/2014/main" id="{4E508ACC-B6A3-D20A-3AF3-0D0267F66107}"/>
              </a:ext>
            </a:extLst>
          </p:cNvPr>
          <p:cNvSpPr>
            <a:spLocks noGrp="1"/>
          </p:cNvSpPr>
          <p:nvPr>
            <p:ph type="body" sz="quarter" idx="11"/>
          </p:nvPr>
        </p:nvSpPr>
        <p:spPr>
          <a:xfrm>
            <a:off x="473443" y="1528680"/>
            <a:ext cx="8197114" cy="2251761"/>
          </a:xfrm>
        </p:spPr>
        <p:txBody>
          <a:bodyPr/>
          <a:lstStyle/>
          <a:p>
            <a:r>
              <a:rPr lang="en-US" sz="2000" dirty="0"/>
              <a:t>In late March/early April, the Department of Homeland Security terminated thousands of F-1 student records in the Student and Exchange Visitor Information System (SEVIS) without notice</a:t>
            </a:r>
          </a:p>
          <a:p>
            <a:r>
              <a:rPr lang="en-US" sz="2000" dirty="0"/>
              <a:t>Termination meant students might</a:t>
            </a:r>
          </a:p>
          <a:p>
            <a:pPr lvl="1"/>
            <a:r>
              <a:rPr lang="en-US" sz="1800" dirty="0"/>
              <a:t>Lose employment authorization</a:t>
            </a:r>
          </a:p>
          <a:p>
            <a:pPr lvl="1"/>
            <a:r>
              <a:rPr lang="en-US" sz="1800" dirty="0"/>
              <a:t>Lose ability to remain in U.S. or change status to other visas</a:t>
            </a:r>
          </a:p>
          <a:p>
            <a:pPr lvl="1"/>
            <a:r>
              <a:rPr lang="en-US" sz="1800" dirty="0"/>
              <a:t>Be subject to removal (deportation) from U.S.</a:t>
            </a:r>
          </a:p>
          <a:p>
            <a:r>
              <a:rPr lang="en-US" sz="2000" dirty="0"/>
              <a:t>After several lawsuits, many of these students have had their records (at least temporarily) reactivated.</a:t>
            </a:r>
          </a:p>
        </p:txBody>
      </p:sp>
    </p:spTree>
    <p:extLst>
      <p:ext uri="{BB962C8B-B14F-4D97-AF65-F5344CB8AC3E}">
        <p14:creationId xmlns:p14="http://schemas.microsoft.com/office/powerpoint/2010/main" val="387286973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550DEA68-DF8C-4CA5-B954-8C61BEE05FAB}"/>
              </a:ext>
            </a:extLst>
          </p:cNvPr>
          <p:cNvSpPr>
            <a:spLocks noGrp="1"/>
          </p:cNvSpPr>
          <p:nvPr>
            <p:ph type="title"/>
          </p:nvPr>
        </p:nvSpPr>
        <p:spPr/>
        <p:txBody>
          <a:bodyPr/>
          <a:lstStyle/>
          <a:p>
            <a:r>
              <a:rPr lang="en-US" dirty="0"/>
              <a:t>Ramifications for Scholars</a:t>
            </a:r>
          </a:p>
        </p:txBody>
      </p:sp>
      <p:sp>
        <p:nvSpPr>
          <p:cNvPr id="2" name="Text Placeholder 1">
            <a:extLst>
              <a:ext uri="{FF2B5EF4-FFF2-40B4-BE49-F238E27FC236}">
                <a16:creationId xmlns:a16="http://schemas.microsoft.com/office/drawing/2014/main" id="{641C8B2C-C874-7951-9F81-7B5DECFAAE1A}"/>
              </a:ext>
            </a:extLst>
          </p:cNvPr>
          <p:cNvSpPr>
            <a:spLocks noGrp="1"/>
          </p:cNvSpPr>
          <p:nvPr>
            <p:ph type="body" sz="quarter" idx="11"/>
          </p:nvPr>
        </p:nvSpPr>
        <p:spPr>
          <a:xfrm>
            <a:off x="447917" y="1642059"/>
            <a:ext cx="8197114" cy="2251761"/>
          </a:xfrm>
        </p:spPr>
        <p:txBody>
          <a:bodyPr/>
          <a:lstStyle/>
          <a:p>
            <a:r>
              <a:rPr lang="en-US" sz="2000" dirty="0"/>
              <a:t>UW employs many F-1 OPT student visa holders in academic personnel titles (e.g. Postdoctoral Scholar)</a:t>
            </a:r>
          </a:p>
          <a:p>
            <a:r>
              <a:rPr lang="en-US" sz="2000" dirty="0"/>
              <a:t>J-1 Exchange Visitors are also administered through SEVIS, so could be subject to similar terminations and resulting immigration restrictions</a:t>
            </a:r>
          </a:p>
          <a:p>
            <a:r>
              <a:rPr lang="en-US" sz="2000" dirty="0"/>
              <a:t>ISO has closely monitored reports of SEVIS terminations and provided guidance to scholars</a:t>
            </a:r>
          </a:p>
          <a:p>
            <a:r>
              <a:rPr lang="en-US" sz="2000" dirty="0"/>
              <a:t>As of today, UW has experienced no terminations of J-1 Exchange Visitors</a:t>
            </a:r>
          </a:p>
        </p:txBody>
      </p:sp>
    </p:spTree>
    <p:extLst>
      <p:ext uri="{BB962C8B-B14F-4D97-AF65-F5344CB8AC3E}">
        <p14:creationId xmlns:p14="http://schemas.microsoft.com/office/powerpoint/2010/main" val="362835905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C89C347E-4C51-F9C5-AA02-53AE997928EE}"/>
              </a:ext>
            </a:extLst>
          </p:cNvPr>
          <p:cNvSpPr>
            <a:spLocks noGrp="1"/>
          </p:cNvSpPr>
          <p:nvPr>
            <p:ph type="title"/>
          </p:nvPr>
        </p:nvSpPr>
        <p:spPr/>
        <p:txBody>
          <a:bodyPr/>
          <a:lstStyle/>
          <a:p>
            <a:r>
              <a:rPr lang="en-US" dirty="0"/>
              <a:t>What hasn’t changed?</a:t>
            </a:r>
          </a:p>
        </p:txBody>
      </p:sp>
      <p:sp>
        <p:nvSpPr>
          <p:cNvPr id="2" name="Text Placeholder 1">
            <a:extLst>
              <a:ext uri="{FF2B5EF4-FFF2-40B4-BE49-F238E27FC236}">
                <a16:creationId xmlns:a16="http://schemas.microsoft.com/office/drawing/2014/main" id="{A1089D27-E488-EC83-B345-166CCF077E32}"/>
              </a:ext>
            </a:extLst>
          </p:cNvPr>
          <p:cNvSpPr>
            <a:spLocks noGrp="1"/>
          </p:cNvSpPr>
          <p:nvPr>
            <p:ph type="body" sz="quarter" idx="11"/>
          </p:nvPr>
        </p:nvSpPr>
        <p:spPr>
          <a:xfrm>
            <a:off x="447923" y="1647645"/>
            <a:ext cx="8197114" cy="2924355"/>
          </a:xfrm>
        </p:spPr>
        <p:txBody>
          <a:bodyPr/>
          <a:lstStyle/>
          <a:p>
            <a:r>
              <a:rPr lang="en-US" dirty="0"/>
              <a:t>ISO can still: </a:t>
            </a:r>
          </a:p>
          <a:p>
            <a:pPr lvl="1"/>
            <a:r>
              <a:rPr lang="en-US" dirty="0"/>
              <a:t>issue DS-2019s and bring exchange visitors to UW on J-1 visas</a:t>
            </a:r>
          </a:p>
          <a:p>
            <a:pPr lvl="1"/>
            <a:r>
              <a:rPr lang="en-US" dirty="0"/>
              <a:t>file H-1Bs and other visa petitions</a:t>
            </a:r>
          </a:p>
          <a:p>
            <a:r>
              <a:rPr lang="en-US" dirty="0"/>
              <a:t>Agency processing times have not changed</a:t>
            </a:r>
          </a:p>
          <a:p>
            <a:r>
              <a:rPr lang="en-US" dirty="0"/>
              <a:t>H-1Bs and other visa petitions are still getting approved</a:t>
            </a:r>
          </a:p>
          <a:p>
            <a:r>
              <a:rPr lang="en-US" dirty="0"/>
              <a:t>Permanent residence pathways are still open</a:t>
            </a:r>
          </a:p>
        </p:txBody>
      </p:sp>
    </p:spTree>
    <p:extLst>
      <p:ext uri="{BB962C8B-B14F-4D97-AF65-F5344CB8AC3E}">
        <p14:creationId xmlns:p14="http://schemas.microsoft.com/office/powerpoint/2010/main" val="224736633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FB67124E-5789-2CE3-2EA5-D11E0F089BB2}"/>
              </a:ext>
            </a:extLst>
          </p:cNvPr>
          <p:cNvSpPr>
            <a:spLocks noGrp="1"/>
          </p:cNvSpPr>
          <p:nvPr>
            <p:ph type="title"/>
          </p:nvPr>
        </p:nvSpPr>
        <p:spPr/>
        <p:txBody>
          <a:bodyPr/>
          <a:lstStyle/>
          <a:p>
            <a:r>
              <a:rPr lang="en-US" dirty="0"/>
              <a:t>How to Support Scholars</a:t>
            </a:r>
          </a:p>
        </p:txBody>
      </p:sp>
      <p:sp>
        <p:nvSpPr>
          <p:cNvPr id="5" name="Text Placeholder 4">
            <a:extLst>
              <a:ext uri="{FF2B5EF4-FFF2-40B4-BE49-F238E27FC236}">
                <a16:creationId xmlns:a16="http://schemas.microsoft.com/office/drawing/2014/main" id="{4D357584-2704-0865-AAA9-6B0D44AD19C6}"/>
              </a:ext>
            </a:extLst>
          </p:cNvPr>
          <p:cNvSpPr>
            <a:spLocks noGrp="1"/>
          </p:cNvSpPr>
          <p:nvPr>
            <p:ph type="body" sz="quarter" idx="11"/>
          </p:nvPr>
        </p:nvSpPr>
        <p:spPr>
          <a:xfrm>
            <a:off x="447923" y="1630681"/>
            <a:ext cx="8197114" cy="2941320"/>
          </a:xfrm>
        </p:spPr>
        <p:txBody>
          <a:bodyPr/>
          <a:lstStyle/>
          <a:p>
            <a:r>
              <a:rPr lang="en-US" sz="1600" dirty="0"/>
              <a:t>Listen. </a:t>
            </a:r>
            <a:br>
              <a:rPr lang="en-US" sz="1600" dirty="0"/>
            </a:br>
            <a:r>
              <a:rPr lang="en-US" sz="1400" b="0" dirty="0"/>
              <a:t>These are scary times for academics on visas; sometimes they just need to be heard. </a:t>
            </a:r>
          </a:p>
          <a:p>
            <a:r>
              <a:rPr lang="en-US" sz="1600" dirty="0"/>
              <a:t>Refer them to ISO. </a:t>
            </a:r>
            <a:br>
              <a:rPr lang="en-US" sz="1600" dirty="0"/>
            </a:br>
            <a:r>
              <a:rPr lang="en-US" sz="1400" b="0" dirty="0"/>
              <a:t>If they have questions about their UW-sponsored visa, the ISO team are the best people to answer them.</a:t>
            </a:r>
          </a:p>
          <a:p>
            <a:r>
              <a:rPr lang="en-US" sz="1600" dirty="0"/>
              <a:t>Share </a:t>
            </a:r>
            <a:r>
              <a:rPr lang="en-US" sz="1600" dirty="0">
                <a:solidFill>
                  <a:schemeClr val="tx2">
                    <a:lumMod val="60000"/>
                    <a:lumOff val="40000"/>
                  </a:schemeClr>
                </a:solidFill>
                <a:hlinkClick r:id="rId2">
                  <a:extLst>
                    <a:ext uri="{A12FA001-AC4F-418D-AE19-62706E023703}">
                      <ahyp:hlinkClr xmlns:ahyp="http://schemas.microsoft.com/office/drawing/2018/hyperlinkcolor" val="tx"/>
                    </a:ext>
                  </a:extLst>
                </a:hlinkClick>
              </a:rPr>
              <a:t>Know Your Rights </a:t>
            </a:r>
            <a:r>
              <a:rPr lang="en-US" sz="1600" dirty="0"/>
              <a:t>resources.</a:t>
            </a:r>
            <a:r>
              <a:rPr lang="en-US" sz="1600" b="0" dirty="0"/>
              <a:t> </a:t>
            </a:r>
            <a:br>
              <a:rPr lang="en-US" sz="1600" b="0" dirty="0"/>
            </a:br>
            <a:r>
              <a:rPr lang="en-US" sz="1400" b="0" dirty="0"/>
              <a:t>If they’re worried about immigration enforcement or being detained, this will help them prepare.</a:t>
            </a:r>
          </a:p>
          <a:p>
            <a:r>
              <a:rPr lang="en-US" sz="1600" dirty="0"/>
              <a:t>Recommend they talk to an immigration attorney. </a:t>
            </a:r>
            <a:br>
              <a:rPr lang="en-US" sz="1600" dirty="0"/>
            </a:br>
            <a:r>
              <a:rPr lang="en-US" sz="1400" b="0" dirty="0"/>
              <a:t>If they are particularly worried about being detained, or about a non-UW visa application, this is who can help them.</a:t>
            </a:r>
          </a:p>
          <a:p>
            <a:r>
              <a:rPr lang="en-US" sz="1600" dirty="0"/>
              <a:t>Share </a:t>
            </a:r>
            <a:r>
              <a:rPr lang="en-US" sz="1600" dirty="0">
                <a:solidFill>
                  <a:schemeClr val="tx2">
                    <a:lumMod val="60000"/>
                    <a:lumOff val="40000"/>
                  </a:schemeClr>
                </a:solidFill>
                <a:hlinkClick r:id="rId3">
                  <a:extLst>
                    <a:ext uri="{A12FA001-AC4F-418D-AE19-62706E023703}">
                      <ahyp:hlinkClr xmlns:ahyp="http://schemas.microsoft.com/office/drawing/2018/hyperlinkcolor" val="tx"/>
                    </a:ext>
                  </a:extLst>
                </a:hlinkClick>
              </a:rPr>
              <a:t>Employee Assistance Program</a:t>
            </a:r>
            <a:r>
              <a:rPr lang="en-US" sz="1600" dirty="0">
                <a:solidFill>
                  <a:srgbClr val="D8D9DA"/>
                </a:solidFill>
                <a:hlinkClick r:id="rId3">
                  <a:extLst>
                    <a:ext uri="{A12FA001-AC4F-418D-AE19-62706E023703}">
                      <ahyp:hlinkClr xmlns:ahyp="http://schemas.microsoft.com/office/drawing/2018/hyperlinkcolor" val="tx"/>
                    </a:ext>
                  </a:extLst>
                </a:hlinkClick>
              </a:rPr>
              <a:t> </a:t>
            </a:r>
            <a:r>
              <a:rPr lang="en-US" sz="1600" dirty="0"/>
              <a:t>resources.</a:t>
            </a:r>
            <a:br>
              <a:rPr lang="en-US" sz="1600" dirty="0"/>
            </a:br>
            <a:r>
              <a:rPr lang="en-US" sz="1600" b="0" dirty="0"/>
              <a:t>EAP has counseling and other resources to support wellbeing and peace of mind.</a:t>
            </a:r>
            <a:endParaRPr lang="en-US" sz="1600" dirty="0"/>
          </a:p>
        </p:txBody>
      </p:sp>
    </p:spTree>
    <p:extLst>
      <p:ext uri="{BB962C8B-B14F-4D97-AF65-F5344CB8AC3E}">
        <p14:creationId xmlns:p14="http://schemas.microsoft.com/office/powerpoint/2010/main" val="353029684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1BAACEF-F68E-4524-7631-2C8C44E15997}"/>
              </a:ext>
            </a:extLst>
          </p:cNvPr>
          <p:cNvSpPr>
            <a:spLocks noGrp="1"/>
          </p:cNvSpPr>
          <p:nvPr>
            <p:ph type="title"/>
          </p:nvPr>
        </p:nvSpPr>
        <p:spPr>
          <a:xfrm>
            <a:off x="460375" y="644993"/>
            <a:ext cx="3283625" cy="2641756"/>
          </a:xfrm>
        </p:spPr>
        <p:txBody>
          <a:bodyPr/>
          <a:lstStyle/>
          <a:p>
            <a:r>
              <a:rPr lang="en-US" sz="3200" dirty="0"/>
              <a:t>Q &amp; A Break 2: Federal Changes</a:t>
            </a:r>
          </a:p>
        </p:txBody>
      </p:sp>
      <p:sp>
        <p:nvSpPr>
          <p:cNvPr id="2" name="TextBox 1">
            <a:extLst>
              <a:ext uri="{FF2B5EF4-FFF2-40B4-BE49-F238E27FC236}">
                <a16:creationId xmlns:a16="http://schemas.microsoft.com/office/drawing/2014/main" id="{EA35E968-4577-A141-EB17-2BE40E68F904}"/>
              </a:ext>
            </a:extLst>
          </p:cNvPr>
          <p:cNvSpPr txBox="1"/>
          <p:nvPr/>
        </p:nvSpPr>
        <p:spPr>
          <a:xfrm>
            <a:off x="3664801" y="302400"/>
            <a:ext cx="5018824" cy="4616648"/>
          </a:xfrm>
          <a:prstGeom prst="rect">
            <a:avLst/>
          </a:prstGeom>
          <a:noFill/>
        </p:spPr>
        <p:txBody>
          <a:bodyPr wrap="square" rtlCol="0">
            <a:spAutoFit/>
          </a:bodyPr>
          <a:lstStyle/>
          <a:p>
            <a:pPr marL="115888" indent="-115888" rtl="0">
              <a:buNone/>
            </a:pPr>
            <a:r>
              <a:rPr lang="en-US" sz="1050" b="0" i="0" u="none" strike="noStrike" dirty="0">
                <a:solidFill>
                  <a:schemeClr val="tx2"/>
                </a:solidFill>
                <a:effectLst/>
                <a:latin typeface="Arial" panose="020B0604020202020204" pitchFamily="34" charset="0"/>
              </a:rPr>
              <a:t>Q: Can we put an H-1B and/or E-3 holder on layoff?</a:t>
            </a:r>
            <a:endParaRPr lang="en-US" sz="1050" b="0" dirty="0">
              <a:solidFill>
                <a:schemeClr val="tx2"/>
              </a:solidFill>
              <a:effectLst/>
            </a:endParaRPr>
          </a:p>
          <a:p>
            <a:pPr marL="115888" indent="-115888" rtl="0">
              <a:buNone/>
            </a:pPr>
            <a:r>
              <a:rPr lang="en-US" sz="1050" b="0" i="0" u="none" strike="noStrike" dirty="0">
                <a:solidFill>
                  <a:schemeClr val="tx2"/>
                </a:solidFill>
                <a:effectLst/>
                <a:latin typeface="Arial" panose="020B0604020202020204" pitchFamily="34" charset="0"/>
              </a:rPr>
              <a:t>A: You can't put them on furlough; the only real option for those visa types is </a:t>
            </a:r>
            <a:br>
              <a:rPr lang="en-US" sz="1050" b="0" i="0" u="none" strike="noStrike" dirty="0">
                <a:solidFill>
                  <a:schemeClr val="tx2"/>
                </a:solidFill>
                <a:effectLst/>
                <a:latin typeface="Arial" panose="020B0604020202020204" pitchFamily="34" charset="0"/>
              </a:rPr>
            </a:br>
            <a:r>
              <a:rPr lang="en-US" sz="1050" b="0" i="0" u="none" strike="noStrike" dirty="0">
                <a:solidFill>
                  <a:schemeClr val="tx2"/>
                </a:solidFill>
                <a:effectLst/>
                <a:latin typeface="Arial" panose="020B0604020202020204" pitchFamily="34" charset="0"/>
              </a:rPr>
              <a:t>    (1) keep paying their full-time salary or </a:t>
            </a:r>
            <a:br>
              <a:rPr lang="en-US" sz="1050" b="0" i="0" u="none" strike="noStrike" dirty="0">
                <a:solidFill>
                  <a:schemeClr val="tx2"/>
                </a:solidFill>
                <a:effectLst/>
                <a:latin typeface="Arial" panose="020B0604020202020204" pitchFamily="34" charset="0"/>
              </a:rPr>
            </a:br>
            <a:r>
              <a:rPr lang="en-US" sz="1050" b="0" i="0" u="none" strike="noStrike" dirty="0">
                <a:solidFill>
                  <a:schemeClr val="tx2"/>
                </a:solidFill>
                <a:effectLst/>
                <a:latin typeface="Arial" panose="020B0604020202020204" pitchFamily="34" charset="0"/>
              </a:rPr>
              <a:t>    (2) terminate (with an offer for reasonable costs of repatriation). </a:t>
            </a:r>
            <a:br>
              <a:rPr lang="en-US" sz="1050" b="0" i="0" u="none" strike="noStrike" dirty="0">
                <a:solidFill>
                  <a:schemeClr val="tx2"/>
                </a:solidFill>
                <a:effectLst/>
                <a:latin typeface="Arial" panose="020B0604020202020204" pitchFamily="34" charset="0"/>
              </a:rPr>
            </a:br>
            <a:r>
              <a:rPr lang="en-US" sz="1050" b="0" i="0" u="none" strike="noStrike" dirty="0">
                <a:solidFill>
                  <a:schemeClr val="tx2"/>
                </a:solidFill>
                <a:effectLst/>
                <a:latin typeface="Arial" panose="020B0604020202020204" pitchFamily="34" charset="0"/>
              </a:rPr>
              <a:t>If you do (2), they get a grace period of up to 60 days to move to another employer or apply to change status.</a:t>
            </a:r>
            <a:endParaRPr lang="en-US" sz="1050" b="0" dirty="0">
              <a:solidFill>
                <a:schemeClr val="tx2"/>
              </a:solidFill>
              <a:effectLst/>
            </a:endParaRPr>
          </a:p>
          <a:p>
            <a:pPr marL="115888" indent="-115888" rtl="0">
              <a:buNone/>
            </a:pPr>
            <a:endParaRPr lang="en-US" sz="1050" i="0" u="none" strike="noStrike" dirty="0">
              <a:solidFill>
                <a:schemeClr val="tx2"/>
              </a:solidFill>
              <a:latin typeface="Arial" panose="020B0604020202020204" pitchFamily="34" charset="0"/>
            </a:endParaRPr>
          </a:p>
          <a:p>
            <a:pPr marL="115888" indent="-115888" rtl="0">
              <a:buNone/>
            </a:pPr>
            <a:r>
              <a:rPr lang="en-US" sz="1050" b="0" i="0" u="none" strike="noStrike" dirty="0">
                <a:solidFill>
                  <a:schemeClr val="tx2"/>
                </a:solidFill>
                <a:effectLst/>
                <a:latin typeface="Arial" panose="020B0604020202020204" pitchFamily="34" charset="0"/>
              </a:rPr>
              <a:t>Q: Are scholars able to get their visa approved if it has been denied previously? Do people actually get their visa if they reapply?</a:t>
            </a:r>
            <a:endParaRPr lang="en-US" sz="1050" b="0" dirty="0">
              <a:solidFill>
                <a:schemeClr val="tx2"/>
              </a:solidFill>
              <a:effectLst/>
            </a:endParaRPr>
          </a:p>
          <a:p>
            <a:pPr marL="115888" indent="-115888" rtl="0">
              <a:buNone/>
            </a:pPr>
            <a:r>
              <a:rPr lang="en-US" sz="1050" b="0" i="0" u="none" strike="noStrike" dirty="0">
                <a:solidFill>
                  <a:schemeClr val="tx2"/>
                </a:solidFill>
                <a:effectLst/>
                <a:latin typeface="Arial" panose="020B0604020202020204" pitchFamily="34" charset="0"/>
              </a:rPr>
              <a:t>A: It really depends on the reason for a denial. If the denial is based on insufficient documentation, hypothetically they could reapply with the necessary documentation and get an approval; but if the underlying reason for the denial hasn’t changed, then it will still be denied. Scholars from some countries are subject to additional national security scrutiny that may result in delays or denials that are unlikely to change with reapplication. Sometimes UW Federal Relations can assist in overturning a denial or getting an approval; but we aren’t sure how well that will work under the current administration.</a:t>
            </a:r>
            <a:endParaRPr lang="en-US" sz="1050" b="0" dirty="0">
              <a:solidFill>
                <a:schemeClr val="tx2"/>
              </a:solidFill>
              <a:effectLst/>
            </a:endParaRPr>
          </a:p>
          <a:p>
            <a:pPr marL="115888" indent="-115888" rtl="0">
              <a:buNone/>
            </a:pPr>
            <a:endParaRPr lang="en-US" sz="1050" i="0" u="none" strike="noStrike" dirty="0">
              <a:solidFill>
                <a:schemeClr val="tx2"/>
              </a:solidFill>
              <a:latin typeface="Arial" panose="020B0604020202020204" pitchFamily="34" charset="0"/>
            </a:endParaRPr>
          </a:p>
          <a:p>
            <a:pPr marL="115888" indent="-115888" rtl="0">
              <a:buNone/>
            </a:pPr>
            <a:r>
              <a:rPr lang="en-US" sz="1050" b="0" i="0" u="none" strike="noStrike" dirty="0">
                <a:solidFill>
                  <a:schemeClr val="tx2"/>
                </a:solidFill>
                <a:effectLst/>
                <a:latin typeface="Arial" panose="020B0604020202020204" pitchFamily="34" charset="0"/>
              </a:rPr>
              <a:t>Q: Where do I send people who aren’t on a UW-sponsored visa through ISO? Can I just send them to AILA?</a:t>
            </a:r>
            <a:endParaRPr lang="en-US" sz="1050" b="0" dirty="0">
              <a:solidFill>
                <a:schemeClr val="tx2"/>
              </a:solidFill>
              <a:effectLst/>
            </a:endParaRPr>
          </a:p>
          <a:p>
            <a:pPr marL="115888" indent="-115888">
              <a:buNone/>
            </a:pPr>
            <a:r>
              <a:rPr lang="en-US" sz="1050" b="0" i="0" u="none" strike="noStrike" dirty="0">
                <a:solidFill>
                  <a:schemeClr val="tx2"/>
                </a:solidFill>
                <a:effectLst/>
                <a:latin typeface="Arial" panose="020B0604020202020204" pitchFamily="34" charset="0"/>
              </a:rPr>
              <a:t>A: ISO recommends the following resources:</a:t>
            </a:r>
          </a:p>
          <a:p>
            <a:pPr marL="287338" indent="-171450">
              <a:buFont typeface="Arial" panose="020B0604020202020204" pitchFamily="34" charset="0"/>
              <a:buChar char="•"/>
            </a:pPr>
            <a:r>
              <a:rPr lang="en-US" sz="1050" dirty="0">
                <a:solidFill>
                  <a:schemeClr val="tx2"/>
                </a:solidFill>
                <a:latin typeface="Arial" panose="020B0604020202020204" pitchFamily="34" charset="0"/>
                <a:hlinkClick r:id="rId2"/>
              </a:rPr>
              <a:t>American Immigration Lawyer Association Directory</a:t>
            </a:r>
            <a:endParaRPr lang="en-US" sz="1050" dirty="0">
              <a:solidFill>
                <a:schemeClr val="tx2"/>
              </a:solidFill>
              <a:latin typeface="Arial" panose="020B0604020202020204" pitchFamily="34" charset="0"/>
            </a:endParaRPr>
          </a:p>
          <a:p>
            <a:pPr marL="287338" indent="-171450">
              <a:buFont typeface="Arial" panose="020B0604020202020204" pitchFamily="34" charset="0"/>
              <a:buChar char="•"/>
            </a:pPr>
            <a:r>
              <a:rPr lang="en-US" sz="1050" dirty="0">
                <a:solidFill>
                  <a:schemeClr val="tx2"/>
                </a:solidFill>
                <a:latin typeface="Arial" panose="020B0604020202020204" pitchFamily="34" charset="0"/>
                <a:hlinkClick r:id="rId3"/>
              </a:rPr>
              <a:t>UW Law School Immigration Clinic Resources </a:t>
            </a:r>
            <a:br>
              <a:rPr lang="en-US" sz="1050" dirty="0">
                <a:solidFill>
                  <a:schemeClr val="tx2"/>
                </a:solidFill>
                <a:latin typeface="Arial" panose="020B0604020202020204" pitchFamily="34" charset="0"/>
              </a:rPr>
            </a:br>
            <a:r>
              <a:rPr lang="en-US" sz="1050" dirty="0">
                <a:solidFill>
                  <a:schemeClr val="tx2"/>
                </a:solidFill>
                <a:latin typeface="Arial" panose="020B0604020202020204" pitchFamily="34" charset="0"/>
              </a:rPr>
              <a:t>(includes low and pro bono options)</a:t>
            </a:r>
          </a:p>
          <a:p>
            <a:pPr marL="287338" indent="-171450">
              <a:buFont typeface="Arial" panose="020B0604020202020204" pitchFamily="34" charset="0"/>
              <a:buChar char="•"/>
            </a:pPr>
            <a:r>
              <a:rPr lang="en-US" sz="1050" b="0" i="0" u="sng" strike="noStrike" dirty="0">
                <a:solidFill>
                  <a:srgbClr val="2AD2C9"/>
                </a:solidFill>
                <a:effectLst/>
                <a:latin typeface="Arial" panose="020B0604020202020204" pitchFamily="34" charset="0"/>
                <a:hlinkClick r:id="rId4">
                  <a:extLst>
                    <a:ext uri="{A12FA001-AC4F-418D-AE19-62706E023703}">
                      <ahyp:hlinkClr xmlns:ahyp="http://schemas.microsoft.com/office/drawing/2018/hyperlinkcolor" val="tx"/>
                    </a:ext>
                  </a:extLst>
                </a:hlinkClick>
              </a:rPr>
              <a:t>https://www.avvo.com/</a:t>
            </a:r>
            <a:r>
              <a:rPr lang="en-US" sz="1050" b="0" i="0" u="none" strike="noStrike" dirty="0">
                <a:solidFill>
                  <a:srgbClr val="2AD2C9"/>
                </a:solidFill>
                <a:effectLst/>
                <a:latin typeface="Arial" panose="020B0604020202020204" pitchFamily="34" charset="0"/>
              </a:rPr>
              <a:t> </a:t>
            </a:r>
            <a:r>
              <a:rPr lang="en-US" sz="1050" b="0" i="0" u="none" strike="noStrike" dirty="0">
                <a:solidFill>
                  <a:schemeClr val="tx2"/>
                </a:solidFill>
                <a:effectLst/>
                <a:latin typeface="Arial" panose="020B0604020202020204" pitchFamily="34" charset="0"/>
              </a:rPr>
              <a:t>and</a:t>
            </a:r>
            <a:r>
              <a:rPr lang="en-US" sz="1050" b="0" i="0" u="none" strike="noStrike" dirty="0">
                <a:solidFill>
                  <a:srgbClr val="2AD2C9"/>
                </a:solidFill>
                <a:effectLst/>
                <a:latin typeface="Arial" panose="020B0604020202020204" pitchFamily="34" charset="0"/>
              </a:rPr>
              <a:t> </a:t>
            </a:r>
            <a:r>
              <a:rPr lang="en-US" sz="1050" b="0" i="0" u="sng" strike="noStrike" dirty="0">
                <a:solidFill>
                  <a:srgbClr val="2AD2C9"/>
                </a:solidFill>
                <a:effectLst/>
                <a:latin typeface="Arial" panose="020B0604020202020204" pitchFamily="34" charset="0"/>
                <a:hlinkClick r:id="rId5">
                  <a:extLst>
                    <a:ext uri="{A12FA001-AC4F-418D-AE19-62706E023703}">
                      <ahyp:hlinkClr xmlns:ahyp="http://schemas.microsoft.com/office/drawing/2018/hyperlinkcolor" val="tx"/>
                    </a:ext>
                  </a:extLst>
                </a:hlinkClick>
              </a:rPr>
              <a:t>https://www.justia.com/</a:t>
            </a:r>
            <a:endParaRPr lang="en-US" sz="1050" b="0" i="0" u="sng" strike="noStrike" dirty="0">
              <a:solidFill>
                <a:srgbClr val="2AD2C9"/>
              </a:solidFill>
              <a:effectLst/>
              <a:latin typeface="Arial" panose="020B0604020202020204" pitchFamily="34" charset="0"/>
            </a:endParaRPr>
          </a:p>
          <a:p>
            <a:pPr marL="115888"/>
            <a:r>
              <a:rPr lang="en-US" sz="1050" dirty="0">
                <a:solidFill>
                  <a:schemeClr val="tx2"/>
                </a:solidFill>
                <a:latin typeface="Arial" panose="020B0604020202020204" pitchFamily="34" charset="0"/>
              </a:rPr>
              <a:t>Note that the UW EAP does include some legal assistance,</a:t>
            </a:r>
            <a:br>
              <a:rPr lang="en-US" sz="1050" dirty="0">
                <a:solidFill>
                  <a:schemeClr val="tx2"/>
                </a:solidFill>
                <a:latin typeface="Arial" panose="020B0604020202020204" pitchFamily="34" charset="0"/>
              </a:rPr>
            </a:br>
            <a:r>
              <a:rPr lang="en-US" sz="1050" dirty="0">
                <a:solidFill>
                  <a:schemeClr val="tx2"/>
                </a:solidFill>
                <a:latin typeface="Arial" panose="020B0604020202020204" pitchFamily="34" charset="0"/>
              </a:rPr>
              <a:t>but does not currently include immigration assistance.</a:t>
            </a:r>
            <a:endParaRPr lang="en-US" sz="1050" dirty="0">
              <a:solidFill>
                <a:schemeClr val="tx2"/>
              </a:solidFill>
            </a:endParaRPr>
          </a:p>
        </p:txBody>
      </p:sp>
    </p:spTree>
    <p:extLst>
      <p:ext uri="{BB962C8B-B14F-4D97-AF65-F5344CB8AC3E}">
        <p14:creationId xmlns:p14="http://schemas.microsoft.com/office/powerpoint/2010/main" val="164547079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318991E1-6FF3-072D-42BB-0A95B6068A79}"/>
              </a:ext>
            </a:extLst>
          </p:cNvPr>
          <p:cNvSpPr>
            <a:spLocks noGrp="1"/>
          </p:cNvSpPr>
          <p:nvPr>
            <p:ph type="title"/>
          </p:nvPr>
        </p:nvSpPr>
        <p:spPr/>
        <p:txBody>
          <a:bodyPr/>
          <a:lstStyle/>
          <a:p>
            <a:r>
              <a:rPr lang="en-US" dirty="0"/>
              <a:t>Additional resources</a:t>
            </a:r>
          </a:p>
        </p:txBody>
      </p:sp>
      <p:sp>
        <p:nvSpPr>
          <p:cNvPr id="4" name="Text Placeholder 3">
            <a:extLst>
              <a:ext uri="{FF2B5EF4-FFF2-40B4-BE49-F238E27FC236}">
                <a16:creationId xmlns:a16="http://schemas.microsoft.com/office/drawing/2014/main" id="{8D0F57BD-1767-0117-88E3-CE84B92BA03F}"/>
              </a:ext>
            </a:extLst>
          </p:cNvPr>
          <p:cNvSpPr>
            <a:spLocks noGrp="1"/>
          </p:cNvSpPr>
          <p:nvPr>
            <p:ph type="body" sz="quarter" idx="11"/>
          </p:nvPr>
        </p:nvSpPr>
        <p:spPr>
          <a:xfrm>
            <a:off x="447923" y="1730667"/>
            <a:ext cx="8197114" cy="2950390"/>
          </a:xfrm>
        </p:spPr>
        <p:txBody>
          <a:bodyPr/>
          <a:lstStyle/>
          <a:p>
            <a:r>
              <a:rPr lang="en-US" sz="2000" dirty="0">
                <a:hlinkClick r:id="rId2"/>
              </a:rPr>
              <a:t>Federal Policy Updates</a:t>
            </a:r>
            <a:r>
              <a:rPr lang="en-US" sz="2000" dirty="0"/>
              <a:t> (Office of the Provost)</a:t>
            </a:r>
          </a:p>
          <a:p>
            <a:r>
              <a:rPr lang="en-US" sz="2000" dirty="0">
                <a:hlinkClick r:id="rId3"/>
              </a:rPr>
              <a:t>Resources for UW’s Global Community </a:t>
            </a:r>
            <a:br>
              <a:rPr lang="en-US" sz="2000" dirty="0"/>
            </a:br>
            <a:r>
              <a:rPr lang="en-US" sz="2000" dirty="0"/>
              <a:t>(Office of Global Affairs)</a:t>
            </a:r>
          </a:p>
          <a:p>
            <a:r>
              <a:rPr lang="en-US" sz="2000" dirty="0">
                <a:hlinkClick r:id="rId4"/>
              </a:rPr>
              <a:t>Resources for International Scholars</a:t>
            </a:r>
            <a:r>
              <a:rPr lang="en-US" sz="2000" dirty="0"/>
              <a:t> (ISO)</a:t>
            </a:r>
          </a:p>
          <a:p>
            <a:r>
              <a:rPr lang="en-US" sz="2000" dirty="0">
                <a:hlinkClick r:id="rId5"/>
              </a:rPr>
              <a:t>Current Visa &amp; Travel FAQ</a:t>
            </a:r>
            <a:endParaRPr lang="en-US" sz="2000" dirty="0"/>
          </a:p>
          <a:p>
            <a:r>
              <a:rPr lang="en-US" sz="2000" dirty="0">
                <a:hlinkClick r:id="rId6"/>
              </a:rPr>
              <a:t>Visa Guidance for Unit Administrators</a:t>
            </a:r>
            <a:endParaRPr lang="en-US" sz="2000" dirty="0"/>
          </a:p>
          <a:p>
            <a:r>
              <a:rPr lang="en-US" sz="2000" dirty="0">
                <a:hlinkClick r:id="rId7"/>
              </a:rPr>
              <a:t>APF Office &amp; Team Contacts </a:t>
            </a:r>
            <a:br>
              <a:rPr lang="en-US" sz="2000" dirty="0"/>
            </a:br>
            <a:r>
              <a:rPr lang="en-US" sz="2000" dirty="0"/>
              <a:t>(includes ISO walk-in hours)</a:t>
            </a:r>
          </a:p>
        </p:txBody>
      </p:sp>
    </p:spTree>
    <p:extLst>
      <p:ext uri="{BB962C8B-B14F-4D97-AF65-F5344CB8AC3E}">
        <p14:creationId xmlns:p14="http://schemas.microsoft.com/office/powerpoint/2010/main" val="368776780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E8D3A920-D2C2-E315-9134-743D75656590}"/>
              </a:ext>
            </a:extLst>
          </p:cNvPr>
          <p:cNvSpPr>
            <a:spLocks noGrp="1"/>
          </p:cNvSpPr>
          <p:nvPr>
            <p:ph type="title"/>
          </p:nvPr>
        </p:nvSpPr>
        <p:spPr/>
        <p:txBody>
          <a:bodyPr/>
          <a:lstStyle/>
          <a:p>
            <a:r>
              <a:rPr lang="en-US" dirty="0"/>
              <a:t>Staff Visa Sponsorship Regularization</a:t>
            </a:r>
          </a:p>
        </p:txBody>
      </p:sp>
      <p:sp>
        <p:nvSpPr>
          <p:cNvPr id="2" name="Text Placeholder 1">
            <a:extLst>
              <a:ext uri="{FF2B5EF4-FFF2-40B4-BE49-F238E27FC236}">
                <a16:creationId xmlns:a16="http://schemas.microsoft.com/office/drawing/2014/main" id="{9300092F-EB51-005D-5A91-6AC1F03D646D}"/>
              </a:ext>
            </a:extLst>
          </p:cNvPr>
          <p:cNvSpPr>
            <a:spLocks noGrp="1"/>
          </p:cNvSpPr>
          <p:nvPr>
            <p:ph type="body" sz="quarter" idx="11"/>
          </p:nvPr>
        </p:nvSpPr>
        <p:spPr>
          <a:xfrm>
            <a:off x="447923" y="1764001"/>
            <a:ext cx="8197114" cy="2808000"/>
          </a:xfrm>
        </p:spPr>
        <p:txBody>
          <a:bodyPr/>
          <a:lstStyle/>
          <a:p>
            <a:r>
              <a:rPr lang="en-US" sz="2000" dirty="0"/>
              <a:t>In June 2023, OAP and UWHR jointly announced a staff visa sponsorship pilot program for H-1B, E-3, and TN visas</a:t>
            </a:r>
          </a:p>
          <a:p>
            <a:r>
              <a:rPr lang="en-US" sz="2000" dirty="0"/>
              <a:t>In June 2024, that program was made permanent</a:t>
            </a:r>
          </a:p>
          <a:p>
            <a:r>
              <a:rPr lang="en-US" sz="2000" dirty="0"/>
              <a:t>ISO web content now reflects staff sponsorship processes and documentation</a:t>
            </a:r>
          </a:p>
          <a:p>
            <a:r>
              <a:rPr lang="en-US" sz="2000" dirty="0"/>
              <a:t>See </a:t>
            </a:r>
            <a:r>
              <a:rPr lang="en-US" sz="2000" dirty="0">
                <a:solidFill>
                  <a:schemeClr val="tx2">
                    <a:lumMod val="60000"/>
                    <a:lumOff val="40000"/>
                  </a:schemeClr>
                </a:solidFill>
                <a:hlinkClick r:id="rId2">
                  <a:extLst>
                    <a:ext uri="{A12FA001-AC4F-418D-AE19-62706E023703}">
                      <ahyp:hlinkClr xmlns:ahyp="http://schemas.microsoft.com/office/drawing/2018/hyperlinkcolor" val="tx"/>
                    </a:ext>
                  </a:extLst>
                </a:hlinkClick>
              </a:rPr>
              <a:t>UWHR Staff Visa Sponsorship</a:t>
            </a:r>
            <a:r>
              <a:rPr lang="en-US" sz="2000" dirty="0"/>
              <a:t> and </a:t>
            </a:r>
            <a:r>
              <a:rPr lang="en-US" sz="2000" dirty="0">
                <a:solidFill>
                  <a:schemeClr val="tx2">
                    <a:lumMod val="60000"/>
                    <a:lumOff val="40000"/>
                  </a:schemeClr>
                </a:solidFill>
                <a:hlinkClick r:id="rId3">
                  <a:extLst>
                    <a:ext uri="{A12FA001-AC4F-418D-AE19-62706E023703}">
                      <ahyp:hlinkClr xmlns:ahyp="http://schemas.microsoft.com/office/drawing/2018/hyperlinkcolor" val="tx"/>
                    </a:ext>
                  </a:extLst>
                </a:hlinkClick>
              </a:rPr>
              <a:t>How to Sponsor an H-1B</a:t>
            </a:r>
            <a:r>
              <a:rPr lang="en-US" sz="2000" dirty="0">
                <a:solidFill>
                  <a:schemeClr val="tx2">
                    <a:lumMod val="60000"/>
                    <a:lumOff val="40000"/>
                  </a:schemeClr>
                </a:solidFill>
              </a:rPr>
              <a:t> </a:t>
            </a:r>
            <a:r>
              <a:rPr lang="en-US" sz="2000" dirty="0"/>
              <a:t>for more information.</a:t>
            </a:r>
          </a:p>
          <a:p>
            <a:endParaRPr lang="en-US" sz="2000" dirty="0"/>
          </a:p>
        </p:txBody>
      </p:sp>
    </p:spTree>
    <p:extLst>
      <p:ext uri="{BB962C8B-B14F-4D97-AF65-F5344CB8AC3E}">
        <p14:creationId xmlns:p14="http://schemas.microsoft.com/office/powerpoint/2010/main" val="96221990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7CB56EE-C092-1C09-F305-B9438F4847A4}"/>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8312B463-5BC9-272D-34FB-DFBE6C21CB4C}"/>
              </a:ext>
            </a:extLst>
          </p:cNvPr>
          <p:cNvSpPr>
            <a:spLocks noGrp="1"/>
          </p:cNvSpPr>
          <p:nvPr>
            <p:ph type="title"/>
          </p:nvPr>
        </p:nvSpPr>
        <p:spPr/>
        <p:txBody>
          <a:bodyPr/>
          <a:lstStyle/>
          <a:p>
            <a:r>
              <a:rPr lang="en-US" dirty="0"/>
              <a:t>APF Reorganization</a:t>
            </a:r>
          </a:p>
        </p:txBody>
      </p:sp>
      <p:sp>
        <p:nvSpPr>
          <p:cNvPr id="5" name="Text Placeholder 2">
            <a:extLst>
              <a:ext uri="{FF2B5EF4-FFF2-40B4-BE49-F238E27FC236}">
                <a16:creationId xmlns:a16="http://schemas.microsoft.com/office/drawing/2014/main" id="{FC500E06-0084-BDF5-7896-108FD2CE53E5}"/>
              </a:ext>
            </a:extLst>
          </p:cNvPr>
          <p:cNvSpPr txBox="1">
            <a:spLocks/>
          </p:cNvSpPr>
          <p:nvPr/>
        </p:nvSpPr>
        <p:spPr>
          <a:xfrm>
            <a:off x="447917" y="1719942"/>
            <a:ext cx="8197114" cy="993775"/>
          </a:xfrm>
          <a:prstGeom prst="rect">
            <a:avLst/>
          </a:prstGeom>
        </p:spPr>
        <p:txBody>
          <a:bodyPr/>
          <a:lstStyle>
            <a:lvl1pPr marL="342900" indent="-342900" algn="l" defTabSz="457200" rtl="0" eaLnBrk="1" latinLnBrk="0" hangingPunct="1">
              <a:spcBef>
                <a:spcPct val="20000"/>
              </a:spcBef>
              <a:buFont typeface="Lucida Grande"/>
              <a:buChar char="&gt;"/>
              <a:defRPr sz="2400" b="1" i="0" kern="1200" baseline="0">
                <a:solidFill>
                  <a:schemeClr val="tx2"/>
                </a:solidFill>
                <a:latin typeface="Open Sans" charset="0"/>
                <a:ea typeface="Open Sans" charset="0"/>
                <a:cs typeface="Open Sans" charset="0"/>
              </a:defRPr>
            </a:lvl1pPr>
            <a:lvl2pPr marL="742950" indent="-285750" algn="l" defTabSz="457200" rtl="0" eaLnBrk="1" latinLnBrk="0" hangingPunct="1">
              <a:spcBef>
                <a:spcPct val="20000"/>
              </a:spcBef>
              <a:buFont typeface="Arial"/>
              <a:buChar char="–"/>
              <a:defRPr sz="2000" b="1" i="0" kern="1200" baseline="0">
                <a:solidFill>
                  <a:schemeClr val="tx2"/>
                </a:solidFill>
                <a:latin typeface="Open Sans" charset="0"/>
                <a:ea typeface="Open Sans" charset="0"/>
                <a:cs typeface="Open Sans" charset="0"/>
              </a:defRPr>
            </a:lvl2pPr>
            <a:lvl3pPr marL="1143000" indent="-228600" algn="l" defTabSz="457200" rtl="0" eaLnBrk="1" latinLnBrk="0" hangingPunct="1">
              <a:spcBef>
                <a:spcPct val="20000"/>
              </a:spcBef>
              <a:buSzPct val="100000"/>
              <a:buFont typeface="Lucida Grande"/>
              <a:buChar char="&gt;"/>
              <a:defRPr sz="1800" b="1" i="0" kern="1200" baseline="0">
                <a:solidFill>
                  <a:schemeClr val="tx2"/>
                </a:solidFill>
                <a:latin typeface="Open Sans" charset="0"/>
                <a:ea typeface="Open Sans" charset="0"/>
                <a:cs typeface="Open Sans" charset="0"/>
              </a:defRPr>
            </a:lvl3pPr>
            <a:lvl4pPr marL="1600200" indent="-228600" algn="l" defTabSz="457200" rtl="0" eaLnBrk="1" latinLnBrk="0" hangingPunct="1">
              <a:spcBef>
                <a:spcPct val="20000"/>
              </a:spcBef>
              <a:buFont typeface="Arial"/>
              <a:buChar char="–"/>
              <a:defRPr sz="1600" b="1" i="0" kern="1200" baseline="0">
                <a:solidFill>
                  <a:schemeClr val="tx2"/>
                </a:solidFill>
                <a:latin typeface="Open Sans" charset="0"/>
                <a:ea typeface="Open Sans" charset="0"/>
                <a:cs typeface="Open Sans" charset="0"/>
              </a:defRPr>
            </a:lvl4pPr>
            <a:lvl5pPr marL="2057400" indent="-228600" algn="l" defTabSz="457200" rtl="0" eaLnBrk="1" latinLnBrk="0" hangingPunct="1">
              <a:spcBef>
                <a:spcPct val="20000"/>
              </a:spcBef>
              <a:buFont typeface="Lucida Grande"/>
              <a:buChar char="&gt;"/>
              <a:defRPr sz="1400" b="1" i="0" kern="1200" baseline="0">
                <a:solidFill>
                  <a:schemeClr val="tx2"/>
                </a:solidFill>
                <a:latin typeface="Open Sans" charset="0"/>
                <a:ea typeface="Open Sans" charset="0"/>
                <a:cs typeface="Open Sans" charset="0"/>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ct val="20000"/>
              </a:spcBef>
              <a:spcAft>
                <a:spcPts val="0"/>
              </a:spcAft>
              <a:buClrTx/>
              <a:buSzTx/>
              <a:buFont typeface="Lucida Grande"/>
              <a:buNone/>
              <a:tabLst/>
              <a:defRPr/>
            </a:pPr>
            <a:r>
              <a:rPr kumimoji="0" lang="en-US" sz="2000" b="1" i="0" u="none" strike="noStrike" kern="1200" cap="none" spc="0" normalizeH="0" baseline="0" noProof="0" dirty="0">
                <a:ln>
                  <a:noFill/>
                </a:ln>
                <a:solidFill>
                  <a:srgbClr val="4B2E83"/>
                </a:solidFill>
                <a:effectLst/>
                <a:uLnTx/>
                <a:uFillTx/>
                <a:latin typeface="Open Sans"/>
                <a:ea typeface="Open Sans"/>
                <a:cs typeface="Open Sans"/>
              </a:rPr>
              <a:t>Reimagining Our Work and Looking Ahead</a:t>
            </a:r>
            <a:br>
              <a:rPr kumimoji="0" lang="en-US" sz="1800" b="1" i="0" u="none" strike="noStrike" kern="1200" cap="none" spc="0" normalizeH="0" baseline="0" noProof="0" dirty="0">
                <a:ln>
                  <a:noFill/>
                </a:ln>
                <a:solidFill>
                  <a:srgbClr val="4B2E83"/>
                </a:solidFill>
                <a:effectLst/>
                <a:uLnTx/>
                <a:uFillTx/>
                <a:latin typeface="Open Sans"/>
                <a:ea typeface="Open Sans"/>
                <a:cs typeface="Open Sans"/>
              </a:rPr>
            </a:br>
            <a:br>
              <a:rPr kumimoji="0" lang="en-US" sz="700" b="1" i="0" u="none" strike="noStrike" kern="1200" cap="none" spc="0" normalizeH="0" baseline="0" noProof="0" dirty="0">
                <a:ln>
                  <a:noFill/>
                </a:ln>
                <a:solidFill>
                  <a:srgbClr val="4B2E83"/>
                </a:solidFill>
                <a:effectLst/>
                <a:uLnTx/>
                <a:uFillTx/>
                <a:latin typeface="Open Sans"/>
                <a:ea typeface="Open Sans"/>
                <a:cs typeface="Open Sans"/>
              </a:rPr>
            </a:br>
            <a:r>
              <a:rPr kumimoji="0" lang="en-US" sz="1600" b="0" i="0" u="none" strike="noStrike" kern="1200" cap="none" spc="0" normalizeH="0" baseline="0" noProof="0" dirty="0">
                <a:ln>
                  <a:noFill/>
                </a:ln>
                <a:solidFill>
                  <a:srgbClr val="4B2E83"/>
                </a:solidFill>
                <a:effectLst/>
                <a:uLnTx/>
                <a:uFillTx/>
                <a:latin typeface="Open Sans"/>
                <a:ea typeface="Open Sans"/>
                <a:cs typeface="Open Sans"/>
              </a:rPr>
              <a:t>We're evolving how we serve the UW academic community, with changes designed to strengthen support and streamline services.</a:t>
            </a:r>
            <a:endParaRPr kumimoji="0" lang="en-US" sz="1800" b="0" i="0" u="none" strike="noStrike" kern="1200" cap="none" spc="0" normalizeH="0" baseline="0" noProof="0" dirty="0">
              <a:ln>
                <a:noFill/>
              </a:ln>
              <a:solidFill>
                <a:srgbClr val="4B2E83"/>
              </a:solidFill>
              <a:effectLst/>
              <a:uLnTx/>
              <a:uFillTx/>
              <a:latin typeface="Open Sans"/>
              <a:ea typeface="Open Sans"/>
              <a:cs typeface="Open Sans"/>
            </a:endParaRPr>
          </a:p>
        </p:txBody>
      </p:sp>
      <p:sp>
        <p:nvSpPr>
          <p:cNvPr id="3" name="Text Placeholder 2">
            <a:extLst>
              <a:ext uri="{FF2B5EF4-FFF2-40B4-BE49-F238E27FC236}">
                <a16:creationId xmlns:a16="http://schemas.microsoft.com/office/drawing/2014/main" id="{64ECBCD0-487A-3356-C3B0-0D3F751510E1}"/>
              </a:ext>
            </a:extLst>
          </p:cNvPr>
          <p:cNvSpPr>
            <a:spLocks noGrp="1"/>
          </p:cNvSpPr>
          <p:nvPr>
            <p:ph type="body" sz="quarter" idx="11"/>
          </p:nvPr>
        </p:nvSpPr>
        <p:spPr>
          <a:xfrm>
            <a:off x="473443" y="2875991"/>
            <a:ext cx="8197114" cy="1880054"/>
          </a:xfrm>
        </p:spPr>
        <p:txBody>
          <a:bodyPr/>
          <a:lstStyle/>
          <a:p>
            <a:r>
              <a:rPr lang="en-US" sz="1700" dirty="0">
                <a:latin typeface="Open Sans"/>
                <a:ea typeface="Open Sans"/>
                <a:cs typeface="Open Sans"/>
              </a:rPr>
              <a:t>In October 2024, OAP began a reorganization under a new name: </a:t>
            </a:r>
            <a:r>
              <a:rPr lang="en-US" sz="1700" dirty="0">
                <a:solidFill>
                  <a:schemeClr val="accent6"/>
                </a:solidFill>
                <a:latin typeface="Open Sans"/>
                <a:ea typeface="Open Sans"/>
                <a:cs typeface="Open Sans"/>
              </a:rPr>
              <a:t>Academic Personnel &amp; Faculty (APF)</a:t>
            </a:r>
          </a:p>
          <a:p>
            <a:r>
              <a:rPr lang="en-US" sz="1700" dirty="0">
                <a:latin typeface="Open Sans"/>
                <a:ea typeface="Open Sans"/>
                <a:cs typeface="Open Sans"/>
              </a:rPr>
              <a:t>Renewed commitment to supporting faculty and academic personnel</a:t>
            </a:r>
          </a:p>
          <a:p>
            <a:r>
              <a:rPr lang="en-US" sz="1700" dirty="0">
                <a:latin typeface="Open Sans"/>
                <a:ea typeface="Open Sans"/>
                <a:cs typeface="Open Sans"/>
              </a:rPr>
              <a:t>Some responsibilities are transitioning to </a:t>
            </a:r>
            <a:r>
              <a:rPr lang="en-US" sz="1700" dirty="0">
                <a:solidFill>
                  <a:schemeClr val="tx1"/>
                </a:solidFill>
                <a:latin typeface="Open Sans"/>
                <a:ea typeface="Open Sans"/>
                <a:cs typeface="Open Sans"/>
              </a:rPr>
              <a:t>UWHR</a:t>
            </a:r>
          </a:p>
          <a:p>
            <a:r>
              <a:rPr lang="en-US" sz="1700" dirty="0">
                <a:solidFill>
                  <a:schemeClr val="tx1"/>
                </a:solidFill>
                <a:latin typeface="Open Sans"/>
                <a:ea typeface="Open Sans"/>
                <a:cs typeface="Open Sans"/>
              </a:rPr>
              <a:t>A</a:t>
            </a:r>
            <a:r>
              <a:rPr lang="en-US" sz="1700" dirty="0">
                <a:solidFill>
                  <a:schemeClr val="accent6"/>
                </a:solidFill>
                <a:latin typeface="Open Sans"/>
                <a:ea typeface="Open Sans"/>
                <a:cs typeface="Open Sans"/>
              </a:rPr>
              <a:t> new strategic plan and organizational structure </a:t>
            </a:r>
            <a:r>
              <a:rPr lang="en-US" sz="1700" dirty="0">
                <a:latin typeface="Open Sans"/>
                <a:ea typeface="Open Sans"/>
                <a:cs typeface="Open Sans"/>
              </a:rPr>
              <a:t>are in development—</a:t>
            </a:r>
            <a:r>
              <a:rPr lang="en-US" sz="1700" dirty="0">
                <a:solidFill>
                  <a:schemeClr val="tx1"/>
                </a:solidFill>
                <a:latin typeface="Open Sans"/>
                <a:ea typeface="Open Sans"/>
                <a:cs typeface="Open Sans"/>
              </a:rPr>
              <a:t>updates coming soon</a:t>
            </a:r>
            <a:endParaRPr lang="en-US" sz="1700" dirty="0">
              <a:solidFill>
                <a:schemeClr val="tx1"/>
              </a:solidFill>
            </a:endParaRPr>
          </a:p>
        </p:txBody>
      </p:sp>
    </p:spTree>
    <p:extLst>
      <p:ext uri="{BB962C8B-B14F-4D97-AF65-F5344CB8AC3E}">
        <p14:creationId xmlns:p14="http://schemas.microsoft.com/office/powerpoint/2010/main" val="224799156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F0FAFB2C-4E38-7BC4-7239-FE1D3D8A7E8E}"/>
              </a:ext>
            </a:extLst>
          </p:cNvPr>
          <p:cNvSpPr>
            <a:spLocks noGrp="1"/>
          </p:cNvSpPr>
          <p:nvPr>
            <p:ph type="title"/>
          </p:nvPr>
        </p:nvSpPr>
        <p:spPr/>
        <p:txBody>
          <a:bodyPr/>
          <a:lstStyle/>
          <a:p>
            <a:r>
              <a:rPr lang="en-US" dirty="0"/>
              <a:t>APF Reorganization – ISO Changes</a:t>
            </a:r>
          </a:p>
        </p:txBody>
      </p:sp>
      <p:sp>
        <p:nvSpPr>
          <p:cNvPr id="2" name="Text Placeholder 1">
            <a:extLst>
              <a:ext uri="{FF2B5EF4-FFF2-40B4-BE49-F238E27FC236}">
                <a16:creationId xmlns:a16="http://schemas.microsoft.com/office/drawing/2014/main" id="{E371A367-36AC-2DE9-F530-C5A2AB3C0B01}"/>
              </a:ext>
            </a:extLst>
          </p:cNvPr>
          <p:cNvSpPr>
            <a:spLocks noGrp="1"/>
          </p:cNvSpPr>
          <p:nvPr>
            <p:ph type="body" sz="quarter" idx="11"/>
          </p:nvPr>
        </p:nvSpPr>
        <p:spPr>
          <a:xfrm>
            <a:off x="419787" y="1800333"/>
            <a:ext cx="8197114" cy="2757600"/>
          </a:xfrm>
        </p:spPr>
        <p:txBody>
          <a:bodyPr/>
          <a:lstStyle/>
          <a:p>
            <a:r>
              <a:rPr lang="en-US" sz="2000" dirty="0">
                <a:latin typeface="Open Sans"/>
                <a:ea typeface="Open Sans"/>
                <a:cs typeface="Open Sans"/>
              </a:rPr>
              <a:t>ISO is now part of Academic Personnel &amp; Faculty Affairs, reporting to Associate Vice Provost Marjorie Olmstead</a:t>
            </a:r>
            <a:br>
              <a:rPr lang="en-US" sz="2000" dirty="0">
                <a:latin typeface="Open Sans"/>
                <a:ea typeface="Open Sans"/>
                <a:cs typeface="Open Sans"/>
              </a:rPr>
            </a:br>
            <a:endParaRPr lang="en-US" sz="2000" dirty="0">
              <a:latin typeface="Open Sans"/>
              <a:ea typeface="Open Sans"/>
              <a:cs typeface="Open Sans"/>
            </a:endParaRPr>
          </a:p>
          <a:p>
            <a:r>
              <a:rPr lang="en-US" sz="2000" dirty="0">
                <a:latin typeface="Open Sans"/>
                <a:ea typeface="Open Sans"/>
                <a:cs typeface="Open Sans"/>
              </a:rPr>
              <a:t>Streamlined processes mean fewer escalations for exception requests</a:t>
            </a:r>
          </a:p>
          <a:p>
            <a:pPr marL="742950" lvl="2" indent="-342900"/>
            <a:r>
              <a:rPr lang="en-US" sz="1600" dirty="0">
                <a:latin typeface="Open Sans"/>
                <a:ea typeface="Open Sans"/>
                <a:cs typeface="Open Sans"/>
              </a:rPr>
              <a:t>For example, H-1B sponsorship exceptions can now be reviewed and approved directly by ISO</a:t>
            </a:r>
          </a:p>
        </p:txBody>
      </p:sp>
    </p:spTree>
    <p:extLst>
      <p:ext uri="{BB962C8B-B14F-4D97-AF65-F5344CB8AC3E}">
        <p14:creationId xmlns:p14="http://schemas.microsoft.com/office/powerpoint/2010/main" val="82164791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International Scholars Outreach</a:t>
            </a:r>
          </a:p>
        </p:txBody>
      </p:sp>
      <p:sp>
        <p:nvSpPr>
          <p:cNvPr id="6" name="Text Placeholder 5"/>
          <p:cNvSpPr>
            <a:spLocks noGrp="1"/>
          </p:cNvSpPr>
          <p:nvPr>
            <p:ph type="body" sz="quarter" idx="11"/>
          </p:nvPr>
        </p:nvSpPr>
        <p:spPr/>
        <p:txBody>
          <a:bodyPr/>
          <a:lstStyle/>
          <a:p>
            <a:r>
              <a:rPr lang="en-US" sz="2000" dirty="0"/>
              <a:t>International </a:t>
            </a:r>
            <a:r>
              <a:rPr lang="en-US" sz="2000"/>
              <a:t>Scholars Mailing </a:t>
            </a:r>
            <a:r>
              <a:rPr lang="en-US" sz="2000" dirty="0"/>
              <a:t>L</a:t>
            </a:r>
            <a:r>
              <a:rPr lang="en-US" sz="2000"/>
              <a:t>ist </a:t>
            </a:r>
            <a:r>
              <a:rPr lang="en-US" sz="2000" dirty="0"/>
              <a:t>created 08/2024</a:t>
            </a:r>
          </a:p>
          <a:p>
            <a:pPr lvl="1"/>
            <a:r>
              <a:rPr lang="en-US" sz="1600" dirty="0"/>
              <a:t>ISO’s first direct channel to scholars/employees on UW-sponsored visas</a:t>
            </a:r>
          </a:p>
          <a:p>
            <a:pPr lvl="1"/>
            <a:r>
              <a:rPr lang="en-US" sz="1600" dirty="0"/>
              <a:t>Quarterly newsletter + occasional updates</a:t>
            </a:r>
          </a:p>
          <a:p>
            <a:pPr lvl="1"/>
            <a:r>
              <a:rPr lang="en-US" sz="1600" dirty="0"/>
              <a:t>300+ members</a:t>
            </a:r>
          </a:p>
          <a:p>
            <a:r>
              <a:rPr lang="en-US" sz="2000" dirty="0"/>
              <a:t>Quarterly International Scholars Orientation </a:t>
            </a:r>
          </a:p>
          <a:p>
            <a:pPr lvl="1"/>
            <a:r>
              <a:rPr lang="en-US" sz="1600" dirty="0"/>
              <a:t>Information on APF, visa policies and processes, and Q&amp;A session</a:t>
            </a:r>
          </a:p>
          <a:p>
            <a:r>
              <a:rPr lang="en-US" sz="2000" dirty="0"/>
              <a:t>Revamped Scholar Resources landing page</a:t>
            </a:r>
          </a:p>
          <a:p>
            <a:pPr lvl="1"/>
            <a:r>
              <a:rPr lang="en-US" sz="1600" dirty="0"/>
              <a:t>Includes calendar feed of walk-in hours and orientations</a:t>
            </a:r>
          </a:p>
          <a:p>
            <a:endParaRPr lang="en-US" sz="2000" dirty="0"/>
          </a:p>
        </p:txBody>
      </p:sp>
    </p:spTree>
    <p:extLst>
      <p:ext uri="{BB962C8B-B14F-4D97-AF65-F5344CB8AC3E}">
        <p14:creationId xmlns:p14="http://schemas.microsoft.com/office/powerpoint/2010/main" val="92275571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7A83F15F-1F5C-D2D2-2F45-F5574C967C78}"/>
              </a:ext>
            </a:extLst>
          </p:cNvPr>
          <p:cNvSpPr>
            <a:spLocks noGrp="1"/>
          </p:cNvSpPr>
          <p:nvPr>
            <p:ph type="title"/>
          </p:nvPr>
        </p:nvSpPr>
        <p:spPr/>
        <p:txBody>
          <a:bodyPr/>
          <a:lstStyle/>
          <a:p>
            <a:r>
              <a:rPr lang="en-US" dirty="0"/>
              <a:t>Visa Sponsorship Duration Changes</a:t>
            </a:r>
          </a:p>
        </p:txBody>
      </p:sp>
      <p:sp>
        <p:nvSpPr>
          <p:cNvPr id="8" name="Text Placeholder 7">
            <a:extLst>
              <a:ext uri="{FF2B5EF4-FFF2-40B4-BE49-F238E27FC236}">
                <a16:creationId xmlns:a16="http://schemas.microsoft.com/office/drawing/2014/main" id="{3ABAFE40-F0BB-675A-D82E-7E9377A45163}"/>
              </a:ext>
            </a:extLst>
          </p:cNvPr>
          <p:cNvSpPr>
            <a:spLocks noGrp="1"/>
          </p:cNvSpPr>
          <p:nvPr>
            <p:ph type="body" sz="quarter" idx="11"/>
          </p:nvPr>
        </p:nvSpPr>
        <p:spPr>
          <a:xfrm>
            <a:off x="447923" y="1859439"/>
            <a:ext cx="8197114" cy="2251761"/>
          </a:xfrm>
        </p:spPr>
        <p:txBody>
          <a:bodyPr/>
          <a:lstStyle/>
          <a:p>
            <a:r>
              <a:rPr lang="en-US" sz="2000" dirty="0"/>
              <a:t>ISO had limited visa sponsorship for multi-year-eligible appointments to the dates of the current appointment </a:t>
            </a:r>
          </a:p>
          <a:p>
            <a:r>
              <a:rPr lang="en-US" sz="2000" dirty="0"/>
              <a:t>With this change, units can choose:</a:t>
            </a:r>
          </a:p>
          <a:p>
            <a:pPr lvl="1"/>
            <a:r>
              <a:rPr lang="en-US" sz="1600" dirty="0"/>
              <a:t>To sponsor the visa only for the current appointment dates; or</a:t>
            </a:r>
          </a:p>
          <a:p>
            <a:pPr lvl="1"/>
            <a:r>
              <a:rPr lang="en-US" sz="1600" dirty="0"/>
              <a:t>To sponsor the visa for up to the maximum period allowed by both (a) UW appointment eligibility limitations and (b) U.S. immigration law</a:t>
            </a:r>
          </a:p>
          <a:p>
            <a:r>
              <a:rPr lang="en-US" sz="2000" dirty="0"/>
              <a:t>This will give units maximum flexibility and reduce precarity for scholars</a:t>
            </a:r>
          </a:p>
        </p:txBody>
      </p:sp>
    </p:spTree>
    <p:extLst>
      <p:ext uri="{BB962C8B-B14F-4D97-AF65-F5344CB8AC3E}">
        <p14:creationId xmlns:p14="http://schemas.microsoft.com/office/powerpoint/2010/main" val="143776551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9D238209-DCC0-96F1-160E-218432BFB107}"/>
              </a:ext>
            </a:extLst>
          </p:cNvPr>
          <p:cNvSpPr>
            <a:spLocks noGrp="1"/>
          </p:cNvSpPr>
          <p:nvPr>
            <p:ph type="title"/>
          </p:nvPr>
        </p:nvSpPr>
        <p:spPr/>
        <p:txBody>
          <a:bodyPr/>
          <a:lstStyle/>
          <a:p>
            <a:r>
              <a:rPr lang="en-US" dirty="0"/>
              <a:t>Visa Sponsorship Duration Changes - Examples</a:t>
            </a:r>
          </a:p>
        </p:txBody>
      </p:sp>
      <p:sp>
        <p:nvSpPr>
          <p:cNvPr id="2" name="Text Placeholder 1">
            <a:extLst>
              <a:ext uri="{FF2B5EF4-FFF2-40B4-BE49-F238E27FC236}">
                <a16:creationId xmlns:a16="http://schemas.microsoft.com/office/drawing/2014/main" id="{DFE4AB28-B89A-8A2D-9774-CEAE296ED10E}"/>
              </a:ext>
            </a:extLst>
          </p:cNvPr>
          <p:cNvSpPr>
            <a:spLocks noGrp="1"/>
          </p:cNvSpPr>
          <p:nvPr>
            <p:ph type="body" sz="quarter" idx="11"/>
          </p:nvPr>
        </p:nvSpPr>
        <p:spPr>
          <a:xfrm>
            <a:off x="447923" y="1713601"/>
            <a:ext cx="8197114" cy="2858400"/>
          </a:xfrm>
        </p:spPr>
        <p:txBody>
          <a:bodyPr/>
          <a:lstStyle/>
          <a:p>
            <a:pPr>
              <a:buFont typeface="Wingdings" panose="05000000000000000000" pitchFamily="2" charset="2"/>
              <a:buChar char="Ø"/>
            </a:pPr>
            <a:r>
              <a:rPr lang="en-US" sz="2000" dirty="0"/>
              <a:t>Assistant professor with clock waiver but no academic review, on H-1B</a:t>
            </a:r>
          </a:p>
          <a:p>
            <a:pPr lvl="1">
              <a:buFont typeface="Wingdings" panose="05000000000000000000" pitchFamily="2" charset="2"/>
              <a:buChar char="Ø"/>
            </a:pPr>
            <a:r>
              <a:rPr lang="en-US" sz="1600" dirty="0"/>
              <a:t>Under old practice, visa could only be extended for one year</a:t>
            </a:r>
          </a:p>
          <a:p>
            <a:pPr lvl="1">
              <a:buFont typeface="Wingdings" panose="05000000000000000000" pitchFamily="2" charset="2"/>
              <a:buChar char="Ø"/>
            </a:pPr>
            <a:r>
              <a:rPr lang="en-US" sz="1600" dirty="0"/>
              <a:t>Under new practice, visa can be extended for up to three years </a:t>
            </a:r>
          </a:p>
          <a:p>
            <a:pPr marL="457200" lvl="1" indent="0">
              <a:buNone/>
            </a:pPr>
            <a:endParaRPr lang="en-US" sz="1600" dirty="0"/>
          </a:p>
          <a:p>
            <a:pPr>
              <a:buFont typeface="Wingdings" panose="05000000000000000000" pitchFamily="2" charset="2"/>
              <a:buChar char="Ø"/>
            </a:pPr>
            <a:r>
              <a:rPr lang="en-US" sz="2000" dirty="0"/>
              <a:t>Incoming postdoctoral scholar appointed for one year, on J-1</a:t>
            </a:r>
          </a:p>
          <a:p>
            <a:pPr lvl="1">
              <a:buFont typeface="Wingdings" panose="05000000000000000000" pitchFamily="2" charset="2"/>
              <a:buChar char="Ø"/>
            </a:pPr>
            <a:r>
              <a:rPr lang="en-US" sz="1600" dirty="0"/>
              <a:t>Under old practice, visa could only be issued for one year </a:t>
            </a:r>
          </a:p>
          <a:p>
            <a:pPr lvl="1">
              <a:buFont typeface="Wingdings" panose="05000000000000000000" pitchFamily="2" charset="2"/>
              <a:buChar char="Ø"/>
            </a:pPr>
            <a:r>
              <a:rPr lang="en-US" sz="1600" dirty="0"/>
              <a:t>Under new practice, visa can be issued for up to five years</a:t>
            </a:r>
          </a:p>
        </p:txBody>
      </p:sp>
    </p:spTree>
    <p:extLst>
      <p:ext uri="{BB962C8B-B14F-4D97-AF65-F5344CB8AC3E}">
        <p14:creationId xmlns:p14="http://schemas.microsoft.com/office/powerpoint/2010/main" val="10843109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a:extLst>
              <a:ext uri="{FF2B5EF4-FFF2-40B4-BE49-F238E27FC236}">
                <a16:creationId xmlns:a16="http://schemas.microsoft.com/office/drawing/2014/main" id="{88D87159-B264-CDB0-AD76-B4DBCE088054}"/>
              </a:ext>
            </a:extLst>
          </p:cNvPr>
          <p:cNvSpPr>
            <a:spLocks noGrp="1"/>
          </p:cNvSpPr>
          <p:nvPr>
            <p:ph type="title"/>
          </p:nvPr>
        </p:nvSpPr>
        <p:spPr/>
        <p:txBody>
          <a:bodyPr/>
          <a:lstStyle/>
          <a:p>
            <a:r>
              <a:rPr lang="en-US" dirty="0"/>
              <a:t>J-1 CHANGES</a:t>
            </a:r>
          </a:p>
        </p:txBody>
      </p:sp>
      <p:sp>
        <p:nvSpPr>
          <p:cNvPr id="9" name="TextBox 8">
            <a:extLst>
              <a:ext uri="{FF2B5EF4-FFF2-40B4-BE49-F238E27FC236}">
                <a16:creationId xmlns:a16="http://schemas.microsoft.com/office/drawing/2014/main" id="{FBE5C1BE-C2D7-2A03-F0DC-542A4D77C621}"/>
              </a:ext>
            </a:extLst>
          </p:cNvPr>
          <p:cNvSpPr txBox="1"/>
          <p:nvPr/>
        </p:nvSpPr>
        <p:spPr>
          <a:xfrm>
            <a:off x="648000" y="3276000"/>
            <a:ext cx="4171335" cy="707886"/>
          </a:xfrm>
          <a:prstGeom prst="rect">
            <a:avLst/>
          </a:prstGeom>
          <a:noFill/>
        </p:spPr>
        <p:txBody>
          <a:bodyPr wrap="none" rtlCol="0">
            <a:spAutoFit/>
          </a:bodyPr>
          <a:lstStyle/>
          <a:p>
            <a:pPr marL="285750" indent="-285750">
              <a:buFont typeface="Arial" panose="020B0604020202020204" pitchFamily="34" charset="0"/>
              <a:buChar char="•"/>
            </a:pPr>
            <a:r>
              <a:rPr lang="en-US" sz="2000" dirty="0">
                <a:latin typeface="Open Sans" panose="020B0606030504020204" pitchFamily="34" charset="0"/>
                <a:ea typeface="Open Sans" panose="020B0606030504020204" pitchFamily="34" charset="0"/>
                <a:cs typeface="Open Sans" panose="020B0606030504020204" pitchFamily="34" charset="0"/>
              </a:rPr>
              <a:t>End of paper DS-2019 issuance</a:t>
            </a:r>
          </a:p>
          <a:p>
            <a:pPr marL="285750" indent="-285750">
              <a:buFont typeface="Arial" panose="020B0604020202020204" pitchFamily="34" charset="0"/>
              <a:buChar char="•"/>
            </a:pPr>
            <a:r>
              <a:rPr lang="en-US" sz="2000" dirty="0">
                <a:latin typeface="Open Sans" panose="020B0606030504020204" pitchFamily="34" charset="0"/>
                <a:ea typeface="Open Sans" panose="020B0606030504020204" pitchFamily="34" charset="0"/>
                <a:cs typeface="Open Sans" panose="020B0606030504020204" pitchFamily="34" charset="0"/>
              </a:rPr>
              <a:t>Changes to J-1 funding floor</a:t>
            </a:r>
          </a:p>
        </p:txBody>
      </p:sp>
    </p:spTree>
    <p:extLst>
      <p:ext uri="{BB962C8B-B14F-4D97-AF65-F5344CB8AC3E}">
        <p14:creationId xmlns:p14="http://schemas.microsoft.com/office/powerpoint/2010/main" val="3833162004"/>
      </p:ext>
    </p:extLst>
  </p:cSld>
  <p:clrMapOvr>
    <a:masterClrMapping/>
  </p:clrMapOvr>
</p:sld>
</file>

<file path=ppt/theme/theme1.xml><?xml version="1.0" encoding="utf-8"?>
<a:theme xmlns:a="http://schemas.openxmlformats.org/drawingml/2006/main" name="Custom Design">
  <a:themeElements>
    <a:clrScheme name="Custom 16">
      <a:dk1>
        <a:srgbClr val="4B2E83"/>
      </a:dk1>
      <a:lt1>
        <a:srgbClr val="E8D3A2"/>
      </a:lt1>
      <a:dk2>
        <a:srgbClr val="4B2E83"/>
      </a:dk2>
      <a:lt2>
        <a:srgbClr val="FFFFFF"/>
      </a:lt2>
      <a:accent1>
        <a:srgbClr val="4B2E83"/>
      </a:accent1>
      <a:accent2>
        <a:srgbClr val="E8D3A2"/>
      </a:accent2>
      <a:accent3>
        <a:srgbClr val="FFFFFF"/>
      </a:accent3>
      <a:accent4>
        <a:srgbClr val="D8D9DA"/>
      </a:accent4>
      <a:accent5>
        <a:srgbClr val="999999"/>
      </a:accent5>
      <a:accent6>
        <a:srgbClr val="917B4C"/>
      </a:accent6>
      <a:hlink>
        <a:srgbClr val="2AD2C9"/>
      </a:hlink>
      <a:folHlink>
        <a:srgbClr val="2AD2C9"/>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2_Custom Design">
  <a:themeElements>
    <a:clrScheme name="4b2e83">
      <a:dk1>
        <a:srgbClr val="4B2E83"/>
      </a:dk1>
      <a:lt1>
        <a:srgbClr val="E8D3A2"/>
      </a:lt1>
      <a:dk2>
        <a:srgbClr val="4B2E83"/>
      </a:dk2>
      <a:lt2>
        <a:srgbClr val="FFFFFF"/>
      </a:lt2>
      <a:accent1>
        <a:srgbClr val="4B2E83"/>
      </a:accent1>
      <a:accent2>
        <a:srgbClr val="E8D3A2"/>
      </a:accent2>
      <a:accent3>
        <a:srgbClr val="FFFFFF"/>
      </a:accent3>
      <a:accent4>
        <a:srgbClr val="D8D9DA"/>
      </a:accent4>
      <a:accent5>
        <a:srgbClr val="999999"/>
      </a:accent5>
      <a:accent6>
        <a:srgbClr val="917B4C"/>
      </a:accent6>
      <a:hlink>
        <a:srgbClr val="D8D9DA"/>
      </a:hlink>
      <a:folHlink>
        <a:srgbClr val="999999"/>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1_Custom Design">
  <a:themeElements>
    <a:clrScheme name="Custom 2">
      <a:dk1>
        <a:srgbClr val="4B2E83"/>
      </a:dk1>
      <a:lt1>
        <a:srgbClr val="E8D3A2"/>
      </a:lt1>
      <a:dk2>
        <a:srgbClr val="4B2E83"/>
      </a:dk2>
      <a:lt2>
        <a:srgbClr val="FFFFFF"/>
      </a:lt2>
      <a:accent1>
        <a:srgbClr val="4B2E83"/>
      </a:accent1>
      <a:accent2>
        <a:srgbClr val="E8D3A2"/>
      </a:accent2>
      <a:accent3>
        <a:srgbClr val="FFFFFF"/>
      </a:accent3>
      <a:accent4>
        <a:srgbClr val="D8D9DA"/>
      </a:accent4>
      <a:accent5>
        <a:srgbClr val="999999"/>
      </a:accent5>
      <a:accent6>
        <a:srgbClr val="917B4C"/>
      </a:accent6>
      <a:hlink>
        <a:srgbClr val="D8D9DA"/>
      </a:hlink>
      <a:folHlink>
        <a:srgbClr val="999999"/>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1640803C16E322488490B9B015E11DB0" ma:contentTypeVersion="13" ma:contentTypeDescription="Create a new document." ma:contentTypeScope="" ma:versionID="da14ac9732af262e64e474a5d252e4d6">
  <xsd:schema xmlns:xsd="http://www.w3.org/2001/XMLSchema" xmlns:xs="http://www.w3.org/2001/XMLSchema" xmlns:p="http://schemas.microsoft.com/office/2006/metadata/properties" xmlns:ns2="0a34d837-7f00-4829-8d55-4c0f8a8551ee" xmlns:ns3="3492085b-aff0-4424-910d-6832d4def727" targetNamespace="http://schemas.microsoft.com/office/2006/metadata/properties" ma:root="true" ma:fieldsID="1b62640884b2802b435047fce2d6a5c2" ns2:_="" ns3:_="">
    <xsd:import namespace="0a34d837-7f00-4829-8d55-4c0f8a8551ee"/>
    <xsd:import namespace="3492085b-aff0-4424-910d-6832d4def727"/>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element ref="ns3:MediaServiceSearchProperties" minOccurs="0"/>
                <xsd:element ref="ns3:MediaServiceObjectDetectorVersions" minOccurs="0"/>
                <xsd:element ref="ns3:MediaServiceGenerationTime" minOccurs="0"/>
                <xsd:element ref="ns3:MediaServiceEventHashCode" minOccurs="0"/>
                <xsd:element ref="ns3:MediaLengthInSeconds" minOccurs="0"/>
                <xsd:element ref="ns3:MediaServiceDateTaken" minOccurs="0"/>
                <xsd:element ref="ns3:lcf76f155ced4ddcb4097134ff3c332f" minOccurs="0"/>
                <xsd:element ref="ns3: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a34d837-7f00-4829-8d55-4c0f8a8551ee"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3492085b-aff0-4424-910d-6832d4def727" elementFormDefault="qualified">
    <xsd:import namespace="http://schemas.microsoft.com/office/2006/documentManagement/types"/>
    <xsd:import namespace="http://schemas.microsoft.com/office/infopath/2007/PartnerControls"/>
    <xsd:element name="MediaServiceMetadata" ma:index="10" nillable="true" ma:displayName="MediaServiceMetadata" ma:hidden="true" ma:internalName="MediaServiceMetadata" ma:readOnly="true">
      <xsd:simpleType>
        <xsd:restriction base="dms:Note"/>
      </xsd:simpleType>
    </xsd:element>
    <xsd:element name="MediaServiceFastMetadata" ma:index="11" nillable="true" ma:displayName="MediaServiceFastMetadata" ma:hidden="true" ma:internalName="MediaServiceFastMetadata" ma:readOnly="true">
      <xsd:simpleType>
        <xsd:restriction base="dms:Note"/>
      </xsd:simpleType>
    </xsd:element>
    <xsd:element name="MediaServiceSearchProperties" ma:index="12" nillable="true" ma:displayName="MediaServiceSearchProperties" ma:hidden="true" ma:internalName="MediaServiceSearchProperties" ma:readOnly="true">
      <xsd:simpleType>
        <xsd:restriction base="dms:Note"/>
      </xsd:simpleType>
    </xsd:element>
    <xsd:element name="MediaServiceObjectDetectorVersions" ma:index="13" nillable="true" ma:displayName="MediaServiceObjectDetectorVersions" ma:hidden="true" ma:indexed="true" ma:internalName="MediaServiceObjectDetectorVersions" ma:readOnly="true">
      <xsd:simpleType>
        <xsd:restriction base="dms:Text"/>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LengthInSeconds" ma:index="16" nillable="true" ma:displayName="MediaLengthInSeconds" ma:hidden="true" ma:internalName="MediaLengthInSeconds" ma:readOnly="true">
      <xsd:simpleType>
        <xsd:restriction base="dms:Unknown"/>
      </xsd:simpleType>
    </xsd:element>
    <xsd:element name="MediaServiceDateTaken" ma:index="17" nillable="true" ma:displayName="MediaServiceDateTaken" ma:hidden="true" ma:indexed="true" ma:internalName="MediaServiceDateTaken" ma:readOnly="true">
      <xsd:simpleType>
        <xsd:restriction base="dms:Text"/>
      </xsd:simpleType>
    </xsd:element>
    <xsd:element name="lcf76f155ced4ddcb4097134ff3c332f" ma:index="19" nillable="true" ma:taxonomy="true" ma:internalName="lcf76f155ced4ddcb4097134ff3c332f" ma:taxonomyFieldName="MediaServiceImageTags" ma:displayName="Image Tags" ma:readOnly="false" ma:fieldId="{5cf76f15-5ced-4ddc-b409-7134ff3c332f}" ma:taxonomyMulti="true" ma:sspId="e20148b9-20a4-48a0-acba-ba52d68a37a3" ma:termSetId="09814cd3-568e-fe90-9814-8d621ff8fb84" ma:anchorId="fba54fb3-c3e1-fe81-a776-ca4b69148c4d" ma:open="true" ma:isKeyword="false">
      <xsd:complexType>
        <xsd:sequence>
          <xsd:element ref="pc:Terms" minOccurs="0" maxOccurs="1"/>
        </xsd:sequence>
      </xsd:complexType>
    </xsd:element>
    <xsd:element name="MediaServiceOCR" ma:index="20" nillable="true" ma:displayName="Extracted Text" ma:internalName="MediaServiceOCR"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3492085b-aff0-4424-910d-6832d4def727">
      <Terms xmlns="http://schemas.microsoft.com/office/infopath/2007/PartnerControls"/>
    </lcf76f155ced4ddcb4097134ff3c332f>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C842CC04-7060-49F7-A1F8-FD46FE50605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0a34d837-7f00-4829-8d55-4c0f8a8551ee"/>
    <ds:schemaRef ds:uri="3492085b-aff0-4424-910d-6832d4def727"/>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519A7B58-205B-4BC9-AC1E-48B2F7DC7D4E}">
  <ds:schemaRefs>
    <ds:schemaRef ds:uri="0a34d837-7f00-4829-8d55-4c0f8a8551ee"/>
    <ds:schemaRef ds:uri="http://schemas.microsoft.com/office/2006/documentManagement/types"/>
    <ds:schemaRef ds:uri="http://purl.org/dc/terms/"/>
    <ds:schemaRef ds:uri="http://purl.org/dc/elements/1.1/"/>
    <ds:schemaRef ds:uri="http://schemas.microsoft.com/office/infopath/2007/PartnerControls"/>
    <ds:schemaRef ds:uri="3492085b-aff0-4424-910d-6832d4def727"/>
    <ds:schemaRef ds:uri="http://www.w3.org/XML/1998/namespace"/>
    <ds:schemaRef ds:uri="http://schemas.microsoft.com/office/2006/metadata/properties"/>
    <ds:schemaRef ds:uri="http://schemas.openxmlformats.org/package/2006/metadata/core-properties"/>
    <ds:schemaRef ds:uri="http://purl.org/dc/dcmitype/"/>
  </ds:schemaRefs>
</ds:datastoreItem>
</file>

<file path=customXml/itemProps3.xml><?xml version="1.0" encoding="utf-8"?>
<ds:datastoreItem xmlns:ds="http://schemas.openxmlformats.org/officeDocument/2006/customXml" ds:itemID="{429849DC-68B2-4250-A6A0-C6E94218E7B6}">
  <ds:schemaRefs>
    <ds:schemaRef ds:uri="http://schemas.microsoft.com/sharepoint/v3/contenttype/forms"/>
  </ds:schemaRefs>
</ds:datastoreItem>
</file>

<file path=docMetadata/LabelInfo.xml><?xml version="1.0" encoding="utf-8"?>
<clbl:labelList xmlns:clbl="http://schemas.microsoft.com/office/2020/mipLabelMetadata">
  <clbl:label id="{9ca69888-7254-416f-b705-8b087894f0be}" enabled="1" method="Privileged" siteId="{f6b6dd5b-f02f-441a-99a0-162ac5060bd2}" removed="0"/>
</clbl:labelList>
</file>

<file path=docProps/app.xml><?xml version="1.0" encoding="utf-8"?>
<Properties xmlns="http://schemas.openxmlformats.org/officeDocument/2006/extended-properties" xmlns:vt="http://schemas.openxmlformats.org/officeDocument/2006/docPropsVTypes">
  <Template/>
  <TotalTime>2190</TotalTime>
  <Words>2173</Words>
  <Application>Microsoft Office PowerPoint</Application>
  <PresentationFormat>On-screen Show (16:9)</PresentationFormat>
  <Paragraphs>180</Paragraphs>
  <Slides>28</Slides>
  <Notes>3</Notes>
  <HiddenSlides>0</HiddenSlides>
  <MMClips>0</MMClips>
  <ScaleCrop>false</ScaleCrop>
  <HeadingPairs>
    <vt:vector size="6" baseType="variant">
      <vt:variant>
        <vt:lpstr>Fonts Used</vt:lpstr>
      </vt:variant>
      <vt:variant>
        <vt:i4>8</vt:i4>
      </vt:variant>
      <vt:variant>
        <vt:lpstr>Theme</vt:lpstr>
      </vt:variant>
      <vt:variant>
        <vt:i4>3</vt:i4>
      </vt:variant>
      <vt:variant>
        <vt:lpstr>Slide Titles</vt:lpstr>
      </vt:variant>
      <vt:variant>
        <vt:i4>28</vt:i4>
      </vt:variant>
    </vt:vector>
  </HeadingPairs>
  <TitlesOfParts>
    <vt:vector size="39" baseType="lpstr">
      <vt:lpstr>Open Sans Light</vt:lpstr>
      <vt:lpstr>Encode Sans Normal Black</vt:lpstr>
      <vt:lpstr>Uni Sans</vt:lpstr>
      <vt:lpstr>Arial</vt:lpstr>
      <vt:lpstr>Aptos</vt:lpstr>
      <vt:lpstr>Open Sans</vt:lpstr>
      <vt:lpstr>Lucida Grande</vt:lpstr>
      <vt:lpstr>Wingdings</vt:lpstr>
      <vt:lpstr>Custom Design</vt:lpstr>
      <vt:lpstr>2_Custom Design</vt:lpstr>
      <vt:lpstr>1_Custom Design</vt:lpstr>
      <vt:lpstr>ISO UPDATE</vt:lpstr>
      <vt:lpstr>AGENDA</vt:lpstr>
      <vt:lpstr>Staff Visa Sponsorship Regularization</vt:lpstr>
      <vt:lpstr>APF Reorganization</vt:lpstr>
      <vt:lpstr>APF Reorganization – ISO Changes</vt:lpstr>
      <vt:lpstr>International Scholars Outreach</vt:lpstr>
      <vt:lpstr>Visa Sponsorship Duration Changes</vt:lpstr>
      <vt:lpstr>Visa Sponsorship Duration Changes - Examples</vt:lpstr>
      <vt:lpstr>J-1 CHANGES</vt:lpstr>
      <vt:lpstr>End of paper DS-2019 issuance</vt:lpstr>
      <vt:lpstr>Digital DS-2019s</vt:lpstr>
      <vt:lpstr>J-1 Funding Floor</vt:lpstr>
      <vt:lpstr>Updating to Reflect Cost of Living Changes</vt:lpstr>
      <vt:lpstr>New Funding Floor</vt:lpstr>
      <vt:lpstr>H-1B CHANGES</vt:lpstr>
      <vt:lpstr>Increased Use of G-1450</vt:lpstr>
      <vt:lpstr>G-1450 Tips and Warnings</vt:lpstr>
      <vt:lpstr>Changes to H-1B Employer Letter</vt:lpstr>
      <vt:lpstr>Q&amp;A Break 1: UW Changes</vt:lpstr>
      <vt:lpstr>FEDERAL CHANGES</vt:lpstr>
      <vt:lpstr>Federal Funding Pauses/Delays/Cancellations</vt:lpstr>
      <vt:lpstr>Increased Scrutiny of Academic Visas</vt:lpstr>
      <vt:lpstr>SEVIS Student Terminations</vt:lpstr>
      <vt:lpstr>Ramifications for Scholars</vt:lpstr>
      <vt:lpstr>What hasn’t changed?</vt:lpstr>
      <vt:lpstr>How to Support Scholars</vt:lpstr>
      <vt:lpstr>Q &amp; A Break 2: Federal Changes</vt:lpstr>
      <vt:lpstr>Additional resources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Alanya Cannon</dc:creator>
  <cp:lastModifiedBy>Courtney Laguio</cp:lastModifiedBy>
  <cp:revision>48</cp:revision>
  <dcterms:created xsi:type="dcterms:W3CDTF">2014-10-14T00:51:43Z</dcterms:created>
  <dcterms:modified xsi:type="dcterms:W3CDTF">2026-05-01T18:22:06Z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0x0101001640803C16E322488490B9B015E11DB0</vt:lpwstr>
  </property>
  <property fmtid="{D5CDD505-2E9C-101B-9397-08002B2CF9AE}" pid="3" name="MediaServiceImageTags">
    <vt:lpwstr/>
  </property>
</Properties>
</file>