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4"/>
    <p:sldMasterId id="2147483692" r:id="rId5"/>
  </p:sldMasterIdLst>
  <p:notesMasterIdLst>
    <p:notesMasterId r:id="rId47"/>
  </p:notesMasterIdLst>
  <p:sldIdLst>
    <p:sldId id="315" r:id="rId6"/>
    <p:sldId id="260" r:id="rId7"/>
    <p:sldId id="272" r:id="rId8"/>
    <p:sldId id="274" r:id="rId9"/>
    <p:sldId id="273" r:id="rId10"/>
    <p:sldId id="262" r:id="rId11"/>
    <p:sldId id="316" r:id="rId12"/>
    <p:sldId id="317" r:id="rId13"/>
    <p:sldId id="286" r:id="rId14"/>
    <p:sldId id="264" r:id="rId15"/>
    <p:sldId id="278" r:id="rId16"/>
    <p:sldId id="280" r:id="rId17"/>
    <p:sldId id="281" r:id="rId18"/>
    <p:sldId id="318" r:id="rId19"/>
    <p:sldId id="275" r:id="rId20"/>
    <p:sldId id="276" r:id="rId21"/>
    <p:sldId id="277" r:id="rId22"/>
    <p:sldId id="300" r:id="rId23"/>
    <p:sldId id="279" r:id="rId24"/>
    <p:sldId id="270" r:id="rId25"/>
    <p:sldId id="325" r:id="rId26"/>
    <p:sldId id="319" r:id="rId27"/>
    <p:sldId id="282" r:id="rId28"/>
    <p:sldId id="296" r:id="rId29"/>
    <p:sldId id="283" r:id="rId30"/>
    <p:sldId id="302" r:id="rId31"/>
    <p:sldId id="320" r:id="rId32"/>
    <p:sldId id="287" r:id="rId33"/>
    <p:sldId id="288" r:id="rId34"/>
    <p:sldId id="321" r:id="rId35"/>
    <p:sldId id="322" r:id="rId36"/>
    <p:sldId id="284" r:id="rId37"/>
    <p:sldId id="291" r:id="rId38"/>
    <p:sldId id="290" r:id="rId39"/>
    <p:sldId id="293" r:id="rId40"/>
    <p:sldId id="323" r:id="rId41"/>
    <p:sldId id="271" r:id="rId42"/>
    <p:sldId id="298" r:id="rId43"/>
    <p:sldId id="295" r:id="rId44"/>
    <p:sldId id="324" r:id="rId45"/>
    <p:sldId id="267"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456" userDrawn="1">
          <p15:clr>
            <a:srgbClr val="A4A3A4"/>
          </p15:clr>
        </p15:guide>
        <p15:guide id="2" orient="horz" pos="1056" userDrawn="1">
          <p15:clr>
            <a:srgbClr val="A4A3A4"/>
          </p15:clr>
        </p15:guide>
        <p15:guide id="3" orient="horz" pos="13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95D646-3349-857C-EC2B-D5A45AE8F428}" name="Ursula E Owen" initials="UO" userId="S::ursako@uw.edu::d54ed400-d395-4cf2-8b3d-828b1a7b31f4" providerId="AD"/>
  <p188:author id="{6BE98350-857F-D907-84EC-6809BA87BD00}" name="Susan Larrance" initials="SL" userId="S::slarranc@uw.edu::3bfa83a8-e38c-4749-a5d7-0067c8981eb0" providerId="AD"/>
  <p188:author id="{18C9DFF2-C2F3-59F7-FD31-710856D66466}" name="Nicole Schwab" initials="NS" userId="S::nschwab@uw.edu::97682354-f366-47cd-93fd-3a824e5a096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rsula E Owen" initials="UEO" lastIdx="17" clrIdx="0">
    <p:extLst>
      <p:ext uri="{19B8F6BF-5375-455C-9EA6-DF929625EA0E}">
        <p15:presenceInfo xmlns:p15="http://schemas.microsoft.com/office/powerpoint/2012/main" userId="S-1-5-21-1478355014-127360780-1969717230-84889" providerId="AD"/>
      </p:ext>
    </p:extLst>
  </p:cmAuthor>
  <p:cmAuthor id="2" name="Nicole Schwab" initials="NS" lastIdx="18" clrIdx="1">
    <p:extLst>
      <p:ext uri="{19B8F6BF-5375-455C-9EA6-DF929625EA0E}">
        <p15:presenceInfo xmlns:p15="http://schemas.microsoft.com/office/powerpoint/2012/main" userId="S-1-5-21-1478355014-127360780-1969717230-2353417" providerId="AD"/>
      </p:ext>
    </p:extLst>
  </p:cmAuthor>
  <p:cmAuthor id="3" name="Mandy L. Toomey" initials="MLT" lastIdx="8" clrIdx="2">
    <p:extLst>
      <p:ext uri="{19B8F6BF-5375-455C-9EA6-DF929625EA0E}">
        <p15:presenceInfo xmlns:p15="http://schemas.microsoft.com/office/powerpoint/2012/main" userId="S-1-5-21-1478355014-127360780-1969717230-2047272" providerId="AD"/>
      </p:ext>
    </p:extLst>
  </p:cmAuthor>
  <p:cmAuthor id="4" name="Mandy Toomey" initials="MT" lastIdx="11" clrIdx="3">
    <p:extLst>
      <p:ext uri="{19B8F6BF-5375-455C-9EA6-DF929625EA0E}">
        <p15:presenceInfo xmlns:p15="http://schemas.microsoft.com/office/powerpoint/2012/main" userId="S::mandelyn@uw.edu::572e53f7-91dd-486b-aaea-90639485ddc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2525"/>
    <a:srgbClr val="B7A57A"/>
    <a:srgbClr val="32006E"/>
    <a:srgbClr val="E8E3D3"/>
    <a:srgbClr val="C5B4E3"/>
    <a:srgbClr val="4B2E83"/>
    <a:srgbClr val="E93C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84" y="174"/>
      </p:cViewPr>
      <p:guideLst>
        <p:guide pos="456"/>
        <p:guide orient="horz" pos="1056"/>
        <p:guide orient="horz" pos="1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microsoft.com/office/2018/10/relationships/authors" Target="author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commentAuthors" Target="commentAuthors.xml"/><Relationship Id="rId8" Type="http://schemas.openxmlformats.org/officeDocument/2006/relationships/slide" Target="slides/slide3.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6E18E5-3F38-4CBD-95D6-C7824F7437EB}"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A8D1FA-1B44-4188-B6D3-A7AB7B9EAA66}" type="slidenum">
              <a:rPr lang="en-US" smtClean="0"/>
              <a:t>‹#›</a:t>
            </a:fld>
            <a:endParaRPr lang="en-US"/>
          </a:p>
        </p:txBody>
      </p:sp>
    </p:spTree>
    <p:extLst>
      <p:ext uri="{BB962C8B-B14F-4D97-AF65-F5344CB8AC3E}">
        <p14:creationId xmlns:p14="http://schemas.microsoft.com/office/powerpoint/2010/main" val="1213223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SL open, give usual information</a:t>
            </a:r>
          </a:p>
        </p:txBody>
      </p:sp>
      <p:sp>
        <p:nvSpPr>
          <p:cNvPr id="4" name="Slide Number Placeholder 3"/>
          <p:cNvSpPr>
            <a:spLocks noGrp="1"/>
          </p:cNvSpPr>
          <p:nvPr>
            <p:ph type="sldNum" sz="quarter" idx="5"/>
          </p:nvPr>
        </p:nvSpPr>
        <p:spPr/>
        <p:txBody>
          <a:bodyPr/>
          <a:lstStyle/>
          <a:p>
            <a:fld id="{5CA8D1FA-1B44-4188-B6D3-A7AB7B9EAA66}" type="slidenum">
              <a:rPr lang="en-US" smtClean="0"/>
              <a:t>1</a:t>
            </a:fld>
            <a:endParaRPr lang="en-US"/>
          </a:p>
        </p:txBody>
      </p:sp>
    </p:spTree>
    <p:extLst>
      <p:ext uri="{BB962C8B-B14F-4D97-AF65-F5344CB8AC3E}">
        <p14:creationId xmlns:p14="http://schemas.microsoft.com/office/powerpoint/2010/main" val="3511420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10"/>
          </p:nvPr>
        </p:nvSpPr>
        <p:spPr/>
        <p:txBody>
          <a:bodyPr/>
          <a:lstStyle/>
          <a:p>
            <a:fld id="{5CA8D1FA-1B44-4188-B6D3-A7AB7B9EAA66}" type="slidenum">
              <a:rPr lang="en-US" smtClean="0"/>
              <a:t>10</a:t>
            </a:fld>
            <a:endParaRPr lang="en-US"/>
          </a:p>
        </p:txBody>
      </p:sp>
    </p:spTree>
    <p:extLst>
      <p:ext uri="{BB962C8B-B14F-4D97-AF65-F5344CB8AC3E}">
        <p14:creationId xmlns:p14="http://schemas.microsoft.com/office/powerpoint/2010/main" val="977796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11</a:t>
            </a:fld>
            <a:endParaRPr lang="en-US"/>
          </a:p>
        </p:txBody>
      </p:sp>
    </p:spTree>
    <p:extLst>
      <p:ext uri="{BB962C8B-B14F-4D97-AF65-F5344CB8AC3E}">
        <p14:creationId xmlns:p14="http://schemas.microsoft.com/office/powerpoint/2010/main" val="1521408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12</a:t>
            </a:fld>
            <a:endParaRPr lang="en-US"/>
          </a:p>
        </p:txBody>
      </p:sp>
    </p:spTree>
    <p:extLst>
      <p:ext uri="{BB962C8B-B14F-4D97-AF65-F5344CB8AC3E}">
        <p14:creationId xmlns:p14="http://schemas.microsoft.com/office/powerpoint/2010/main" val="36106675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13</a:t>
            </a:fld>
            <a:endParaRPr lang="en-US"/>
          </a:p>
        </p:txBody>
      </p:sp>
    </p:spTree>
    <p:extLst>
      <p:ext uri="{BB962C8B-B14F-4D97-AF65-F5344CB8AC3E}">
        <p14:creationId xmlns:p14="http://schemas.microsoft.com/office/powerpoint/2010/main" val="92158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3C127-F9E1-ECC3-59B3-AD712E81F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9D88FA-E94E-3FA8-8250-C9763C0109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B7B758-B2D5-5CC4-0F48-7B9DB047C2FF}"/>
              </a:ext>
            </a:extLst>
          </p:cNvPr>
          <p:cNvSpPr>
            <a:spLocks noGrp="1"/>
          </p:cNvSpPr>
          <p:nvPr>
            <p:ph type="body" idx="1"/>
          </p:nvPr>
        </p:nvSpPr>
        <p:spPr/>
        <p:txBody>
          <a:bodyPr/>
          <a:lstStyle/>
          <a:p>
            <a:r>
              <a:rPr lang="en-US"/>
              <a:t>SL</a:t>
            </a:r>
          </a:p>
        </p:txBody>
      </p:sp>
      <p:sp>
        <p:nvSpPr>
          <p:cNvPr id="4" name="Slide Number Placeholder 3">
            <a:extLst>
              <a:ext uri="{FF2B5EF4-FFF2-40B4-BE49-F238E27FC236}">
                <a16:creationId xmlns:a16="http://schemas.microsoft.com/office/drawing/2014/main" id="{8B7120EB-6BDF-A399-DB1F-A0C10D4EE60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1714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15</a:t>
            </a:fld>
            <a:endParaRPr lang="en-US"/>
          </a:p>
        </p:txBody>
      </p:sp>
    </p:spTree>
    <p:extLst>
      <p:ext uri="{BB962C8B-B14F-4D97-AF65-F5344CB8AC3E}">
        <p14:creationId xmlns:p14="http://schemas.microsoft.com/office/powerpoint/2010/main" val="2216333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16</a:t>
            </a:fld>
            <a:endParaRPr lang="en-US"/>
          </a:p>
        </p:txBody>
      </p:sp>
    </p:spTree>
    <p:extLst>
      <p:ext uri="{BB962C8B-B14F-4D97-AF65-F5344CB8AC3E}">
        <p14:creationId xmlns:p14="http://schemas.microsoft.com/office/powerpoint/2010/main" val="156689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17</a:t>
            </a:fld>
            <a:endParaRPr lang="en-US"/>
          </a:p>
        </p:txBody>
      </p:sp>
    </p:spTree>
    <p:extLst>
      <p:ext uri="{BB962C8B-B14F-4D97-AF65-F5344CB8AC3E}">
        <p14:creationId xmlns:p14="http://schemas.microsoft.com/office/powerpoint/2010/main" val="36469945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18</a:t>
            </a:fld>
            <a:endParaRPr lang="en-US"/>
          </a:p>
        </p:txBody>
      </p:sp>
    </p:spTree>
    <p:extLst>
      <p:ext uri="{BB962C8B-B14F-4D97-AF65-F5344CB8AC3E}">
        <p14:creationId xmlns:p14="http://schemas.microsoft.com/office/powerpoint/2010/main" val="12376803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19</a:t>
            </a:fld>
            <a:endParaRPr lang="en-US"/>
          </a:p>
        </p:txBody>
      </p:sp>
    </p:spTree>
    <p:extLst>
      <p:ext uri="{BB962C8B-B14F-4D97-AF65-F5344CB8AC3E}">
        <p14:creationId xmlns:p14="http://schemas.microsoft.com/office/powerpoint/2010/main" val="2691181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10"/>
          </p:nvPr>
        </p:nvSpPr>
        <p:spPr/>
        <p:txBody>
          <a:bodyPr/>
          <a:lstStyle/>
          <a:p>
            <a:fld id="{5CA8D1FA-1B44-4188-B6D3-A7AB7B9EAA66}" type="slidenum">
              <a:rPr lang="en-US" smtClean="0"/>
              <a:t>2</a:t>
            </a:fld>
            <a:endParaRPr lang="en-US"/>
          </a:p>
        </p:txBody>
      </p:sp>
    </p:spTree>
    <p:extLst>
      <p:ext uri="{BB962C8B-B14F-4D97-AF65-F5344CB8AC3E}">
        <p14:creationId xmlns:p14="http://schemas.microsoft.com/office/powerpoint/2010/main" val="6787347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20</a:t>
            </a:fld>
            <a:endParaRPr lang="en-US"/>
          </a:p>
        </p:txBody>
      </p:sp>
    </p:spTree>
    <p:extLst>
      <p:ext uri="{BB962C8B-B14F-4D97-AF65-F5344CB8AC3E}">
        <p14:creationId xmlns:p14="http://schemas.microsoft.com/office/powerpoint/2010/main" val="1697360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147DE-C54C-9DEC-1BA7-01DCFA8DE4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516C3E-D4EE-54FD-C805-586BA258BA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D8D2D-D8E3-7A48-A781-5B512D9EABA8}"/>
              </a:ext>
            </a:extLst>
          </p:cNvPr>
          <p:cNvSpPr>
            <a:spLocks noGrp="1"/>
          </p:cNvSpPr>
          <p:nvPr>
            <p:ph type="body" idx="1"/>
          </p:nvPr>
        </p:nvSpPr>
        <p:spPr/>
        <p:txBody>
          <a:bodyPr/>
          <a:lstStyle/>
          <a:p>
            <a:r>
              <a:rPr lang="en-US"/>
              <a:t>NS</a:t>
            </a:r>
          </a:p>
        </p:txBody>
      </p:sp>
      <p:sp>
        <p:nvSpPr>
          <p:cNvPr id="4" name="Slide Number Placeholder 3">
            <a:extLst>
              <a:ext uri="{FF2B5EF4-FFF2-40B4-BE49-F238E27FC236}">
                <a16:creationId xmlns:a16="http://schemas.microsoft.com/office/drawing/2014/main" id="{DCAF9EB7-309A-6951-6A41-03A5F279CD2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85489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48598-37AF-469C-02BF-70D198E078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9EE2FA-7130-EF7E-44AC-05B260FC43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89A61F-7842-6E17-5A88-0C31BDC00E45}"/>
              </a:ext>
            </a:extLst>
          </p:cNvPr>
          <p:cNvSpPr>
            <a:spLocks noGrp="1"/>
          </p:cNvSpPr>
          <p:nvPr>
            <p:ph type="body" idx="1"/>
          </p:nvPr>
        </p:nvSpPr>
        <p:spPr/>
        <p:txBody>
          <a:bodyPr/>
          <a:lstStyle/>
          <a:p>
            <a:r>
              <a:rPr lang="en-US"/>
              <a:t>SL</a:t>
            </a:r>
          </a:p>
        </p:txBody>
      </p:sp>
      <p:sp>
        <p:nvSpPr>
          <p:cNvPr id="4" name="Slide Number Placeholder 3">
            <a:extLst>
              <a:ext uri="{FF2B5EF4-FFF2-40B4-BE49-F238E27FC236}">
                <a16:creationId xmlns:a16="http://schemas.microsoft.com/office/drawing/2014/main" id="{922082B7-127F-40AF-9843-01892644AC4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35415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23</a:t>
            </a:fld>
            <a:endParaRPr lang="en-US"/>
          </a:p>
        </p:txBody>
      </p:sp>
    </p:spTree>
    <p:extLst>
      <p:ext uri="{BB962C8B-B14F-4D97-AF65-F5344CB8AC3E}">
        <p14:creationId xmlns:p14="http://schemas.microsoft.com/office/powerpoint/2010/main" val="25033157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24</a:t>
            </a:fld>
            <a:endParaRPr lang="en-US"/>
          </a:p>
        </p:txBody>
      </p:sp>
    </p:spTree>
    <p:extLst>
      <p:ext uri="{BB962C8B-B14F-4D97-AF65-F5344CB8AC3E}">
        <p14:creationId xmlns:p14="http://schemas.microsoft.com/office/powerpoint/2010/main" val="38449357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25</a:t>
            </a:fld>
            <a:endParaRPr lang="en-US"/>
          </a:p>
        </p:txBody>
      </p:sp>
    </p:spTree>
    <p:extLst>
      <p:ext uri="{BB962C8B-B14F-4D97-AF65-F5344CB8AC3E}">
        <p14:creationId xmlns:p14="http://schemas.microsoft.com/office/powerpoint/2010/main" val="37588603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26</a:t>
            </a:fld>
            <a:endParaRPr lang="en-US"/>
          </a:p>
        </p:txBody>
      </p:sp>
    </p:spTree>
    <p:extLst>
      <p:ext uri="{BB962C8B-B14F-4D97-AF65-F5344CB8AC3E}">
        <p14:creationId xmlns:p14="http://schemas.microsoft.com/office/powerpoint/2010/main" val="28509840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B0573-8C0A-3646-36CF-0AA45DF686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707851-7B1F-F83C-F65A-04BE7E05F1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F65C26-6C43-B0B9-AB10-32653C9DD1F9}"/>
              </a:ext>
            </a:extLst>
          </p:cNvPr>
          <p:cNvSpPr>
            <a:spLocks noGrp="1"/>
          </p:cNvSpPr>
          <p:nvPr>
            <p:ph type="body" idx="1"/>
          </p:nvPr>
        </p:nvSpPr>
        <p:spPr/>
        <p:txBody>
          <a:bodyPr/>
          <a:lstStyle/>
          <a:p>
            <a:r>
              <a:rPr lang="en-US"/>
              <a:t>SL</a:t>
            </a:r>
          </a:p>
        </p:txBody>
      </p:sp>
      <p:sp>
        <p:nvSpPr>
          <p:cNvPr id="4" name="Slide Number Placeholder 3">
            <a:extLst>
              <a:ext uri="{FF2B5EF4-FFF2-40B4-BE49-F238E27FC236}">
                <a16:creationId xmlns:a16="http://schemas.microsoft.com/office/drawing/2014/main" id="{4D552228-7379-BBCB-E442-D4C97179FE0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6439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non-UW worksites, or sites that include non-UW employees in the same SOC, physical posting must be used.</a:t>
            </a:r>
          </a:p>
        </p:txBody>
      </p:sp>
      <p:sp>
        <p:nvSpPr>
          <p:cNvPr id="4" name="Slide Number Placeholder 3"/>
          <p:cNvSpPr>
            <a:spLocks noGrp="1"/>
          </p:cNvSpPr>
          <p:nvPr>
            <p:ph type="sldNum" sz="quarter" idx="5"/>
          </p:nvPr>
        </p:nvSpPr>
        <p:spPr/>
        <p:txBody>
          <a:bodyPr/>
          <a:lstStyle/>
          <a:p>
            <a:fld id="{5CA8D1FA-1B44-4188-B6D3-A7AB7B9EAA66}" type="slidenum">
              <a:rPr lang="en-US" smtClean="0"/>
              <a:t>28</a:t>
            </a:fld>
            <a:endParaRPr lang="en-US"/>
          </a:p>
        </p:txBody>
      </p:sp>
    </p:spTree>
    <p:extLst>
      <p:ext uri="{BB962C8B-B14F-4D97-AF65-F5344CB8AC3E}">
        <p14:creationId xmlns:p14="http://schemas.microsoft.com/office/powerpoint/2010/main" val="740871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29</a:t>
            </a:fld>
            <a:endParaRPr lang="en-US"/>
          </a:p>
        </p:txBody>
      </p:sp>
    </p:spTree>
    <p:extLst>
      <p:ext uri="{BB962C8B-B14F-4D97-AF65-F5344CB8AC3E}">
        <p14:creationId xmlns:p14="http://schemas.microsoft.com/office/powerpoint/2010/main" val="3799506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3</a:t>
            </a:fld>
            <a:endParaRPr lang="en-US"/>
          </a:p>
        </p:txBody>
      </p:sp>
    </p:spTree>
    <p:extLst>
      <p:ext uri="{BB962C8B-B14F-4D97-AF65-F5344CB8AC3E}">
        <p14:creationId xmlns:p14="http://schemas.microsoft.com/office/powerpoint/2010/main" val="14134516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CBF06-79D5-541D-6EC2-93B670CC9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FCCB55-249E-036B-F636-7E84D503F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AE60C9-E0E6-D122-F8B1-39D20362C36D}"/>
              </a:ext>
            </a:extLst>
          </p:cNvPr>
          <p:cNvSpPr>
            <a:spLocks noGrp="1"/>
          </p:cNvSpPr>
          <p:nvPr>
            <p:ph type="body" idx="1"/>
          </p:nvPr>
        </p:nvSpPr>
        <p:spPr/>
        <p:txBody>
          <a:bodyPr/>
          <a:lstStyle/>
          <a:p>
            <a:r>
              <a:rPr lang="en-US"/>
              <a:t>NS</a:t>
            </a:r>
          </a:p>
        </p:txBody>
      </p:sp>
      <p:sp>
        <p:nvSpPr>
          <p:cNvPr id="4" name="Slide Number Placeholder 3">
            <a:extLst>
              <a:ext uri="{FF2B5EF4-FFF2-40B4-BE49-F238E27FC236}">
                <a16:creationId xmlns:a16="http://schemas.microsoft.com/office/drawing/2014/main" id="{39358269-0A31-D04C-9B18-67714B32E02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96069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7C41C-B331-AA91-6D18-79DD0C47D5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8B5FA2-B410-2664-1EBF-7209237F5A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FB13BA-1CC6-AB62-3F95-C06CD2162486}"/>
              </a:ext>
            </a:extLst>
          </p:cNvPr>
          <p:cNvSpPr>
            <a:spLocks noGrp="1"/>
          </p:cNvSpPr>
          <p:nvPr>
            <p:ph type="body" idx="1"/>
          </p:nvPr>
        </p:nvSpPr>
        <p:spPr/>
        <p:txBody>
          <a:bodyPr/>
          <a:lstStyle/>
          <a:p>
            <a:r>
              <a:rPr lang="en-US"/>
              <a:t>NS</a:t>
            </a:r>
          </a:p>
        </p:txBody>
      </p:sp>
      <p:sp>
        <p:nvSpPr>
          <p:cNvPr id="4" name="Slide Number Placeholder 3">
            <a:extLst>
              <a:ext uri="{FF2B5EF4-FFF2-40B4-BE49-F238E27FC236}">
                <a16:creationId xmlns:a16="http://schemas.microsoft.com/office/drawing/2014/main" id="{B3E4E903-5344-2F5F-AE66-E485221BF18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78762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32</a:t>
            </a:fld>
            <a:endParaRPr lang="en-US"/>
          </a:p>
        </p:txBody>
      </p:sp>
    </p:spTree>
    <p:extLst>
      <p:ext uri="{BB962C8B-B14F-4D97-AF65-F5344CB8AC3E}">
        <p14:creationId xmlns:p14="http://schemas.microsoft.com/office/powerpoint/2010/main" val="40506933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33</a:t>
            </a:fld>
            <a:endParaRPr lang="en-US"/>
          </a:p>
        </p:txBody>
      </p:sp>
    </p:spTree>
    <p:extLst>
      <p:ext uri="{BB962C8B-B14F-4D97-AF65-F5344CB8AC3E}">
        <p14:creationId xmlns:p14="http://schemas.microsoft.com/office/powerpoint/2010/main" val="28660538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34</a:t>
            </a:fld>
            <a:endParaRPr lang="en-US"/>
          </a:p>
        </p:txBody>
      </p:sp>
    </p:spTree>
    <p:extLst>
      <p:ext uri="{BB962C8B-B14F-4D97-AF65-F5344CB8AC3E}">
        <p14:creationId xmlns:p14="http://schemas.microsoft.com/office/powerpoint/2010/main" val="25336032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35</a:t>
            </a:fld>
            <a:endParaRPr lang="en-US"/>
          </a:p>
        </p:txBody>
      </p:sp>
    </p:spTree>
    <p:extLst>
      <p:ext uri="{BB962C8B-B14F-4D97-AF65-F5344CB8AC3E}">
        <p14:creationId xmlns:p14="http://schemas.microsoft.com/office/powerpoint/2010/main" val="17189072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2636C-23F3-2507-0738-EB287AF5DB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4ED3C-DE46-71A8-89CE-BEEFE61278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E7605-943A-B752-1A7E-CAF9C22938FF}"/>
              </a:ext>
            </a:extLst>
          </p:cNvPr>
          <p:cNvSpPr>
            <a:spLocks noGrp="1"/>
          </p:cNvSpPr>
          <p:nvPr>
            <p:ph type="body" idx="1"/>
          </p:nvPr>
        </p:nvSpPr>
        <p:spPr/>
        <p:txBody>
          <a:bodyPr/>
          <a:lstStyle/>
          <a:p>
            <a:r>
              <a:rPr lang="en-US"/>
              <a:t>NS</a:t>
            </a:r>
          </a:p>
        </p:txBody>
      </p:sp>
      <p:sp>
        <p:nvSpPr>
          <p:cNvPr id="4" name="Slide Number Placeholder 3">
            <a:extLst>
              <a:ext uri="{FF2B5EF4-FFF2-40B4-BE49-F238E27FC236}">
                <a16:creationId xmlns:a16="http://schemas.microsoft.com/office/drawing/2014/main" id="{F42AFF0A-FDF5-E64B-3E61-A761A15F517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1797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56c19503c9_0_9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NS</a:t>
            </a:r>
            <a:endParaRPr/>
          </a:p>
        </p:txBody>
      </p:sp>
      <p:sp>
        <p:nvSpPr>
          <p:cNvPr id="300" name="Google Shape;300;g56c19503c9_0_9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505929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38</a:t>
            </a:fld>
            <a:endParaRPr lang="en-US"/>
          </a:p>
        </p:txBody>
      </p:sp>
    </p:spTree>
    <p:extLst>
      <p:ext uri="{BB962C8B-B14F-4D97-AF65-F5344CB8AC3E}">
        <p14:creationId xmlns:p14="http://schemas.microsoft.com/office/powerpoint/2010/main" val="30901242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39</a:t>
            </a:fld>
            <a:endParaRPr lang="en-US"/>
          </a:p>
        </p:txBody>
      </p:sp>
    </p:spTree>
    <p:extLst>
      <p:ext uri="{BB962C8B-B14F-4D97-AF65-F5344CB8AC3E}">
        <p14:creationId xmlns:p14="http://schemas.microsoft.com/office/powerpoint/2010/main" val="3966506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4</a:t>
            </a:fld>
            <a:endParaRPr lang="en-US"/>
          </a:p>
        </p:txBody>
      </p:sp>
    </p:spTree>
    <p:extLst>
      <p:ext uri="{BB962C8B-B14F-4D97-AF65-F5344CB8AC3E}">
        <p14:creationId xmlns:p14="http://schemas.microsoft.com/office/powerpoint/2010/main" val="20365288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838DA-B210-E2DB-169A-25372E1E92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54E7A-C21E-28B6-59E9-117072139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494AE4-5BEF-7D1C-624B-97BF40E59117}"/>
              </a:ext>
            </a:extLst>
          </p:cNvPr>
          <p:cNvSpPr>
            <a:spLocks noGrp="1"/>
          </p:cNvSpPr>
          <p:nvPr>
            <p:ph type="body" idx="1"/>
          </p:nvPr>
        </p:nvSpPr>
        <p:spPr/>
        <p:txBody>
          <a:bodyPr/>
          <a:lstStyle/>
          <a:p>
            <a:r>
              <a:rPr lang="en-US"/>
              <a:t>NS</a:t>
            </a:r>
          </a:p>
        </p:txBody>
      </p:sp>
      <p:sp>
        <p:nvSpPr>
          <p:cNvPr id="4" name="Slide Number Placeholder 3">
            <a:extLst>
              <a:ext uri="{FF2B5EF4-FFF2-40B4-BE49-F238E27FC236}">
                <a16:creationId xmlns:a16="http://schemas.microsoft.com/office/drawing/2014/main" id="{D9EE18F4-E443-67B8-B730-005569DEEF7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98909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NS</a:t>
            </a:r>
          </a:p>
        </p:txBody>
      </p:sp>
      <p:sp>
        <p:nvSpPr>
          <p:cNvPr id="4" name="Slide Number Placeholder 3"/>
          <p:cNvSpPr>
            <a:spLocks noGrp="1"/>
          </p:cNvSpPr>
          <p:nvPr>
            <p:ph type="sldNum" sz="quarter" idx="5"/>
          </p:nvPr>
        </p:nvSpPr>
        <p:spPr/>
        <p:txBody>
          <a:bodyPr/>
          <a:lstStyle/>
          <a:p>
            <a:fld id="{5CA8D1FA-1B44-4188-B6D3-A7AB7B9EAA66}" type="slidenum">
              <a:rPr lang="en-US" smtClean="0"/>
              <a:t>41</a:t>
            </a:fld>
            <a:endParaRPr lang="en-US"/>
          </a:p>
        </p:txBody>
      </p:sp>
    </p:spTree>
    <p:extLst>
      <p:ext uri="{BB962C8B-B14F-4D97-AF65-F5344CB8AC3E}">
        <p14:creationId xmlns:p14="http://schemas.microsoft.com/office/powerpoint/2010/main" val="1624328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5</a:t>
            </a:fld>
            <a:endParaRPr lang="en-US"/>
          </a:p>
        </p:txBody>
      </p:sp>
    </p:spTree>
    <p:extLst>
      <p:ext uri="{BB962C8B-B14F-4D97-AF65-F5344CB8AC3E}">
        <p14:creationId xmlns:p14="http://schemas.microsoft.com/office/powerpoint/2010/main" val="3222239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6</a:t>
            </a:fld>
            <a:endParaRPr lang="en-US"/>
          </a:p>
        </p:txBody>
      </p:sp>
    </p:spTree>
    <p:extLst>
      <p:ext uri="{BB962C8B-B14F-4D97-AF65-F5344CB8AC3E}">
        <p14:creationId xmlns:p14="http://schemas.microsoft.com/office/powerpoint/2010/main" val="2218648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7CEBE-5147-3B3C-AA89-194D41AB1A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217D52-2C0C-BEA2-18F5-B97B270194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AF166A-BF61-D3DF-D519-17024598872B}"/>
              </a:ext>
            </a:extLst>
          </p:cNvPr>
          <p:cNvSpPr>
            <a:spLocks noGrp="1"/>
          </p:cNvSpPr>
          <p:nvPr>
            <p:ph type="body" idx="1"/>
          </p:nvPr>
        </p:nvSpPr>
        <p:spPr/>
        <p:txBody>
          <a:bodyPr/>
          <a:lstStyle/>
          <a:p>
            <a:pPr marL="0" lvl="0" indent="0" algn="l" rtl="0">
              <a:spcBef>
                <a:spcPts val="0"/>
              </a:spcBef>
              <a:spcAft>
                <a:spcPts val="0"/>
              </a:spcAft>
              <a:buNone/>
            </a:pPr>
            <a:r>
              <a:rPr lang="en-US"/>
              <a:t>SL - Emphasize here that ISO can’t start processing much until we receive the supporting documentation packet.</a:t>
            </a:r>
          </a:p>
        </p:txBody>
      </p:sp>
      <p:sp>
        <p:nvSpPr>
          <p:cNvPr id="4" name="Slide Number Placeholder 3">
            <a:extLst>
              <a:ext uri="{FF2B5EF4-FFF2-40B4-BE49-F238E27FC236}">
                <a16:creationId xmlns:a16="http://schemas.microsoft.com/office/drawing/2014/main" id="{4B7732DF-9141-E757-2CD0-03269A22ADA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CA8D1FA-1B44-4188-B6D3-A7AB7B9EAA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9375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SL – walk through, call out particular delays at consulates; Remember to mention that government processing times are largely not amenable to change by ISO</a:t>
            </a:r>
          </a:p>
          <a:p>
            <a:endParaRPr lang="en-US"/>
          </a:p>
        </p:txBody>
      </p:sp>
      <p:sp>
        <p:nvSpPr>
          <p:cNvPr id="4" name="Slide Number Placeholder 3"/>
          <p:cNvSpPr>
            <a:spLocks noGrp="1"/>
          </p:cNvSpPr>
          <p:nvPr>
            <p:ph type="sldNum" sz="quarter" idx="5"/>
          </p:nvPr>
        </p:nvSpPr>
        <p:spPr/>
        <p:txBody>
          <a:bodyPr/>
          <a:lstStyle/>
          <a:p>
            <a:fld id="{5CA8D1FA-1B44-4188-B6D3-A7AB7B9EAA66}" type="slidenum">
              <a:rPr lang="en-US" smtClean="0"/>
              <a:t>8</a:t>
            </a:fld>
            <a:endParaRPr lang="en-US"/>
          </a:p>
        </p:txBody>
      </p:sp>
    </p:spTree>
    <p:extLst>
      <p:ext uri="{BB962C8B-B14F-4D97-AF65-F5344CB8AC3E}">
        <p14:creationId xmlns:p14="http://schemas.microsoft.com/office/powerpoint/2010/main" val="2617554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a:t>
            </a:r>
          </a:p>
        </p:txBody>
      </p:sp>
      <p:sp>
        <p:nvSpPr>
          <p:cNvPr id="4" name="Slide Number Placeholder 3"/>
          <p:cNvSpPr>
            <a:spLocks noGrp="1"/>
          </p:cNvSpPr>
          <p:nvPr>
            <p:ph type="sldNum" sz="quarter" idx="5"/>
          </p:nvPr>
        </p:nvSpPr>
        <p:spPr/>
        <p:txBody>
          <a:bodyPr/>
          <a:lstStyle/>
          <a:p>
            <a:fld id="{5CA8D1FA-1B44-4188-B6D3-A7AB7B9EAA66}" type="slidenum">
              <a:rPr lang="en-US" smtClean="0"/>
              <a:t>9</a:t>
            </a:fld>
            <a:endParaRPr lang="en-US"/>
          </a:p>
        </p:txBody>
      </p:sp>
    </p:spTree>
    <p:extLst>
      <p:ext uri="{BB962C8B-B14F-4D97-AF65-F5344CB8AC3E}">
        <p14:creationId xmlns:p14="http://schemas.microsoft.com/office/powerpoint/2010/main" val="19942563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Logo">
    <p:bg>
      <p:bgPr>
        <a:solidFill>
          <a:schemeClr val="bg1"/>
        </a:solidFill>
        <a:effectLst/>
      </p:bgPr>
    </p:bg>
    <p:spTree>
      <p:nvGrpSpPr>
        <p:cNvPr id="1" name=""/>
        <p:cNvGrpSpPr/>
        <p:nvPr/>
      </p:nvGrpSpPr>
      <p:grpSpPr>
        <a:xfrm>
          <a:off x="0" y="0"/>
          <a:ext cx="0" cy="0"/>
          <a:chOff x="0" y="0"/>
          <a:chExt cx="0" cy="0"/>
        </a:xfrm>
      </p:grpSpPr>
      <p:pic>
        <p:nvPicPr>
          <p:cNvPr id="7" name="Picture 6" descr="UW_W Logo_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8" name="Picture 7"/>
          <p:cNvPicPr>
            <a:picLocks noChangeAspect="1"/>
          </p:cNvPicPr>
          <p:nvPr userDrawn="1"/>
        </p:nvPicPr>
        <p:blipFill>
          <a:blip r:embed="rId3"/>
          <a:stretch>
            <a:fillRect/>
          </a:stretch>
        </p:blipFill>
        <p:spPr>
          <a:xfrm>
            <a:off x="757441" y="4568599"/>
            <a:ext cx="2133600" cy="186267"/>
          </a:xfrm>
          <a:prstGeom prst="rect">
            <a:avLst/>
          </a:prstGeom>
        </p:spPr>
      </p:pic>
      <p:sp>
        <p:nvSpPr>
          <p:cNvPr id="3" name="Title 2"/>
          <p:cNvSpPr>
            <a:spLocks noGrp="1"/>
          </p:cNvSpPr>
          <p:nvPr>
            <p:ph type="title" hasCustomPrompt="1"/>
          </p:nvPr>
        </p:nvSpPr>
        <p:spPr>
          <a:xfrm>
            <a:off x="613833" y="859991"/>
            <a:ext cx="9296400" cy="3522341"/>
          </a:xfrm>
          <a:prstGeom prst="rect">
            <a:avLst/>
          </a:prstGeom>
        </p:spPr>
        <p:txBody>
          <a:bodyPr anchor="b"/>
          <a:lstStyle>
            <a:lvl1pPr algn="l">
              <a:defRPr sz="6667" b="1" i="0" baseline="0">
                <a:solidFill>
                  <a:schemeClr val="tx2"/>
                </a:solidFill>
                <a:latin typeface="Encode Sans Normal Black" charset="0"/>
                <a:ea typeface="Encode Sans Normal Black" charset="0"/>
                <a:cs typeface="Encode Sans Normal Black" charset="0"/>
              </a:defRPr>
            </a:lvl1pPr>
          </a:lstStyle>
          <a:p>
            <a:r>
              <a:rPr lang="en-US"/>
              <a:t>TITLE HERE</a:t>
            </a:r>
            <a:br>
              <a:rPr lang="en-US"/>
            </a:br>
            <a:r>
              <a:rPr lang="en-US"/>
              <a:t>ENCODE NORMAL</a:t>
            </a:r>
            <a:br>
              <a:rPr lang="en-US"/>
            </a:br>
            <a:r>
              <a:rPr lang="en-US"/>
              <a:t>BLACK, 50 PT.</a:t>
            </a:r>
          </a:p>
        </p:txBody>
      </p:sp>
      <p:pic>
        <p:nvPicPr>
          <p:cNvPr id="4" name="Picture 3" descr="A black background with a black square&#10;&#10;Description automatically generated with medium confidence">
            <a:extLst>
              <a:ext uri="{FF2B5EF4-FFF2-40B4-BE49-F238E27FC236}">
                <a16:creationId xmlns:a16="http://schemas.microsoft.com/office/drawing/2014/main" id="{6F3BD53A-B4D0-8A39-B453-575AB0DDB6B3}"/>
              </a:ext>
            </a:extLst>
          </p:cNvPr>
          <p:cNvPicPr>
            <a:picLocks noChangeAspect="1"/>
          </p:cNvPicPr>
          <p:nvPr userDrawn="1"/>
        </p:nvPicPr>
        <p:blipFill>
          <a:blip r:embed="rId4">
            <a:duotone>
              <a:schemeClr val="accent3">
                <a:shade val="45000"/>
                <a:satMod val="135000"/>
              </a:schemeClr>
              <a:prstClr val="white"/>
            </a:duotone>
            <a:extLst>
              <a:ext uri="{BEBA8EAE-BF5A-486C-A8C5-ECC9F3942E4B}">
                <a14:imgProps xmlns:a14="http://schemas.microsoft.com/office/drawing/2010/main">
                  <a14:imgLayer r:embed="rId5">
                    <a14:imgEffect>
                      <a14:sharpenSoften amount="100000"/>
                    </a14:imgEffect>
                    <a14:imgEffect>
                      <a14:colorTemperature colorTemp="11500"/>
                    </a14:imgEffect>
                    <a14:imgEffect>
                      <a14:brightnessContrast bright="100000"/>
                    </a14:imgEffect>
                  </a14:imgLayer>
                </a14:imgProps>
              </a:ext>
            </a:extLst>
          </a:blip>
          <a:srcRect l="18715"/>
          <a:stretch/>
        </p:blipFill>
        <p:spPr>
          <a:xfrm>
            <a:off x="613833" y="428148"/>
            <a:ext cx="3094567" cy="491151"/>
          </a:xfrm>
          <a:prstGeom prst="rect">
            <a:avLst/>
          </a:prstGeom>
        </p:spPr>
      </p:pic>
    </p:spTree>
    <p:extLst>
      <p:ext uri="{BB962C8B-B14F-4D97-AF65-F5344CB8AC3E}">
        <p14:creationId xmlns:p14="http://schemas.microsoft.com/office/powerpoint/2010/main" val="137766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pic>
        <p:nvPicPr>
          <p:cNvPr id="22" name="Picture 21"/>
          <p:cNvPicPr>
            <a:picLocks noChangeAspect="1"/>
          </p:cNvPicPr>
          <p:nvPr userDrawn="1"/>
        </p:nvPicPr>
        <p:blipFill>
          <a:blip r:embed="rId2"/>
          <a:stretch>
            <a:fillRect/>
          </a:stretch>
        </p:blipFill>
        <p:spPr>
          <a:xfrm>
            <a:off x="732042" y="1818011"/>
            <a:ext cx="1471708" cy="128483"/>
          </a:xfrm>
          <a:prstGeom prst="rect">
            <a:avLst/>
          </a:prstGeom>
        </p:spPr>
      </p:pic>
      <p:sp>
        <p:nvSpPr>
          <p:cNvPr id="8" name="Text Placeholder 9"/>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1"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1" i="0" baseline="0">
                <a:solidFill>
                  <a:schemeClr val="tx2"/>
                </a:solidFill>
                <a:latin typeface="Open Sans" charset="0"/>
                <a:ea typeface="Open Sans" charset="0"/>
                <a:cs typeface="Open Sans" charset="0"/>
              </a:defRPr>
            </a:lvl3pPr>
            <a:lvl4pPr>
              <a:defRPr sz="2133" b="1" i="0" baseline="0">
                <a:solidFill>
                  <a:schemeClr val="tx2"/>
                </a:solidFill>
                <a:latin typeface="Open Sans" charset="0"/>
                <a:ea typeface="Open Sans" charset="0"/>
                <a:cs typeface="Open Sans" charset="0"/>
              </a:defRPr>
            </a:lvl4pPr>
            <a:lvl5pPr marL="2743131" indent="-304792">
              <a:buFont typeface="Lucida Grande"/>
              <a:buChar char="&gt;"/>
              <a:defRPr sz="1867"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sp>
        <p:nvSpPr>
          <p:cNvPr id="2" name="Title 1"/>
          <p:cNvSpPr>
            <a:spLocks noGrp="1"/>
          </p:cNvSpPr>
          <p:nvPr>
            <p:ph type="title" hasCustomPrompt="1"/>
          </p:nvPr>
        </p:nvSpPr>
        <p:spPr>
          <a:xfrm>
            <a:off x="613833" y="492978"/>
            <a:ext cx="10912883"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spTree>
    <p:extLst>
      <p:ext uri="{BB962C8B-B14F-4D97-AF65-F5344CB8AC3E}">
        <p14:creationId xmlns:p14="http://schemas.microsoft.com/office/powerpoint/2010/main" val="1545510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stretch>
            <a:fillRect/>
          </a:stretch>
        </p:blipFill>
        <p:spPr>
          <a:xfrm>
            <a:off x="732042" y="1818011"/>
            <a:ext cx="1471708" cy="128483"/>
          </a:xfrm>
          <a:prstGeom prst="rect">
            <a:avLst/>
          </a:prstGeom>
        </p:spPr>
      </p:pic>
      <p:sp>
        <p:nvSpPr>
          <p:cNvPr id="10" name="Chart Placeholder 11"/>
          <p:cNvSpPr>
            <a:spLocks noGrp="1"/>
          </p:cNvSpPr>
          <p:nvPr>
            <p:ph type="chart" sz="quarter" idx="12" hasCustomPrompt="1"/>
          </p:nvPr>
        </p:nvSpPr>
        <p:spPr>
          <a:xfrm>
            <a:off x="613827" y="2338804"/>
            <a:ext cx="10912883" cy="3948217"/>
          </a:xfrm>
          <a:prstGeom prst="rect">
            <a:avLst/>
          </a:prstGeom>
        </p:spPr>
        <p:txBody>
          <a:bodyPr>
            <a:normAutofit/>
          </a:bodyPr>
          <a:lstStyle>
            <a:lvl1pPr marL="0" indent="0">
              <a:buNone/>
              <a:defRPr sz="3200" b="0" i="1" baseline="0">
                <a:solidFill>
                  <a:schemeClr val="tx1"/>
                </a:solidFill>
                <a:latin typeface="Open Sans Light"/>
                <a:cs typeface="Open Sans Light"/>
              </a:defRPr>
            </a:lvl1pPr>
          </a:lstStyle>
          <a:p>
            <a:r>
              <a:rPr lang="en-US"/>
              <a:t>Graphics can go here – </a:t>
            </a:r>
            <a:br>
              <a:rPr lang="en-US"/>
            </a:br>
            <a:r>
              <a:rPr lang="en-US"/>
              <a:t>replace this box with your image or chart</a:t>
            </a:r>
          </a:p>
        </p:txBody>
      </p:sp>
      <p:sp>
        <p:nvSpPr>
          <p:cNvPr id="2" name="Title 1"/>
          <p:cNvSpPr>
            <a:spLocks noGrp="1"/>
          </p:cNvSpPr>
          <p:nvPr>
            <p:ph type="title" hasCustomPrompt="1"/>
          </p:nvPr>
        </p:nvSpPr>
        <p:spPr>
          <a:xfrm>
            <a:off x="613827" y="492978"/>
            <a:ext cx="10912883"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r>
              <a:rPr lang="en-US"/>
              <a:t>HEADER HERE </a:t>
            </a:r>
            <a:br>
              <a:rPr lang="en-US"/>
            </a:br>
            <a:r>
              <a:rPr lang="en-US"/>
              <a:t>(ENCODE NORMAL BLACK, 30 PT.)</a:t>
            </a:r>
          </a:p>
        </p:txBody>
      </p:sp>
    </p:spTree>
    <p:extLst>
      <p:ext uri="{BB962C8B-B14F-4D97-AF65-F5344CB8AC3E}">
        <p14:creationId xmlns:p14="http://schemas.microsoft.com/office/powerpoint/2010/main" val="3900377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Section-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2"/>
            <a:ext cx="10719425" cy="2702193"/>
          </a:xfrm>
          <a:prstGeom prst="rect">
            <a:avLst/>
          </a:prstGeom>
        </p:spPr>
        <p:txBody>
          <a:bodyPr anchor="b"/>
          <a:lstStyle>
            <a:lvl1pPr algn="l">
              <a:defRPr sz="4800" b="1" i="0" baseline="0">
                <a:solidFill>
                  <a:schemeClr val="tx2"/>
                </a:solidFill>
                <a:latin typeface="Encode Sans Normal Black" charset="0"/>
                <a:ea typeface="Encode Sans Normal Black" charset="0"/>
                <a:cs typeface="Encode Sans Normal Black" charset="0"/>
              </a:defRPr>
            </a:lvl1pPr>
          </a:lstStyle>
          <a:p>
            <a:r>
              <a:rPr lang="en-US"/>
              <a:t>TITLE HERE </a:t>
            </a:r>
            <a:br>
              <a:rPr lang="en-US"/>
            </a:br>
            <a:r>
              <a:rPr lang="en-US"/>
              <a:t>ENCODE NORMAL BLACK, 36 PT.</a:t>
            </a:r>
          </a:p>
        </p:txBody>
      </p:sp>
      <p:pic>
        <p:nvPicPr>
          <p:cNvPr id="4" name="Picture 3">
            <a:extLst>
              <a:ext uri="{FF2B5EF4-FFF2-40B4-BE49-F238E27FC236}">
                <a16:creationId xmlns:a16="http://schemas.microsoft.com/office/drawing/2014/main" id="{B69C9936-F439-7C6E-5F36-9D9D95181A95}"/>
              </a:ext>
            </a:extLst>
          </p:cNvPr>
          <p:cNvPicPr>
            <a:picLocks noChangeAspect="1"/>
          </p:cNvPicPr>
          <p:nvPr userDrawn="1"/>
        </p:nvPicPr>
        <p:blipFill>
          <a:blip r:embed="rId2"/>
          <a:stretch>
            <a:fillRect/>
          </a:stretch>
        </p:blipFill>
        <p:spPr>
          <a:xfrm>
            <a:off x="732042" y="3646607"/>
            <a:ext cx="1886588" cy="164703"/>
          </a:xfrm>
          <a:prstGeom prst="rect">
            <a:avLst/>
          </a:prstGeom>
        </p:spPr>
      </p:pic>
    </p:spTree>
    <p:extLst>
      <p:ext uri="{BB962C8B-B14F-4D97-AF65-F5344CB8AC3E}">
        <p14:creationId xmlns:p14="http://schemas.microsoft.com/office/powerpoint/2010/main" val="70264729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no-logo">
    <p:bg>
      <p:bgPr>
        <a:solidFill>
          <a:schemeClr val="bg1"/>
        </a:solidFill>
        <a:effectLst/>
      </p:bgPr>
    </p:bg>
    <p:spTree>
      <p:nvGrpSpPr>
        <p:cNvPr id="1" name=""/>
        <p:cNvGrpSpPr/>
        <p:nvPr/>
      </p:nvGrpSpPr>
      <p:grpSpPr>
        <a:xfrm>
          <a:off x="0" y="0"/>
          <a:ext cx="0" cy="0"/>
          <a:chOff x="0" y="0"/>
          <a:chExt cx="0" cy="0"/>
        </a:xfrm>
      </p:grpSpPr>
      <p:pic>
        <p:nvPicPr>
          <p:cNvPr id="7" name="Picture 6" descr="UW_W Logo_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9" name="Picture 8"/>
          <p:cNvPicPr>
            <a:picLocks noChangeAspect="1"/>
          </p:cNvPicPr>
          <p:nvPr userDrawn="1"/>
        </p:nvPicPr>
        <p:blipFill>
          <a:blip r:embed="rId3"/>
          <a:stretch>
            <a:fillRect/>
          </a:stretch>
        </p:blipFill>
        <p:spPr>
          <a:xfrm>
            <a:off x="757441" y="4568599"/>
            <a:ext cx="2133600" cy="186267"/>
          </a:xfrm>
          <a:prstGeom prst="rect">
            <a:avLst/>
          </a:prstGeom>
        </p:spPr>
      </p:pic>
      <p:sp>
        <p:nvSpPr>
          <p:cNvPr id="2" name="Title 1"/>
          <p:cNvSpPr>
            <a:spLocks noGrp="1"/>
          </p:cNvSpPr>
          <p:nvPr>
            <p:ph type="title" hasCustomPrompt="1"/>
          </p:nvPr>
        </p:nvSpPr>
        <p:spPr>
          <a:xfrm>
            <a:off x="613833" y="859991"/>
            <a:ext cx="9364720" cy="3522341"/>
          </a:xfrm>
          <a:prstGeom prst="rect">
            <a:avLst/>
          </a:prstGeom>
        </p:spPr>
        <p:txBody>
          <a:bodyPr anchor="b"/>
          <a:lstStyle>
            <a:lvl1pPr algn="l">
              <a:defRPr sz="6667" b="1" i="0" baseline="0">
                <a:solidFill>
                  <a:schemeClr val="tx2"/>
                </a:solidFill>
                <a:latin typeface="Encode Sans Normal Black" charset="0"/>
                <a:ea typeface="Encode Sans Normal Black" charset="0"/>
                <a:cs typeface="Encode Sans Normal Black" charset="0"/>
              </a:defRPr>
            </a:lvl1pPr>
          </a:lstStyle>
          <a:p>
            <a:r>
              <a:rPr lang="en-US"/>
              <a:t>TITLE HERE </a:t>
            </a:r>
            <a:br>
              <a:rPr lang="en-US"/>
            </a:br>
            <a:r>
              <a:rPr lang="en-US"/>
              <a:t>ENCODE NORMAL BLACK, 50 PT.</a:t>
            </a:r>
          </a:p>
        </p:txBody>
      </p:sp>
    </p:spTree>
    <p:extLst>
      <p:ext uri="{BB962C8B-B14F-4D97-AF65-F5344CB8AC3E}">
        <p14:creationId xmlns:p14="http://schemas.microsoft.com/office/powerpoint/2010/main" val="3567739426"/>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ection-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2"/>
            <a:ext cx="10719425" cy="2702193"/>
          </a:xfrm>
          <a:prstGeom prst="rect">
            <a:avLst/>
          </a:prstGeom>
        </p:spPr>
        <p:txBody>
          <a:bodyPr anchor="b"/>
          <a:lstStyle>
            <a:lvl1pPr algn="l">
              <a:defRPr sz="4800" b="1" i="0" baseline="0">
                <a:solidFill>
                  <a:schemeClr val="tx2"/>
                </a:solidFill>
                <a:latin typeface="Encode Sans Normal Black" charset="0"/>
                <a:ea typeface="Encode Sans Normal Black" charset="0"/>
                <a:cs typeface="Encode Sans Normal Black" charset="0"/>
              </a:defRPr>
            </a:lvl1pPr>
          </a:lstStyle>
          <a:p>
            <a:r>
              <a:rPr lang="en-US"/>
              <a:t>TITLE HERE </a:t>
            </a:r>
            <a:br>
              <a:rPr lang="en-US"/>
            </a:br>
            <a:r>
              <a:rPr lang="en-US"/>
              <a:t>ENCODE NORMAL BLACK, 36 PT.</a:t>
            </a:r>
          </a:p>
        </p:txBody>
      </p:sp>
      <p:pic>
        <p:nvPicPr>
          <p:cNvPr id="4" name="Picture 3">
            <a:extLst>
              <a:ext uri="{FF2B5EF4-FFF2-40B4-BE49-F238E27FC236}">
                <a16:creationId xmlns:a16="http://schemas.microsoft.com/office/drawing/2014/main" id="{B69C9936-F439-7C6E-5F36-9D9D95181A95}"/>
              </a:ext>
            </a:extLst>
          </p:cNvPr>
          <p:cNvPicPr>
            <a:picLocks noChangeAspect="1"/>
          </p:cNvPicPr>
          <p:nvPr userDrawn="1"/>
        </p:nvPicPr>
        <p:blipFill>
          <a:blip r:embed="rId2"/>
          <a:stretch>
            <a:fillRect/>
          </a:stretch>
        </p:blipFill>
        <p:spPr>
          <a:xfrm>
            <a:off x="732042" y="3646607"/>
            <a:ext cx="1886588" cy="164703"/>
          </a:xfrm>
          <a:prstGeom prst="rect">
            <a:avLst/>
          </a:prstGeom>
        </p:spPr>
      </p:pic>
    </p:spTree>
    <p:extLst>
      <p:ext uri="{BB962C8B-B14F-4D97-AF65-F5344CB8AC3E}">
        <p14:creationId xmlns:p14="http://schemas.microsoft.com/office/powerpoint/2010/main" val="417707230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9" name="Text Placeholder 9"/>
          <p:cNvSpPr>
            <a:spLocks noGrp="1"/>
          </p:cNvSpPr>
          <p:nvPr>
            <p:ph type="body" sz="quarter" idx="11" hasCustomPrompt="1"/>
          </p:nvPr>
        </p:nvSpPr>
        <p:spPr>
          <a:xfrm>
            <a:off x="597231" y="3093653"/>
            <a:ext cx="10929485" cy="3002348"/>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1"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1" i="0" baseline="0">
                <a:solidFill>
                  <a:schemeClr val="tx2"/>
                </a:solidFill>
                <a:latin typeface="Open Sans" charset="0"/>
                <a:ea typeface="Open Sans" charset="0"/>
                <a:cs typeface="Open Sans" charset="0"/>
              </a:defRPr>
            </a:lvl3pPr>
            <a:lvl4pPr>
              <a:defRPr sz="2133" b="1" i="0" baseline="0">
                <a:solidFill>
                  <a:schemeClr val="tx2"/>
                </a:solidFill>
                <a:latin typeface="Open Sans" charset="0"/>
                <a:ea typeface="Open Sans" charset="0"/>
                <a:cs typeface="Open Sans" charset="0"/>
              </a:defRPr>
            </a:lvl4pPr>
            <a:lvl5pPr marL="2743131" indent="-304792">
              <a:buFont typeface="Lucida Grande"/>
              <a:buChar char="&gt;"/>
              <a:defRPr sz="1867"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sp>
        <p:nvSpPr>
          <p:cNvPr id="10" name="Text Placeholder 5"/>
          <p:cNvSpPr>
            <a:spLocks noGrp="1"/>
          </p:cNvSpPr>
          <p:nvPr>
            <p:ph type="body" sz="quarter" idx="12" hasCustomPrompt="1"/>
          </p:nvPr>
        </p:nvSpPr>
        <p:spPr>
          <a:xfrm>
            <a:off x="613833" y="2307557"/>
            <a:ext cx="10912883" cy="548228"/>
          </a:xfrm>
          <a:prstGeom prst="rect">
            <a:avLst/>
          </a:prstGeom>
        </p:spPr>
        <p:txBody>
          <a:bodyPr>
            <a:noAutofit/>
          </a:bodyPr>
          <a:lstStyle>
            <a:lvl1pPr marL="0" indent="0">
              <a:lnSpc>
                <a:spcPct val="90000"/>
              </a:lnSpc>
              <a:buNone/>
              <a:defRPr sz="3200" b="0" i="0" baseline="0">
                <a:solidFill>
                  <a:schemeClr val="tx2"/>
                </a:solidFill>
                <a:latin typeface="Uni Sans" charset="0"/>
                <a:ea typeface="Uni Sans" charset="0"/>
                <a:cs typeface="Uni Sans" charset="0"/>
              </a:defRPr>
            </a:lvl1pPr>
            <a:lvl2pPr marL="609585" indent="0">
              <a:buNone/>
              <a:defRPr b="0" i="0">
                <a:solidFill>
                  <a:srgbClr val="E8D3A2"/>
                </a:solidFill>
                <a:latin typeface="Encode Sans Normal Black"/>
                <a:cs typeface="Encode Sans Normal Black"/>
              </a:defRPr>
            </a:lvl2pPr>
            <a:lvl3pPr marL="1219170" indent="0">
              <a:buNone/>
              <a:defRPr b="0" i="0">
                <a:solidFill>
                  <a:srgbClr val="E8D3A2"/>
                </a:solidFill>
                <a:latin typeface="Encode Sans Normal Black"/>
                <a:cs typeface="Encode Sans Normal Black"/>
              </a:defRPr>
            </a:lvl3pPr>
            <a:lvl4pPr marL="1828754" indent="0">
              <a:buNone/>
              <a:defRPr b="0" i="0">
                <a:solidFill>
                  <a:srgbClr val="E8D3A2"/>
                </a:solidFill>
                <a:latin typeface="Encode Sans Normal Black"/>
                <a:cs typeface="Encode Sans Normal Black"/>
              </a:defRPr>
            </a:lvl4pPr>
            <a:lvl5pPr marL="2438339" indent="0">
              <a:buNone/>
              <a:defRPr b="0" i="0">
                <a:solidFill>
                  <a:srgbClr val="E8D3A2"/>
                </a:solidFill>
                <a:latin typeface="Encode Sans Normal Black"/>
                <a:cs typeface="Encode Sans Normal Black"/>
              </a:defRPr>
            </a:lvl5pPr>
          </a:lstStyle>
          <a:p>
            <a:pPr lvl="0"/>
            <a:r>
              <a:rPr lang="en-US"/>
              <a:t>SUB-HEADER HERE (UNI SANS REGULAR, 24 PT.)</a:t>
            </a:r>
          </a:p>
        </p:txBody>
      </p:sp>
      <p:pic>
        <p:nvPicPr>
          <p:cNvPr id="11" name="Picture 10"/>
          <p:cNvPicPr>
            <a:picLocks noChangeAspect="1"/>
          </p:cNvPicPr>
          <p:nvPr userDrawn="1"/>
        </p:nvPicPr>
        <p:blipFill>
          <a:blip r:embed="rId2"/>
          <a:stretch>
            <a:fillRect/>
          </a:stretch>
        </p:blipFill>
        <p:spPr>
          <a:xfrm>
            <a:off x="732042" y="1818011"/>
            <a:ext cx="1471708" cy="128483"/>
          </a:xfrm>
          <a:prstGeom prst="rect">
            <a:avLst/>
          </a:prstGeom>
        </p:spPr>
      </p:pic>
      <p:sp>
        <p:nvSpPr>
          <p:cNvPr id="2" name="Title 1"/>
          <p:cNvSpPr>
            <a:spLocks noGrp="1"/>
          </p:cNvSpPr>
          <p:nvPr>
            <p:ph type="title" hasCustomPrompt="1"/>
          </p:nvPr>
        </p:nvSpPr>
        <p:spPr>
          <a:xfrm>
            <a:off x="597231" y="495348"/>
            <a:ext cx="10929485"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spTree>
    <p:extLst>
      <p:ext uri="{BB962C8B-B14F-4D97-AF65-F5344CB8AC3E}">
        <p14:creationId xmlns:p14="http://schemas.microsoft.com/office/powerpoint/2010/main" val="331087458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bg1"/>
        </a:solidFill>
        <a:effectLst/>
      </p:bgPr>
    </p:bg>
    <p:spTree>
      <p:nvGrpSpPr>
        <p:cNvPr id="1" name=""/>
        <p:cNvGrpSpPr/>
        <p:nvPr/>
      </p:nvGrpSpPr>
      <p:grpSpPr>
        <a:xfrm>
          <a:off x="0" y="0"/>
          <a:ext cx="0" cy="0"/>
          <a:chOff x="0" y="0"/>
          <a:chExt cx="0" cy="0"/>
        </a:xfrm>
      </p:grpSpPr>
      <p:sp>
        <p:nvSpPr>
          <p:cNvPr id="7" name="Text Placeholder 9"/>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1"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1" i="0" baseline="0">
                <a:solidFill>
                  <a:schemeClr val="tx2"/>
                </a:solidFill>
                <a:latin typeface="Open Sans" charset="0"/>
                <a:ea typeface="Open Sans" charset="0"/>
                <a:cs typeface="Open Sans" charset="0"/>
              </a:defRPr>
            </a:lvl3pPr>
            <a:lvl4pPr>
              <a:defRPr sz="2133" b="1" i="0" baseline="0">
                <a:solidFill>
                  <a:schemeClr val="tx2"/>
                </a:solidFill>
                <a:latin typeface="Open Sans" charset="0"/>
                <a:ea typeface="Open Sans" charset="0"/>
                <a:cs typeface="Open Sans" charset="0"/>
              </a:defRPr>
            </a:lvl4pPr>
            <a:lvl5pPr marL="2743131" indent="-304792">
              <a:buFont typeface="Lucida Grande"/>
              <a:buChar char="&gt;"/>
              <a:defRPr sz="1867"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12" name="Picture 11"/>
          <p:cNvPicPr>
            <a:picLocks noChangeAspect="1"/>
          </p:cNvPicPr>
          <p:nvPr userDrawn="1"/>
        </p:nvPicPr>
        <p:blipFill>
          <a:blip r:embed="rId2"/>
          <a:stretch>
            <a:fillRect/>
          </a:stretch>
        </p:blipFill>
        <p:spPr>
          <a:xfrm>
            <a:off x="732042" y="1818011"/>
            <a:ext cx="1471708" cy="128483"/>
          </a:xfrm>
          <a:prstGeom prst="rect">
            <a:avLst/>
          </a:prstGeom>
        </p:spPr>
      </p:pic>
      <p:pic>
        <p:nvPicPr>
          <p:cNvPr id="13" name="Picture 12" descr="UW_W Logo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sp>
        <p:nvSpPr>
          <p:cNvPr id="2" name="Title 1"/>
          <p:cNvSpPr>
            <a:spLocks noGrp="1"/>
          </p:cNvSpPr>
          <p:nvPr>
            <p:ph type="title" hasCustomPrompt="1"/>
          </p:nvPr>
        </p:nvSpPr>
        <p:spPr>
          <a:xfrm>
            <a:off x="597231" y="492978"/>
            <a:ext cx="10929485"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spTree>
    <p:extLst>
      <p:ext uri="{BB962C8B-B14F-4D97-AF65-F5344CB8AC3E}">
        <p14:creationId xmlns:p14="http://schemas.microsoft.com/office/powerpoint/2010/main" val="22585424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chemeClr val="bg1"/>
        </a:solidFill>
        <a:effectLst/>
      </p:bgPr>
    </p:bg>
    <p:spTree>
      <p:nvGrpSpPr>
        <p:cNvPr id="1" name=""/>
        <p:cNvGrpSpPr/>
        <p:nvPr/>
      </p:nvGrpSpPr>
      <p:grpSpPr>
        <a:xfrm>
          <a:off x="0" y="0"/>
          <a:ext cx="0" cy="0"/>
          <a:chOff x="0" y="0"/>
          <a:chExt cx="0" cy="0"/>
        </a:xfrm>
      </p:grpSpPr>
      <p:sp>
        <p:nvSpPr>
          <p:cNvPr id="6" name="Chart Placeholder 11"/>
          <p:cNvSpPr>
            <a:spLocks noGrp="1"/>
          </p:cNvSpPr>
          <p:nvPr>
            <p:ph type="chart" sz="quarter" idx="12" hasCustomPrompt="1"/>
          </p:nvPr>
        </p:nvSpPr>
        <p:spPr>
          <a:xfrm>
            <a:off x="597231" y="2299970"/>
            <a:ext cx="10912883" cy="3770892"/>
          </a:xfrm>
          <a:prstGeom prst="rect">
            <a:avLst/>
          </a:prstGeom>
        </p:spPr>
        <p:txBody>
          <a:bodyPr>
            <a:normAutofit/>
          </a:bodyPr>
          <a:lstStyle>
            <a:lvl1pPr marL="0" indent="0">
              <a:buNone/>
              <a:defRPr sz="3200" b="0" i="1" baseline="0">
                <a:solidFill>
                  <a:srgbClr val="FFFFFF"/>
                </a:solidFill>
                <a:latin typeface="Open Sans Light"/>
                <a:cs typeface="Open Sans Light"/>
              </a:defRPr>
            </a:lvl1pPr>
          </a:lstStyle>
          <a:p>
            <a:r>
              <a:rPr lang="en-US"/>
              <a:t>Graphics can go here – </a:t>
            </a:r>
            <a:br>
              <a:rPr lang="en-US"/>
            </a:br>
            <a:r>
              <a:rPr lang="en-US"/>
              <a:t>replace this box with your image or chart</a:t>
            </a:r>
          </a:p>
        </p:txBody>
      </p:sp>
      <p:pic>
        <p:nvPicPr>
          <p:cNvPr id="13" name="Picture 12"/>
          <p:cNvPicPr>
            <a:picLocks noChangeAspect="1"/>
          </p:cNvPicPr>
          <p:nvPr userDrawn="1"/>
        </p:nvPicPr>
        <p:blipFill>
          <a:blip r:embed="rId2"/>
          <a:stretch>
            <a:fillRect/>
          </a:stretch>
        </p:blipFill>
        <p:spPr>
          <a:xfrm>
            <a:off x="732042" y="1818011"/>
            <a:ext cx="1471708" cy="128483"/>
          </a:xfrm>
          <a:prstGeom prst="rect">
            <a:avLst/>
          </a:prstGeom>
        </p:spPr>
      </p:pic>
      <p:sp>
        <p:nvSpPr>
          <p:cNvPr id="2" name="Title 1"/>
          <p:cNvSpPr>
            <a:spLocks noGrp="1"/>
          </p:cNvSpPr>
          <p:nvPr>
            <p:ph type="title" hasCustomPrompt="1"/>
          </p:nvPr>
        </p:nvSpPr>
        <p:spPr>
          <a:xfrm>
            <a:off x="613833" y="494164"/>
            <a:ext cx="10912883"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spTree>
    <p:extLst>
      <p:ext uri="{BB962C8B-B14F-4D97-AF65-F5344CB8AC3E}">
        <p14:creationId xmlns:p14="http://schemas.microsoft.com/office/powerpoint/2010/main" val="1925476276"/>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descr="A black background with a black square&#10;&#10;Description automatically generated with medium confidence">
            <a:extLst>
              <a:ext uri="{FF2B5EF4-FFF2-40B4-BE49-F238E27FC236}">
                <a16:creationId xmlns:a16="http://schemas.microsoft.com/office/drawing/2014/main" id="{85E58DE2-5780-7537-B969-F1412F88FFBF}"/>
              </a:ext>
            </a:extLst>
          </p:cNvPr>
          <p:cNvPicPr>
            <a:picLocks noChangeAspect="1"/>
          </p:cNvPicPr>
          <p:nvPr userDrawn="1"/>
        </p:nvPicPr>
        <p:blipFill>
          <a:blip r:embed="rId2">
            <a:duotone>
              <a:schemeClr val="accent1">
                <a:shade val="45000"/>
                <a:satMod val="135000"/>
              </a:schemeClr>
              <a:prstClr val="white"/>
            </a:duotone>
          </a:blip>
          <a:srcRect l="18859"/>
          <a:stretch/>
        </p:blipFill>
        <p:spPr>
          <a:xfrm>
            <a:off x="757442" y="5991382"/>
            <a:ext cx="3033165" cy="482260"/>
          </a:xfrm>
          <a:prstGeom prst="rect">
            <a:avLst/>
          </a:prstGeom>
        </p:spPr>
      </p:pic>
      <p:pic>
        <p:nvPicPr>
          <p:cNvPr id="7" name="Picture 6"/>
          <p:cNvPicPr>
            <a:picLocks noChangeAspect="1"/>
          </p:cNvPicPr>
          <p:nvPr userDrawn="1"/>
        </p:nvPicPr>
        <p:blipFill>
          <a:blip r:embed="rId3"/>
          <a:stretch>
            <a:fillRect/>
          </a:stretch>
        </p:blipFill>
        <p:spPr>
          <a:xfrm>
            <a:off x="757441" y="4869211"/>
            <a:ext cx="2133600" cy="186267"/>
          </a:xfrm>
          <a:prstGeom prst="rect">
            <a:avLst/>
          </a:prstGeom>
        </p:spPr>
      </p:pic>
      <p:pic>
        <p:nvPicPr>
          <p:cNvPr id="16" name="Picture 15" descr="W Logo_Purple_2685_HEX.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63200" y="5343987"/>
            <a:ext cx="1828800" cy="1231392"/>
          </a:xfrm>
          <a:prstGeom prst="rect">
            <a:avLst/>
          </a:prstGeom>
        </p:spPr>
      </p:pic>
      <p:sp>
        <p:nvSpPr>
          <p:cNvPr id="2" name="Title 1"/>
          <p:cNvSpPr>
            <a:spLocks noGrp="1"/>
          </p:cNvSpPr>
          <p:nvPr>
            <p:ph type="title" hasCustomPrompt="1"/>
          </p:nvPr>
        </p:nvSpPr>
        <p:spPr>
          <a:xfrm>
            <a:off x="613833" y="1160603"/>
            <a:ext cx="9296400" cy="3522341"/>
          </a:xfrm>
          <a:prstGeom prst="rect">
            <a:avLst/>
          </a:prstGeom>
        </p:spPr>
        <p:txBody>
          <a:bodyPr anchor="b"/>
          <a:lstStyle>
            <a:lvl1pPr algn="l">
              <a:defRPr sz="6667" b="1" i="0">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50 PT. </a:t>
            </a:r>
          </a:p>
        </p:txBody>
      </p:sp>
    </p:spTree>
    <p:extLst>
      <p:ext uri="{BB962C8B-B14F-4D97-AF65-F5344CB8AC3E}">
        <p14:creationId xmlns:p14="http://schemas.microsoft.com/office/powerpoint/2010/main" val="1968367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 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732042" y="3651939"/>
            <a:ext cx="1886588" cy="164703"/>
          </a:xfrm>
          <a:prstGeom prst="rect">
            <a:avLst/>
          </a:prstGeom>
        </p:spPr>
      </p:pic>
      <p:pic>
        <p:nvPicPr>
          <p:cNvPr id="16" name="Picture 15" descr="W Logo_Purple_2685_HEX.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5343987"/>
            <a:ext cx="1828800" cy="1231392"/>
          </a:xfrm>
          <a:prstGeom prst="rect">
            <a:avLst/>
          </a:prstGeom>
        </p:spPr>
      </p:pic>
      <p:sp>
        <p:nvSpPr>
          <p:cNvPr id="2" name="Title 1"/>
          <p:cNvSpPr>
            <a:spLocks noGrp="1"/>
          </p:cNvSpPr>
          <p:nvPr>
            <p:ph type="title" hasCustomPrompt="1"/>
          </p:nvPr>
        </p:nvSpPr>
        <p:spPr>
          <a:xfrm>
            <a:off x="613833" y="1160603"/>
            <a:ext cx="9296400" cy="2491336"/>
          </a:xfrm>
          <a:prstGeom prst="rect">
            <a:avLst/>
          </a:prstGeom>
        </p:spPr>
        <p:txBody>
          <a:bodyPr anchor="b"/>
          <a:lstStyle>
            <a:lvl1pPr algn="l">
              <a:defRPr sz="4800" b="1" i="0">
                <a:latin typeface="Encode Sans Normal Black" charset="0"/>
                <a:ea typeface="Encode Sans Normal Black" charset="0"/>
                <a:cs typeface="Encode Sans Normal Black" charset="0"/>
              </a:defRPr>
            </a:lvl1pPr>
          </a:lstStyle>
          <a:p>
            <a:pPr lvl="0"/>
            <a:r>
              <a:rPr lang="en-US"/>
              <a:t>TITLE HERE</a:t>
            </a:r>
            <a:br>
              <a:rPr lang="en-US"/>
            </a:br>
            <a:r>
              <a:rPr lang="en-US"/>
              <a:t>ENCODE NORMAL</a:t>
            </a:r>
            <a:br>
              <a:rPr lang="en-US"/>
            </a:br>
            <a:r>
              <a:rPr lang="en-US"/>
              <a:t>BLACK, 36 PT. </a:t>
            </a:r>
          </a:p>
        </p:txBody>
      </p:sp>
    </p:spTree>
    <p:extLst>
      <p:ext uri="{BB962C8B-B14F-4D97-AF65-F5344CB8AC3E}">
        <p14:creationId xmlns:p14="http://schemas.microsoft.com/office/powerpoint/2010/main" val="2913004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stretch>
            <a:fillRect/>
          </a:stretch>
        </p:blipFill>
        <p:spPr>
          <a:xfrm>
            <a:off x="740509" y="1819205"/>
            <a:ext cx="1471708" cy="128481"/>
          </a:xfrm>
          <a:prstGeom prst="rect">
            <a:avLst/>
          </a:prstGeom>
        </p:spPr>
      </p:pic>
      <p:pic>
        <p:nvPicPr>
          <p:cNvPr id="12" name="Picture 11"/>
          <p:cNvPicPr>
            <a:picLocks noChangeAspect="1"/>
          </p:cNvPicPr>
          <p:nvPr userDrawn="1"/>
        </p:nvPicPr>
        <p:blipFill>
          <a:blip r:embed="rId3"/>
          <a:stretch>
            <a:fillRect/>
          </a:stretch>
        </p:blipFill>
        <p:spPr>
          <a:xfrm>
            <a:off x="732042" y="1818011"/>
            <a:ext cx="1471708" cy="128483"/>
          </a:xfrm>
          <a:prstGeom prst="rect">
            <a:avLst/>
          </a:prstGeom>
        </p:spPr>
      </p:pic>
      <p:sp>
        <p:nvSpPr>
          <p:cNvPr id="24" name="Text Placeholder 9"/>
          <p:cNvSpPr>
            <a:spLocks noGrp="1"/>
          </p:cNvSpPr>
          <p:nvPr>
            <p:ph type="body" sz="quarter" idx="11" hasCustomPrompt="1"/>
          </p:nvPr>
        </p:nvSpPr>
        <p:spPr>
          <a:xfrm>
            <a:off x="597231" y="3093653"/>
            <a:ext cx="10929485" cy="3002348"/>
          </a:xfrm>
          <a:prstGeom prst="rect">
            <a:avLst/>
          </a:prstGeom>
        </p:spPr>
        <p:txBody>
          <a:bodyPr/>
          <a:lstStyle>
            <a:lvl1pPr marL="457189" indent="-457189">
              <a:buFont typeface="Lucida Grande"/>
              <a:buChar char="&gt;"/>
              <a:defRPr sz="3200" b="1" i="0" baseline="0">
                <a:solidFill>
                  <a:schemeClr val="tx2"/>
                </a:solidFill>
                <a:latin typeface="Open Sans" charset="0"/>
                <a:ea typeface="Open Sans" charset="0"/>
                <a:cs typeface="Open Sans" charset="0"/>
              </a:defRPr>
            </a:lvl1pPr>
            <a:lvl2pPr>
              <a:defRPr sz="2667" b="1" i="0" baseline="0">
                <a:solidFill>
                  <a:schemeClr val="tx2"/>
                </a:solidFill>
                <a:latin typeface="Open Sans" charset="0"/>
                <a:ea typeface="Open Sans" charset="0"/>
                <a:cs typeface="Open Sans" charset="0"/>
              </a:defRPr>
            </a:lvl2pPr>
            <a:lvl3pPr marL="1523962" indent="-304792">
              <a:buSzPct val="100000"/>
              <a:buFont typeface="Lucida Grande"/>
              <a:buChar char="&gt;"/>
              <a:defRPr sz="2400" b="1" i="0" baseline="0">
                <a:solidFill>
                  <a:schemeClr val="tx2"/>
                </a:solidFill>
                <a:latin typeface="Open Sans" charset="0"/>
                <a:ea typeface="Open Sans" charset="0"/>
                <a:cs typeface="Open Sans" charset="0"/>
              </a:defRPr>
            </a:lvl3pPr>
            <a:lvl4pPr>
              <a:defRPr sz="2133" b="1" i="0" baseline="0">
                <a:solidFill>
                  <a:schemeClr val="tx2"/>
                </a:solidFill>
                <a:latin typeface="Open Sans" charset="0"/>
                <a:ea typeface="Open Sans" charset="0"/>
                <a:cs typeface="Open Sans" charset="0"/>
              </a:defRPr>
            </a:lvl4pPr>
            <a:lvl5pPr marL="2743131" indent="-304792">
              <a:buFont typeface="Lucida Grande"/>
              <a:buChar char="&gt;"/>
              <a:defRPr sz="1867" b="1" i="0" baseline="0">
                <a:solidFill>
                  <a:schemeClr val="tx2"/>
                </a:solidFill>
                <a:latin typeface="Open Sans" charset="0"/>
                <a:ea typeface="Open Sans" charset="0"/>
                <a:cs typeface="Open Sans" charset="0"/>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sp>
        <p:nvSpPr>
          <p:cNvPr id="25" name="Text Placeholder 5"/>
          <p:cNvSpPr>
            <a:spLocks noGrp="1"/>
          </p:cNvSpPr>
          <p:nvPr>
            <p:ph type="body" sz="quarter" idx="12" hasCustomPrompt="1"/>
          </p:nvPr>
        </p:nvSpPr>
        <p:spPr>
          <a:xfrm>
            <a:off x="613833" y="2307557"/>
            <a:ext cx="10912883" cy="548228"/>
          </a:xfrm>
          <a:prstGeom prst="rect">
            <a:avLst/>
          </a:prstGeom>
        </p:spPr>
        <p:txBody>
          <a:bodyPr>
            <a:noAutofit/>
          </a:bodyPr>
          <a:lstStyle>
            <a:lvl1pPr marL="0" indent="0">
              <a:lnSpc>
                <a:spcPct val="90000"/>
              </a:lnSpc>
              <a:buNone/>
              <a:defRPr sz="3200" b="0" i="0" baseline="0">
                <a:solidFill>
                  <a:schemeClr val="tx2"/>
                </a:solidFill>
                <a:latin typeface="Uni Sans" charset="0"/>
                <a:ea typeface="Uni Sans" charset="0"/>
                <a:cs typeface="Uni Sans" charset="0"/>
              </a:defRPr>
            </a:lvl1pPr>
            <a:lvl2pPr marL="609585" indent="0">
              <a:buNone/>
              <a:defRPr b="0" i="0">
                <a:solidFill>
                  <a:srgbClr val="E8D3A2"/>
                </a:solidFill>
                <a:latin typeface="Encode Sans Normal Black"/>
                <a:cs typeface="Encode Sans Normal Black"/>
              </a:defRPr>
            </a:lvl2pPr>
            <a:lvl3pPr marL="1219170" indent="0">
              <a:buNone/>
              <a:defRPr b="0" i="0">
                <a:solidFill>
                  <a:srgbClr val="E8D3A2"/>
                </a:solidFill>
                <a:latin typeface="Encode Sans Normal Black"/>
                <a:cs typeface="Encode Sans Normal Black"/>
              </a:defRPr>
            </a:lvl3pPr>
            <a:lvl4pPr marL="1828754" indent="0">
              <a:buNone/>
              <a:defRPr b="0" i="0">
                <a:solidFill>
                  <a:srgbClr val="E8D3A2"/>
                </a:solidFill>
                <a:latin typeface="Encode Sans Normal Black"/>
                <a:cs typeface="Encode Sans Normal Black"/>
              </a:defRPr>
            </a:lvl4pPr>
            <a:lvl5pPr marL="2438339" indent="0">
              <a:buNone/>
              <a:defRPr b="0" i="0">
                <a:solidFill>
                  <a:srgbClr val="E8D3A2"/>
                </a:solidFill>
                <a:latin typeface="Encode Sans Normal Black"/>
                <a:cs typeface="Encode Sans Normal Black"/>
              </a:defRPr>
            </a:lvl5pPr>
          </a:lstStyle>
          <a:p>
            <a:pPr lvl="0"/>
            <a:r>
              <a:rPr lang="en-US"/>
              <a:t>SUB-HEADER HERE (UNI SANS REGULAR, 24 PT.)</a:t>
            </a:r>
          </a:p>
        </p:txBody>
      </p:sp>
      <p:sp>
        <p:nvSpPr>
          <p:cNvPr id="2" name="Title 1"/>
          <p:cNvSpPr>
            <a:spLocks noGrp="1"/>
          </p:cNvSpPr>
          <p:nvPr>
            <p:ph type="title" hasCustomPrompt="1"/>
          </p:nvPr>
        </p:nvSpPr>
        <p:spPr>
          <a:xfrm>
            <a:off x="613833" y="503145"/>
            <a:ext cx="10912883"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a:t>HEADER HERE </a:t>
            </a:r>
            <a:br>
              <a:rPr lang="en-US"/>
            </a:br>
            <a:r>
              <a:rPr lang="en-US"/>
              <a:t>(ENCODE NORMAL BLACK, 30 PT.)</a:t>
            </a:r>
          </a:p>
        </p:txBody>
      </p:sp>
    </p:spTree>
    <p:extLst>
      <p:ext uri="{BB962C8B-B14F-4D97-AF65-F5344CB8AC3E}">
        <p14:creationId xmlns:p14="http://schemas.microsoft.com/office/powerpoint/2010/main" val="15403533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55878"/>
      </p:ext>
    </p:extLst>
  </p:cSld>
  <p:clrMap bg1="dk1" tx1="lt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8" cstate="print">
            <a:extLst>
              <a:ext uri="{28A0092B-C50C-407E-A947-70E740481C1C}">
                <a14:useLocalDpi xmlns:a14="http://schemas.microsoft.com/office/drawing/2010/main" val="0"/>
              </a:ext>
            </a:extLst>
          </a:blip>
          <a:srcRect l="8136" t="38360" r="13252" b="30129"/>
          <a:stretch/>
        </p:blipFill>
        <p:spPr>
          <a:xfrm>
            <a:off x="0" y="0"/>
            <a:ext cx="12192000" cy="326067"/>
          </a:xfrm>
          <a:prstGeom prst="rect">
            <a:avLst/>
          </a:prstGeom>
        </p:spPr>
      </p:pic>
    </p:spTree>
    <p:extLst>
      <p:ext uri="{BB962C8B-B14F-4D97-AF65-F5344CB8AC3E}">
        <p14:creationId xmlns:p14="http://schemas.microsoft.com/office/powerpoint/2010/main" val="409051755"/>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hyperlink" Target="https://ap.washington.edu/prevailing-wage/" TargetMode="External"/><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3" Type="http://schemas.openxmlformats.org/officeDocument/2006/relationships/hyperlink" Target="https://ap.washington.edu/ahr/resources/workshops/?trumbaEmbed=view%3Devent%26eventid%3D195103668" TargetMode="External"/><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s://ap.washington.edu/blog/2025/11/end-of-uws-pause-on-filing-new-h-1b-petitions/" TargetMode="External"/><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8" Type="http://schemas.openxmlformats.org/officeDocument/2006/relationships/hyperlink" Target="https://ap.washington.edu/blog/category/visas/" TargetMode="External"/><Relationship Id="rId3" Type="http://schemas.openxmlformats.org/officeDocument/2006/relationships/hyperlink" Target="https://ap.washington.edu/ahr/visas/" TargetMode="External"/><Relationship Id="rId7" Type="http://schemas.openxmlformats.org/officeDocument/2006/relationships/hyperlink" Target="https://ap.washington.edu/ahr/visas/admin-resources/h1b/sponsorship/checklists/" TargetMode="External"/><Relationship Id="rId2" Type="http://schemas.openxmlformats.org/officeDocument/2006/relationships/notesSlide" Target="../notesSlides/notesSlide41.xml"/><Relationship Id="rId1" Type="http://schemas.openxmlformats.org/officeDocument/2006/relationships/slideLayout" Target="../slideLayouts/slideLayout8.xml"/><Relationship Id="rId6" Type="http://schemas.openxmlformats.org/officeDocument/2006/relationships/hyperlink" Target="https://lux.ap.washington.edu/visa/h/new/" TargetMode="External"/><Relationship Id="rId5" Type="http://schemas.openxmlformats.org/officeDocument/2006/relationships/hyperlink" Target="https://ap.washington.edu/ahr/visas/admin-resources/h1b/sponsorship/" TargetMode="External"/><Relationship Id="rId4" Type="http://schemas.openxmlformats.org/officeDocument/2006/relationships/hyperlink" Target="https://ap.washington.edu/ahr/visas/h1b/"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H-1B BASICS</a:t>
            </a:r>
          </a:p>
        </p:txBody>
      </p:sp>
      <p:sp>
        <p:nvSpPr>
          <p:cNvPr id="4" name="Text Placeholder 6">
            <a:extLst>
              <a:ext uri="{FF2B5EF4-FFF2-40B4-BE49-F238E27FC236}">
                <a16:creationId xmlns:a16="http://schemas.microsoft.com/office/drawing/2014/main" id="{590DEBE6-C04F-0A30-CAAC-C6EE49ECBD6C}"/>
              </a:ext>
            </a:extLst>
          </p:cNvPr>
          <p:cNvSpPr txBox="1">
            <a:spLocks/>
          </p:cNvSpPr>
          <p:nvPr/>
        </p:nvSpPr>
        <p:spPr>
          <a:xfrm>
            <a:off x="665284" y="5039606"/>
            <a:ext cx="10912883" cy="548228"/>
          </a:xfrm>
          <a:prstGeom prst="rect">
            <a:avLst/>
          </a:prstGeom>
        </p:spPr>
        <p:txBody>
          <a:bodyPr>
            <a:noAutofit/>
          </a:bodyPr>
          <a:lstStyle>
            <a:lvl1pPr marL="0" indent="0" algn="l" defTabSz="609585" rtl="0" eaLnBrk="1" latinLnBrk="0" hangingPunct="1">
              <a:lnSpc>
                <a:spcPct val="90000"/>
              </a:lnSpc>
              <a:spcBef>
                <a:spcPct val="20000"/>
              </a:spcBef>
              <a:buFont typeface="Arial"/>
              <a:buNone/>
              <a:defRPr sz="3200" b="0" i="0" kern="1200" baseline="0">
                <a:solidFill>
                  <a:schemeClr val="tx2"/>
                </a:solidFill>
                <a:latin typeface="Uni Sans" charset="0"/>
                <a:ea typeface="Uni Sans" charset="0"/>
                <a:cs typeface="Uni Sans" charset="0"/>
              </a:defRPr>
            </a:lvl1pPr>
            <a:lvl2pPr marL="609585" indent="0" algn="l" defTabSz="609585" rtl="0" eaLnBrk="1" latinLnBrk="0" hangingPunct="1">
              <a:spcBef>
                <a:spcPct val="20000"/>
              </a:spcBef>
              <a:buFont typeface="Arial"/>
              <a:buNone/>
              <a:defRPr sz="3733" b="0" i="0" kern="1200">
                <a:solidFill>
                  <a:srgbClr val="E8D3A2"/>
                </a:solidFill>
                <a:latin typeface="Encode Sans Normal Black"/>
                <a:ea typeface="+mn-ea"/>
                <a:cs typeface="Encode Sans Normal Black"/>
              </a:defRPr>
            </a:lvl2pPr>
            <a:lvl3pPr marL="1219170" indent="0" algn="l" defTabSz="609585" rtl="0" eaLnBrk="1" latinLnBrk="0" hangingPunct="1">
              <a:spcBef>
                <a:spcPct val="20000"/>
              </a:spcBef>
              <a:buFont typeface="Arial"/>
              <a:buNone/>
              <a:defRPr sz="3200" b="0" i="0" kern="1200">
                <a:solidFill>
                  <a:srgbClr val="E8D3A2"/>
                </a:solidFill>
                <a:latin typeface="Encode Sans Normal Black"/>
                <a:ea typeface="+mn-ea"/>
                <a:cs typeface="Encode Sans Normal Black"/>
              </a:defRPr>
            </a:lvl3pPr>
            <a:lvl4pPr marL="1828754" indent="0" algn="l" defTabSz="609585" rtl="0" eaLnBrk="1" latinLnBrk="0" hangingPunct="1">
              <a:spcBef>
                <a:spcPct val="20000"/>
              </a:spcBef>
              <a:buFont typeface="Arial"/>
              <a:buNone/>
              <a:defRPr sz="2667" b="0" i="0" kern="1200">
                <a:solidFill>
                  <a:srgbClr val="E8D3A2"/>
                </a:solidFill>
                <a:latin typeface="Encode Sans Normal Black"/>
                <a:ea typeface="+mn-ea"/>
                <a:cs typeface="Encode Sans Normal Black"/>
              </a:defRPr>
            </a:lvl4pPr>
            <a:lvl5pPr marL="2438339" indent="0" algn="l" defTabSz="609585" rtl="0" eaLnBrk="1" latinLnBrk="0" hangingPunct="1">
              <a:spcBef>
                <a:spcPct val="20000"/>
              </a:spcBef>
              <a:buFont typeface="Arial"/>
              <a:buNone/>
              <a:defRPr sz="2667" b="0" i="0" kern="1200">
                <a:solidFill>
                  <a:srgbClr val="E8D3A2"/>
                </a:solidFill>
                <a:latin typeface="Encode Sans Normal Black"/>
                <a:ea typeface="+mn-ea"/>
                <a:cs typeface="Encode Sans Normal Black"/>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marR="0" lvl="0" indent="0" algn="l" defTabSz="609585" rtl="0" eaLnBrk="1" fontAlgn="auto" latinLnBrk="0" hangingPunct="1">
              <a:lnSpc>
                <a:spcPct val="90000"/>
              </a:lnSpc>
              <a:spcBef>
                <a:spcPct val="20000"/>
              </a:spcBef>
              <a:spcAft>
                <a:spcPts val="0"/>
              </a:spcAft>
              <a:buClrTx/>
              <a:buSzTx/>
              <a:buFont typeface="Arial"/>
              <a:buNone/>
              <a:tabLst/>
              <a:defRPr/>
            </a:pPr>
            <a:r>
              <a:rPr kumimoji="0" lang="en-US" sz="2000" b="0" i="0" u="none" strike="noStrike" kern="1200" cap="none" spc="0" normalizeH="0" baseline="0" noProof="0" dirty="0">
                <a:ln>
                  <a:noFill/>
                </a:ln>
                <a:solidFill>
                  <a:schemeClr val="accent3"/>
                </a:solidFill>
                <a:effectLst/>
                <a:uLnTx/>
                <a:uFillTx/>
                <a:latin typeface="Open Sans" panose="020B0606030504020204" pitchFamily="34" charset="0"/>
                <a:ea typeface="Open Sans" panose="020B0606030504020204" pitchFamily="34" charset="0"/>
                <a:cs typeface="Open Sans" panose="020B0606030504020204" pitchFamily="34" charset="0"/>
              </a:rPr>
              <a:t>International Scholars Operations (ISO)</a:t>
            </a:r>
          </a:p>
          <a:p>
            <a:pPr marL="0" marR="0" lvl="0" indent="0" algn="l" defTabSz="609585" rtl="0" eaLnBrk="1" fontAlgn="auto" latinLnBrk="0" hangingPunct="1">
              <a:lnSpc>
                <a:spcPct val="90000"/>
              </a:lnSpc>
              <a:spcBef>
                <a:spcPct val="20000"/>
              </a:spcBef>
              <a:spcAft>
                <a:spcPts val="0"/>
              </a:spcAft>
              <a:buClrTx/>
              <a:buSzTx/>
              <a:buFont typeface="Arial"/>
              <a:buNone/>
              <a:tabLst/>
              <a:defRPr/>
            </a:pPr>
            <a:r>
              <a:rPr kumimoji="0" lang="en-US" sz="2000" b="0" i="0" u="none" strike="noStrike" kern="1200" cap="none" spc="0" normalizeH="0" baseline="0" noProof="0" dirty="0">
                <a:ln>
                  <a:noFill/>
                </a:ln>
                <a:solidFill>
                  <a:schemeClr val="accent3"/>
                </a:solidFill>
                <a:effectLst/>
                <a:uLnTx/>
                <a:uFillTx/>
                <a:latin typeface="Open Sans" panose="020B0606030504020204" pitchFamily="34" charset="0"/>
                <a:ea typeface="Open Sans" panose="020B0606030504020204" pitchFamily="34" charset="0"/>
                <a:cs typeface="Open Sans" panose="020B0606030504020204" pitchFamily="34" charset="0"/>
              </a:rPr>
              <a:t>01/28/2026</a:t>
            </a:r>
          </a:p>
        </p:txBody>
      </p:sp>
    </p:spTree>
    <p:extLst>
      <p:ext uri="{BB962C8B-B14F-4D97-AF65-F5344CB8AC3E}">
        <p14:creationId xmlns:p14="http://schemas.microsoft.com/office/powerpoint/2010/main" val="2038487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LABOR CONDITION APPLICATION</a:t>
            </a:r>
          </a:p>
        </p:txBody>
      </p:sp>
    </p:spTree>
    <p:extLst>
      <p:ext uri="{BB962C8B-B14F-4D97-AF65-F5344CB8AC3E}">
        <p14:creationId xmlns:p14="http://schemas.microsoft.com/office/powerpoint/2010/main" val="4133233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833" y="492978"/>
            <a:ext cx="11125883" cy="1325033"/>
          </a:xfrm>
        </p:spPr>
        <p:txBody>
          <a:bodyPr/>
          <a:lstStyle/>
          <a:p>
            <a:r>
              <a:rPr lang="en-US"/>
              <a:t>WHAT IS THE LABOR </a:t>
            </a:r>
            <a:br>
              <a:rPr lang="en-US"/>
            </a:br>
            <a:r>
              <a:rPr lang="en-US"/>
              <a:t>CONDITION APPLICATION?</a:t>
            </a:r>
          </a:p>
        </p:txBody>
      </p:sp>
      <p:sp>
        <p:nvSpPr>
          <p:cNvPr id="3" name="Content Placeholder 2"/>
          <p:cNvSpPr>
            <a:spLocks noGrp="1"/>
          </p:cNvSpPr>
          <p:nvPr>
            <p:ph type="body" sz="quarter" idx="11"/>
          </p:nvPr>
        </p:nvSpPr>
        <p:spPr>
          <a:xfrm>
            <a:off x="631257" y="2116394"/>
            <a:ext cx="10929485" cy="3945759"/>
          </a:xfrm>
        </p:spPr>
        <p:txBody>
          <a:bodyPr lIns="91440" tIns="45720" rIns="91440" bIns="45720" anchor="t">
            <a:noAutofit/>
          </a:bodyPr>
          <a:lstStyle/>
          <a:p>
            <a:pPr marL="0" indent="0">
              <a:buNone/>
            </a:pPr>
            <a:r>
              <a:rPr lang="en-US" sz="2400" dirty="0">
                <a:latin typeface="Open Sans"/>
                <a:ea typeface="Open Sans"/>
                <a:cs typeface="Open Sans"/>
              </a:rPr>
              <a:t>The Form ETA-9035 Labor Condition Application (LCA) is meant to protect the rights and working conditions of U.S. workers </a:t>
            </a:r>
            <a:r>
              <a:rPr lang="en-US" sz="2400" u="sng" dirty="0">
                <a:latin typeface="Open Sans"/>
                <a:ea typeface="Open Sans"/>
                <a:cs typeface="Open Sans"/>
              </a:rPr>
              <a:t>and</a:t>
            </a:r>
            <a:r>
              <a:rPr lang="en-US" sz="2400" dirty="0">
                <a:latin typeface="Open Sans"/>
                <a:ea typeface="Open Sans"/>
                <a:cs typeface="Open Sans"/>
              </a:rPr>
              <a:t> H-1B workers.</a:t>
            </a:r>
          </a:p>
          <a:p>
            <a:pPr marL="0" indent="0">
              <a:buNone/>
            </a:pPr>
            <a:endParaRPr lang="en-US" sz="2400" dirty="0"/>
          </a:p>
          <a:p>
            <a:pPr marL="0" indent="0">
              <a:buNone/>
            </a:pPr>
            <a:r>
              <a:rPr lang="en-US" sz="2400" dirty="0">
                <a:latin typeface="Open Sans"/>
                <a:ea typeface="Open Sans"/>
                <a:cs typeface="Open Sans"/>
              </a:rPr>
              <a:t>By submitting the LCA, we do the following: </a:t>
            </a:r>
          </a:p>
          <a:p>
            <a:pPr marL="456565" indent="-456565"/>
            <a:r>
              <a:rPr lang="en-US" sz="2400" dirty="0">
                <a:latin typeface="Open Sans"/>
                <a:ea typeface="Open Sans"/>
                <a:cs typeface="Open Sans"/>
              </a:rPr>
              <a:t>Lock in dates, salary minimum, and worksites for the H-1B employee.</a:t>
            </a:r>
          </a:p>
          <a:p>
            <a:pPr marL="456565" indent="-456565"/>
            <a:r>
              <a:rPr lang="en-US" sz="2400" dirty="0">
                <a:latin typeface="Open Sans"/>
                <a:ea typeface="Open Sans"/>
                <a:cs typeface="Open Sans"/>
              </a:rPr>
              <a:t>Make promises regarding notice and working conditions for the H-1B employee and other workers.</a:t>
            </a:r>
          </a:p>
        </p:txBody>
      </p:sp>
    </p:spTree>
    <p:extLst>
      <p:ext uri="{BB962C8B-B14F-4D97-AF65-F5344CB8AC3E}">
        <p14:creationId xmlns:p14="http://schemas.microsoft.com/office/powerpoint/2010/main" val="187596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PROMISES?</a:t>
            </a:r>
          </a:p>
        </p:txBody>
      </p:sp>
      <p:sp>
        <p:nvSpPr>
          <p:cNvPr id="3" name="Content Placeholder 2"/>
          <p:cNvSpPr>
            <a:spLocks noGrp="1"/>
          </p:cNvSpPr>
          <p:nvPr>
            <p:ph type="body" sz="quarter" idx="11"/>
          </p:nvPr>
        </p:nvSpPr>
        <p:spPr>
          <a:xfrm>
            <a:off x="664908" y="2101645"/>
            <a:ext cx="10929485" cy="3901514"/>
          </a:xfrm>
        </p:spPr>
        <p:txBody>
          <a:bodyPr>
            <a:noAutofit/>
          </a:bodyPr>
          <a:lstStyle/>
          <a:p>
            <a:pPr marL="0" indent="0">
              <a:buNone/>
            </a:pPr>
            <a:r>
              <a:rPr lang="en-US" sz="2400"/>
              <a:t>On the LCA, the employer must promise that:</a:t>
            </a:r>
          </a:p>
          <a:p>
            <a:r>
              <a:rPr lang="en-US" sz="2400"/>
              <a:t>Employer will pay H-1B employee at least the “required wage”</a:t>
            </a:r>
          </a:p>
          <a:p>
            <a:r>
              <a:rPr lang="en-US" sz="2400"/>
              <a:t>Employer has given notice to U.S. workers</a:t>
            </a:r>
          </a:p>
          <a:p>
            <a:r>
              <a:rPr lang="en-US" sz="2400">
                <a:sym typeface="Galdeano"/>
              </a:rPr>
              <a:t>No strike, lockout, or work stoppage is taking place</a:t>
            </a:r>
          </a:p>
          <a:p>
            <a:r>
              <a:rPr lang="en-US" sz="2400">
                <a:sym typeface="Galdeano"/>
              </a:rPr>
              <a:t>Employment of H-1B employee will not adversely affect working conditions of U.S. workers</a:t>
            </a:r>
          </a:p>
          <a:p>
            <a:pPr marL="0" indent="0">
              <a:buNone/>
            </a:pPr>
            <a:endParaRPr lang="en-US" sz="2400">
              <a:ea typeface="Galdeano"/>
              <a:cs typeface="Galdeano"/>
              <a:sym typeface="Galdeano"/>
            </a:endParaRPr>
          </a:p>
          <a:p>
            <a:pPr marL="0" indent="0">
              <a:buNone/>
            </a:pPr>
            <a:r>
              <a:rPr lang="en-US" sz="2400">
                <a:ea typeface="Galdeano"/>
                <a:cs typeface="Galdeano"/>
                <a:sym typeface="Galdeano"/>
              </a:rPr>
              <a:t>Some of these promises require additional documentation, which ISO keeps in a “public access file” as required by law.</a:t>
            </a:r>
          </a:p>
        </p:txBody>
      </p:sp>
    </p:spTree>
    <p:extLst>
      <p:ext uri="{BB962C8B-B14F-4D97-AF65-F5344CB8AC3E}">
        <p14:creationId xmlns:p14="http://schemas.microsoft.com/office/powerpoint/2010/main" val="436972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REQUIRED WAGE?</a:t>
            </a:r>
          </a:p>
        </p:txBody>
      </p:sp>
      <p:sp>
        <p:nvSpPr>
          <p:cNvPr id="3" name="Content Placeholder 2"/>
          <p:cNvSpPr>
            <a:spLocks noGrp="1"/>
          </p:cNvSpPr>
          <p:nvPr>
            <p:ph type="body" sz="quarter" idx="11"/>
          </p:nvPr>
        </p:nvSpPr>
        <p:spPr>
          <a:xfrm>
            <a:off x="631257" y="1997842"/>
            <a:ext cx="10929485" cy="4196482"/>
          </a:xfrm>
        </p:spPr>
        <p:txBody>
          <a:bodyPr>
            <a:noAutofit/>
          </a:bodyPr>
          <a:lstStyle/>
          <a:p>
            <a:pPr marL="0" indent="0">
              <a:lnSpc>
                <a:spcPct val="134000"/>
              </a:lnSpc>
              <a:buNone/>
            </a:pPr>
            <a:r>
              <a:rPr lang="en-US" sz="2800"/>
              <a:t>The required wage is </a:t>
            </a:r>
            <a:r>
              <a:rPr lang="en-US" sz="2800" b="1"/>
              <a:t>the higher</a:t>
            </a:r>
            <a:r>
              <a:rPr lang="en-US" sz="2800"/>
              <a:t> of: </a:t>
            </a:r>
          </a:p>
          <a:p>
            <a:pPr>
              <a:lnSpc>
                <a:spcPct val="134000"/>
              </a:lnSpc>
            </a:pPr>
            <a:r>
              <a:rPr lang="en-US" sz="2400"/>
              <a:t>Prevailing wage</a:t>
            </a:r>
          </a:p>
          <a:p>
            <a:pPr marL="446087" lvl="1" indent="0">
              <a:lnSpc>
                <a:spcPct val="134000"/>
              </a:lnSpc>
              <a:buNone/>
            </a:pPr>
            <a:r>
              <a:rPr lang="en-US" sz="2000" b="0"/>
              <a:t>Average wage paid to similarly employed workers in a specific occupation in the geographic area of intended employment.</a:t>
            </a:r>
          </a:p>
          <a:p>
            <a:pPr>
              <a:lnSpc>
                <a:spcPct val="134000"/>
              </a:lnSpc>
            </a:pPr>
            <a:r>
              <a:rPr lang="en-US" sz="2400"/>
              <a:t>Actual wage</a:t>
            </a:r>
          </a:p>
          <a:p>
            <a:pPr marL="461963" lvl="1" indent="0">
              <a:lnSpc>
                <a:spcPct val="134000"/>
              </a:lnSpc>
              <a:buNone/>
            </a:pPr>
            <a:r>
              <a:rPr lang="en-US" sz="2000" b="0"/>
              <a:t>Rate paid by employer to “all individuals with experience and qualifications similar to the H-1B nonimmigrant's experience and qualifications for the specific employment in question at the place of employment.”</a:t>
            </a:r>
          </a:p>
        </p:txBody>
      </p:sp>
    </p:spTree>
    <p:extLst>
      <p:ext uri="{BB962C8B-B14F-4D97-AF65-F5344CB8AC3E}">
        <p14:creationId xmlns:p14="http://schemas.microsoft.com/office/powerpoint/2010/main" val="585893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767DE-8F4F-5ADB-8B8C-AAE103B50A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4B8DB-E228-4516-FC43-B84137E25F16}"/>
              </a:ext>
            </a:extLst>
          </p:cNvPr>
          <p:cNvSpPr>
            <a:spLocks noGrp="1"/>
          </p:cNvSpPr>
          <p:nvPr>
            <p:ph type="title"/>
          </p:nvPr>
        </p:nvSpPr>
        <p:spPr/>
        <p:txBody>
          <a:bodyPr/>
          <a:lstStyle/>
          <a:p>
            <a:r>
              <a:rPr lang="en-US"/>
              <a:t>PREVAILING </a:t>
            </a:r>
            <a:br>
              <a:rPr lang="en-US"/>
            </a:br>
            <a:r>
              <a:rPr lang="en-US"/>
              <a:t>WAGE DETERMINATIONS</a:t>
            </a:r>
          </a:p>
        </p:txBody>
      </p:sp>
    </p:spTree>
    <p:extLst>
      <p:ext uri="{BB962C8B-B14F-4D97-AF65-F5344CB8AC3E}">
        <p14:creationId xmlns:p14="http://schemas.microsoft.com/office/powerpoint/2010/main" val="2477322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WHAT IS THE PREVAILING WAGE?</a:t>
            </a:r>
          </a:p>
        </p:txBody>
      </p:sp>
      <p:sp>
        <p:nvSpPr>
          <p:cNvPr id="4" name="Content Placeholder 3"/>
          <p:cNvSpPr>
            <a:spLocks noGrp="1"/>
          </p:cNvSpPr>
          <p:nvPr>
            <p:ph type="body" sz="quarter" idx="11"/>
          </p:nvPr>
        </p:nvSpPr>
        <p:spPr>
          <a:xfrm>
            <a:off x="660753" y="2101644"/>
            <a:ext cx="10929485" cy="3154535"/>
          </a:xfrm>
        </p:spPr>
        <p:txBody>
          <a:bodyPr>
            <a:noAutofit/>
          </a:bodyPr>
          <a:lstStyle/>
          <a:p>
            <a:pPr marL="0" indent="0">
              <a:buNone/>
            </a:pPr>
            <a:r>
              <a:rPr lang="en-US" sz="2400"/>
              <a:t>Average wage paid to similarly employed workers in a specific occupation in the geographic area of intended employment.</a:t>
            </a:r>
          </a:p>
          <a:p>
            <a:r>
              <a:rPr lang="en-US" sz="2000"/>
              <a:t>For CBA positions, prevailing wage is set by CBA.</a:t>
            </a:r>
          </a:p>
          <a:p>
            <a:r>
              <a:rPr lang="en-US" sz="2000"/>
              <a:t>For all non-CBA positions, ISO will do a self-determination to move the H-1B forward.</a:t>
            </a:r>
          </a:p>
          <a:p>
            <a:r>
              <a:rPr lang="en-US" sz="2000"/>
              <a:t>For some non-CBA positions, ISO will request a determination from the Dept. of Labor to support </a:t>
            </a:r>
          </a:p>
          <a:p>
            <a:pPr lvl="1"/>
            <a:r>
              <a:rPr lang="en-US" sz="2000" b="0"/>
              <a:t>Permanent residence sponsorship, or</a:t>
            </a:r>
          </a:p>
          <a:p>
            <a:pPr lvl="1"/>
            <a:r>
              <a:rPr lang="en-US" sz="2000" b="0"/>
              <a:t>UW’s prevailing wage compliance.</a:t>
            </a:r>
          </a:p>
        </p:txBody>
      </p:sp>
    </p:spTree>
    <p:extLst>
      <p:ext uri="{BB962C8B-B14F-4D97-AF65-F5344CB8AC3E}">
        <p14:creationId xmlns:p14="http://schemas.microsoft.com/office/powerpoint/2010/main" val="3178986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PREVAILING WAGE </a:t>
            </a:r>
            <a:br>
              <a:rPr lang="en-US"/>
            </a:br>
            <a:r>
              <a:rPr lang="en-US"/>
              <a:t>SELF-DETERMINATION</a:t>
            </a:r>
          </a:p>
        </p:txBody>
      </p:sp>
      <p:sp>
        <p:nvSpPr>
          <p:cNvPr id="3" name="Content Placeholder 2"/>
          <p:cNvSpPr>
            <a:spLocks noGrp="1"/>
          </p:cNvSpPr>
          <p:nvPr>
            <p:ph type="body" sz="quarter" idx="11"/>
          </p:nvPr>
        </p:nvSpPr>
        <p:spPr>
          <a:xfrm>
            <a:off x="676012" y="2142204"/>
            <a:ext cx="10788523" cy="3154535"/>
          </a:xfrm>
        </p:spPr>
        <p:txBody>
          <a:bodyPr lIns="91440" tIns="45720" rIns="91440" bIns="45720" anchor="t">
            <a:normAutofit/>
          </a:bodyPr>
          <a:lstStyle/>
          <a:p>
            <a:pPr marL="0" indent="0">
              <a:buNone/>
            </a:pPr>
            <a:r>
              <a:rPr lang="en-US" sz="2400" dirty="0">
                <a:latin typeface="Open Sans"/>
                <a:ea typeface="Open Sans"/>
                <a:cs typeface="Open Sans"/>
              </a:rPr>
              <a:t>ISO will use the </a:t>
            </a:r>
            <a:r>
              <a:rPr lang="en-US" sz="2400" dirty="0">
                <a:latin typeface="Open Sans"/>
                <a:ea typeface="Open Sans"/>
                <a:cs typeface="Open Sans"/>
                <a:hlinkClick r:id="rId3"/>
              </a:rPr>
              <a:t>Prevailing Wage Intake Form</a:t>
            </a:r>
            <a:r>
              <a:rPr lang="en-US" sz="2400" dirty="0">
                <a:latin typeface="Open Sans"/>
                <a:ea typeface="Open Sans"/>
                <a:cs typeface="Open Sans"/>
              </a:rPr>
              <a:t>  (and job ad, if competitively recruited) to choose an occupational category (“SOC”) and wage level (1-4) based on job duties and requirements, and assign a prevailing wage based on the Department of Labor’s local wage data.</a:t>
            </a:r>
            <a:endParaRPr lang="en-US" dirty="0">
              <a:latin typeface="Open Sans"/>
              <a:ea typeface="Open Sans"/>
              <a:cs typeface="Open Sans"/>
            </a:endParaRPr>
          </a:p>
        </p:txBody>
      </p:sp>
    </p:spTree>
    <p:extLst>
      <p:ext uri="{BB962C8B-B14F-4D97-AF65-F5344CB8AC3E}">
        <p14:creationId xmlns:p14="http://schemas.microsoft.com/office/powerpoint/2010/main" val="231774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type="body" sz="quarter" idx="11"/>
          </p:nvPr>
        </p:nvSpPr>
        <p:spPr>
          <a:xfrm>
            <a:off x="646006" y="2083212"/>
            <a:ext cx="10282550" cy="4420827"/>
          </a:xfrm>
        </p:spPr>
        <p:txBody>
          <a:bodyPr>
            <a:noAutofit/>
          </a:bodyPr>
          <a:lstStyle/>
          <a:p>
            <a:pPr marL="0" indent="0">
              <a:buNone/>
            </a:pPr>
            <a:r>
              <a:rPr lang="en-US" sz="2400" dirty="0"/>
              <a:t>An acting instructor position performing research in the Department of Biochemistry, with a requirement for 5 years of postdoctoral experience:</a:t>
            </a:r>
          </a:p>
          <a:p>
            <a:pPr marL="0" indent="0">
              <a:buNone/>
            </a:pPr>
            <a:endParaRPr lang="en-US" sz="2400" dirty="0"/>
          </a:p>
          <a:p>
            <a:pPr marL="0" indent="0">
              <a:buNone/>
            </a:pPr>
            <a:r>
              <a:rPr lang="en-US" sz="2400" dirty="0"/>
              <a:t>Category: 19-1021 Biochemists and Biophysicists</a:t>
            </a:r>
          </a:p>
          <a:p>
            <a:pPr marL="0" indent="0">
              <a:buNone/>
            </a:pPr>
            <a:endParaRPr lang="en-US" sz="2400" dirty="0"/>
          </a:p>
          <a:p>
            <a:pPr marL="0" indent="0">
              <a:buNone/>
            </a:pPr>
            <a:r>
              <a:rPr lang="en-US" sz="2400" dirty="0"/>
              <a:t>Wage Level: 2</a:t>
            </a:r>
          </a:p>
          <a:p>
            <a:pPr marL="0" indent="0">
              <a:buNone/>
            </a:pPr>
            <a:r>
              <a:rPr lang="en-US" sz="2400" dirty="0"/>
              <a:t>Wage: $63,627/year</a:t>
            </a:r>
          </a:p>
        </p:txBody>
      </p:sp>
    </p:spTree>
    <p:extLst>
      <p:ext uri="{BB962C8B-B14F-4D97-AF65-F5344CB8AC3E}">
        <p14:creationId xmlns:p14="http://schemas.microsoft.com/office/powerpoint/2010/main" val="3057704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type="body" sz="quarter" idx="11"/>
          </p:nvPr>
        </p:nvSpPr>
        <p:spPr>
          <a:xfrm>
            <a:off x="643329" y="2112708"/>
            <a:ext cx="10523053" cy="3621295"/>
          </a:xfrm>
        </p:spPr>
        <p:txBody>
          <a:bodyPr>
            <a:noAutofit/>
          </a:bodyPr>
          <a:lstStyle/>
          <a:p>
            <a:pPr marL="0" indent="0">
              <a:buNone/>
            </a:pPr>
            <a:r>
              <a:rPr lang="en-US" sz="2400" dirty="0"/>
              <a:t>An acting instructor position performing teaching and research in the Department of Biochemistry, with a requirement for 5 years of postdoctoral experience:</a:t>
            </a:r>
          </a:p>
          <a:p>
            <a:pPr marL="0" indent="0">
              <a:buNone/>
            </a:pPr>
            <a:endParaRPr lang="en-US" sz="2400" dirty="0"/>
          </a:p>
          <a:p>
            <a:pPr marL="0" indent="0">
              <a:buNone/>
            </a:pPr>
            <a:r>
              <a:rPr lang="en-US" sz="2400" dirty="0"/>
              <a:t>Category: 25-1042 Biological Science Teachers, Postsecondary</a:t>
            </a:r>
          </a:p>
          <a:p>
            <a:pPr marL="0" indent="0">
              <a:buNone/>
            </a:pPr>
            <a:endParaRPr lang="en-US" sz="2400" dirty="0"/>
          </a:p>
          <a:p>
            <a:pPr marL="0" indent="0">
              <a:buNone/>
            </a:pPr>
            <a:r>
              <a:rPr lang="en-US" sz="2400" dirty="0"/>
              <a:t>Wage Level: 2</a:t>
            </a:r>
          </a:p>
          <a:p>
            <a:pPr marL="0" indent="0">
              <a:buNone/>
            </a:pPr>
            <a:r>
              <a:rPr lang="en-US" sz="2400" dirty="0"/>
              <a:t>Wage: $85,383/year</a:t>
            </a:r>
          </a:p>
        </p:txBody>
      </p:sp>
    </p:spTree>
    <p:extLst>
      <p:ext uri="{BB962C8B-B14F-4D97-AF65-F5344CB8AC3E}">
        <p14:creationId xmlns:p14="http://schemas.microsoft.com/office/powerpoint/2010/main" val="187123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PREVAILING WAGE PROBLEMS</a:t>
            </a:r>
          </a:p>
        </p:txBody>
      </p:sp>
      <p:sp>
        <p:nvSpPr>
          <p:cNvPr id="3" name="Content Placeholder 2"/>
          <p:cNvSpPr>
            <a:spLocks noGrp="1"/>
          </p:cNvSpPr>
          <p:nvPr>
            <p:ph type="body" sz="quarter" idx="11"/>
          </p:nvPr>
        </p:nvSpPr>
        <p:spPr>
          <a:xfrm>
            <a:off x="631258" y="2101645"/>
            <a:ext cx="10695504" cy="3075039"/>
          </a:xfrm>
        </p:spPr>
        <p:txBody>
          <a:bodyPr>
            <a:noAutofit/>
          </a:bodyPr>
          <a:lstStyle/>
          <a:p>
            <a:r>
              <a:rPr lang="en-US" sz="2400" dirty="0"/>
              <a:t>Sometimes ISO’s prevailing wage self-determination will result in a wage higher than that offered to the H-1B employee</a:t>
            </a:r>
          </a:p>
          <a:p>
            <a:r>
              <a:rPr lang="en-US" sz="2400" dirty="0"/>
              <a:t>Sometimes DOL will issue a prevailing wage determination higher than that listed on the H-1B petition</a:t>
            </a:r>
          </a:p>
          <a:p>
            <a:pPr marL="0" indent="0">
              <a:buNone/>
            </a:pPr>
            <a:endParaRPr lang="en-US" dirty="0"/>
          </a:p>
          <a:p>
            <a:pPr marL="0" indent="0">
              <a:buNone/>
            </a:pPr>
            <a:r>
              <a:rPr lang="en-US" sz="2400" dirty="0"/>
              <a:t>We’ll talk about how to deal with these (relatively rare) problems in our Advanced H-1B training next month!</a:t>
            </a:r>
          </a:p>
        </p:txBody>
      </p:sp>
    </p:spTree>
    <p:extLst>
      <p:ext uri="{BB962C8B-B14F-4D97-AF65-F5344CB8AC3E}">
        <p14:creationId xmlns:p14="http://schemas.microsoft.com/office/powerpoint/2010/main" val="2924119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AGENDA</a:t>
            </a:r>
          </a:p>
        </p:txBody>
      </p:sp>
      <p:sp>
        <p:nvSpPr>
          <p:cNvPr id="5" name="Content Placeholder 4"/>
          <p:cNvSpPr>
            <a:spLocks noGrp="1"/>
          </p:cNvSpPr>
          <p:nvPr>
            <p:ph type="body" sz="quarter" idx="11"/>
          </p:nvPr>
        </p:nvSpPr>
        <p:spPr>
          <a:xfrm>
            <a:off x="631257" y="2071492"/>
            <a:ext cx="10929485" cy="3955020"/>
          </a:xfrm>
        </p:spPr>
        <p:txBody>
          <a:bodyPr>
            <a:noAutofit/>
          </a:bodyPr>
          <a:lstStyle/>
          <a:p>
            <a:r>
              <a:rPr lang="en-US" sz="2400" dirty="0"/>
              <a:t>What is an H-1B?</a:t>
            </a:r>
          </a:p>
          <a:p>
            <a:r>
              <a:rPr lang="en-US" sz="2400" dirty="0"/>
              <a:t>H-1B Process</a:t>
            </a:r>
          </a:p>
          <a:p>
            <a:r>
              <a:rPr lang="en-US" sz="2400" dirty="0"/>
              <a:t>Labor Condition Application</a:t>
            </a:r>
          </a:p>
          <a:p>
            <a:pPr lvl="1"/>
            <a:r>
              <a:rPr lang="en-US" sz="2000" b="0" dirty="0"/>
              <a:t>Prevailing Wage </a:t>
            </a:r>
          </a:p>
          <a:p>
            <a:pPr lvl="1"/>
            <a:r>
              <a:rPr lang="en-US" sz="2000" b="0" dirty="0"/>
              <a:t>Actual Wage</a:t>
            </a:r>
          </a:p>
          <a:p>
            <a:pPr lvl="1"/>
            <a:r>
              <a:rPr lang="en-US" sz="2000" b="0" dirty="0"/>
              <a:t>Posting and Filing</a:t>
            </a:r>
          </a:p>
          <a:p>
            <a:r>
              <a:rPr lang="en-US" sz="2400" dirty="0"/>
              <a:t>Filing with USCIS</a:t>
            </a:r>
          </a:p>
          <a:p>
            <a:r>
              <a:rPr lang="en-US" sz="2400" dirty="0"/>
              <a:t>Changes to H-1B Employment</a:t>
            </a:r>
          </a:p>
          <a:p>
            <a:r>
              <a:rPr lang="en-US" sz="2400" dirty="0"/>
              <a:t>Q&amp;A</a:t>
            </a:r>
          </a:p>
        </p:txBody>
      </p:sp>
    </p:spTree>
    <p:extLst>
      <p:ext uri="{BB962C8B-B14F-4D97-AF65-F5344CB8AC3E}">
        <p14:creationId xmlns:p14="http://schemas.microsoft.com/office/powerpoint/2010/main" val="611493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a:sym typeface="Allerta"/>
              </a:rPr>
              <a:t>PREVAILING WAGE TIPS</a:t>
            </a:r>
            <a:endParaRPr lang="en-US"/>
          </a:p>
        </p:txBody>
      </p:sp>
      <p:sp>
        <p:nvSpPr>
          <p:cNvPr id="2" name="Text Placeholder 1"/>
          <p:cNvSpPr>
            <a:spLocks noGrp="1"/>
          </p:cNvSpPr>
          <p:nvPr>
            <p:ph type="body" sz="quarter" idx="11"/>
          </p:nvPr>
        </p:nvSpPr>
        <p:spPr>
          <a:xfrm>
            <a:off x="694404" y="2101656"/>
            <a:ext cx="10375569" cy="3518056"/>
          </a:xfrm>
        </p:spPr>
        <p:txBody>
          <a:bodyPr>
            <a:noAutofit/>
          </a:bodyPr>
          <a:lstStyle/>
          <a:p>
            <a:pPr marL="0" indent="0">
              <a:spcBef>
                <a:spcPts val="576"/>
              </a:spcBef>
              <a:buNone/>
            </a:pPr>
            <a:r>
              <a:rPr lang="en-US" sz="2400">
                <a:latin typeface="Open Sans" panose="020B0606030504020204" pitchFamily="34" charset="0"/>
                <a:ea typeface="Open Sans" panose="020B0606030504020204" pitchFamily="34" charset="0"/>
                <a:cs typeface="Open Sans" panose="020B0606030504020204" pitchFamily="34" charset="0"/>
              </a:rPr>
              <a:t>When you fill out the </a:t>
            </a:r>
            <a:r>
              <a:rPr lang="en-US" sz="2400" b="1">
                <a:latin typeface="Open Sans" panose="020B0606030504020204" pitchFamily="34" charset="0"/>
                <a:ea typeface="Open Sans" panose="020B0606030504020204" pitchFamily="34" charset="0"/>
                <a:cs typeface="Open Sans" panose="020B0606030504020204" pitchFamily="34" charset="0"/>
              </a:rPr>
              <a:t>Prevailing Wage Intake Form</a:t>
            </a:r>
            <a:r>
              <a:rPr lang="en-US" sz="2400">
                <a:latin typeface="Open Sans" panose="020B0606030504020204" pitchFamily="34" charset="0"/>
                <a:ea typeface="Open Sans" panose="020B0606030504020204" pitchFamily="34" charset="0"/>
                <a:cs typeface="Open Sans" panose="020B0606030504020204" pitchFamily="34" charset="0"/>
              </a:rPr>
              <a:t>:</a:t>
            </a:r>
          </a:p>
          <a:p>
            <a:pPr>
              <a:spcBef>
                <a:spcPts val="576"/>
              </a:spcBef>
              <a:buClrTx/>
            </a:pPr>
            <a:r>
              <a:rPr lang="en-US" sz="2000">
                <a:latin typeface="Open Sans" panose="020B0606030504020204" pitchFamily="34" charset="0"/>
                <a:ea typeface="Open Sans" panose="020B0606030504020204" pitchFamily="34" charset="0"/>
                <a:cs typeface="Open Sans" panose="020B0606030504020204" pitchFamily="34" charset="0"/>
              </a:rPr>
              <a:t>Describe the job </a:t>
            </a:r>
            <a:r>
              <a:rPr lang="en-US" sz="2000" b="1">
                <a:latin typeface="Open Sans" panose="020B0606030504020204" pitchFamily="34" charset="0"/>
                <a:ea typeface="Open Sans" panose="020B0606030504020204" pitchFamily="34" charset="0"/>
                <a:cs typeface="Open Sans" panose="020B0606030504020204" pitchFamily="34" charset="0"/>
              </a:rPr>
              <a:t>in detail</a:t>
            </a:r>
            <a:r>
              <a:rPr lang="en-US" sz="2000">
                <a:latin typeface="Open Sans" panose="020B0606030504020204" pitchFamily="34" charset="0"/>
                <a:ea typeface="Open Sans" panose="020B0606030504020204" pitchFamily="34" charset="0"/>
                <a:cs typeface="Open Sans" panose="020B0606030504020204" pitchFamily="34" charset="0"/>
              </a:rPr>
              <a:t>, including whether or not it is “</a:t>
            </a:r>
            <a:r>
              <a:rPr lang="en-US" sz="2000" b="1">
                <a:latin typeface="Open Sans" panose="020B0606030504020204" pitchFamily="34" charset="0"/>
                <a:ea typeface="Open Sans" panose="020B0606030504020204" pitchFamily="34" charset="0"/>
                <a:cs typeface="Open Sans" panose="020B0606030504020204" pitchFamily="34" charset="0"/>
              </a:rPr>
              <a:t>entry-level</a:t>
            </a:r>
            <a:r>
              <a:rPr lang="en-US" sz="2000">
                <a:latin typeface="Open Sans" panose="020B0606030504020204" pitchFamily="34" charset="0"/>
                <a:ea typeface="Open Sans" panose="020B0606030504020204" pitchFamily="34" charset="0"/>
                <a:cs typeface="Open Sans" panose="020B0606030504020204" pitchFamily="34" charset="0"/>
              </a:rPr>
              <a:t>” or involves </a:t>
            </a:r>
            <a:r>
              <a:rPr lang="en-US" sz="2000" b="1">
                <a:latin typeface="Open Sans" panose="020B0606030504020204" pitchFamily="34" charset="0"/>
                <a:ea typeface="Open Sans" panose="020B0606030504020204" pitchFamily="34" charset="0"/>
                <a:cs typeface="Open Sans" panose="020B0606030504020204" pitchFamily="34" charset="0"/>
              </a:rPr>
              <a:t>training or direct supervision</a:t>
            </a:r>
          </a:p>
          <a:p>
            <a:pPr>
              <a:spcBef>
                <a:spcPts val="576"/>
              </a:spcBef>
              <a:buClrTx/>
            </a:pPr>
            <a:r>
              <a:rPr lang="en-US" sz="2000" b="1">
                <a:latin typeface="Open Sans" panose="020B0606030504020204" pitchFamily="34" charset="0"/>
                <a:ea typeface="Open Sans" panose="020B0606030504020204" pitchFamily="34" charset="0"/>
                <a:cs typeface="Open Sans" panose="020B0606030504020204" pitchFamily="34" charset="0"/>
              </a:rPr>
              <a:t>Provide all requested information</a:t>
            </a:r>
            <a:r>
              <a:rPr lang="en-US" sz="2000">
                <a:latin typeface="Open Sans" panose="020B0606030504020204" pitchFamily="34" charset="0"/>
                <a:ea typeface="Open Sans" panose="020B0606030504020204" pitchFamily="34" charset="0"/>
                <a:cs typeface="Open Sans" panose="020B0606030504020204" pitchFamily="34" charset="0"/>
              </a:rPr>
              <a:t>, especially regarding teaching/instructional duties.</a:t>
            </a:r>
          </a:p>
          <a:p>
            <a:pPr>
              <a:spcBef>
                <a:spcPts val="576"/>
              </a:spcBef>
              <a:buClrTx/>
            </a:pPr>
            <a:r>
              <a:rPr lang="en-US" sz="2000">
                <a:latin typeface="Open Sans" panose="020B0606030504020204" pitchFamily="34" charset="0"/>
                <a:ea typeface="Open Sans" panose="020B0606030504020204" pitchFamily="34" charset="0"/>
                <a:cs typeface="Open Sans" panose="020B0606030504020204" pitchFamily="34" charset="0"/>
              </a:rPr>
              <a:t>List the </a:t>
            </a:r>
            <a:r>
              <a:rPr lang="en-US" sz="2000" b="1">
                <a:latin typeface="Open Sans" panose="020B0606030504020204" pitchFamily="34" charset="0"/>
                <a:ea typeface="Open Sans" panose="020B0606030504020204" pitchFamily="34" charset="0"/>
                <a:cs typeface="Open Sans" panose="020B0606030504020204" pitchFamily="34" charset="0"/>
              </a:rPr>
              <a:t>absolute minimum</a:t>
            </a:r>
            <a:r>
              <a:rPr lang="en-US" sz="2000">
                <a:latin typeface="Open Sans" panose="020B0606030504020204" pitchFamily="34" charset="0"/>
                <a:ea typeface="Open Sans" panose="020B0606030504020204" pitchFamily="34" charset="0"/>
                <a:cs typeface="Open Sans" panose="020B0606030504020204" pitchFamily="34" charset="0"/>
              </a:rPr>
              <a:t> required experience, training, and education for the position – NOT the beneficiary’s qualifications</a:t>
            </a:r>
          </a:p>
          <a:p>
            <a:pPr>
              <a:spcBef>
                <a:spcPts val="576"/>
              </a:spcBef>
              <a:buClrTx/>
            </a:pPr>
            <a:r>
              <a:rPr lang="en-US" sz="2000" b="1">
                <a:latin typeface="Open Sans" panose="020B0606030504020204" pitchFamily="34" charset="0"/>
                <a:ea typeface="Open Sans" panose="020B0606030504020204" pitchFamily="34" charset="0"/>
                <a:cs typeface="Open Sans" panose="020B0606030504020204" pitchFamily="34" charset="0"/>
              </a:rPr>
              <a:t>Confirm unusually high experience requirements</a:t>
            </a:r>
          </a:p>
          <a:p>
            <a:pPr>
              <a:spcBef>
                <a:spcPts val="576"/>
              </a:spcBef>
              <a:buClrTx/>
            </a:pPr>
            <a:r>
              <a:rPr lang="en-US" sz="2000" b="1">
                <a:latin typeface="Open Sans" panose="020B0606030504020204" pitchFamily="34" charset="0"/>
                <a:ea typeface="Open Sans" panose="020B0606030504020204" pitchFamily="34" charset="0"/>
                <a:cs typeface="Open Sans" panose="020B0606030504020204" pitchFamily="34" charset="0"/>
              </a:rPr>
              <a:t>Match requirements </a:t>
            </a:r>
            <a:r>
              <a:rPr lang="en-US" sz="2000">
                <a:latin typeface="Open Sans" panose="020B0606030504020204" pitchFamily="34" charset="0"/>
                <a:ea typeface="Open Sans" panose="020B0606030504020204" pitchFamily="34" charset="0"/>
                <a:cs typeface="Open Sans" panose="020B0606030504020204" pitchFamily="34" charset="0"/>
              </a:rPr>
              <a:t>to those listed in the ad</a:t>
            </a:r>
          </a:p>
          <a:p>
            <a:pPr>
              <a:spcBef>
                <a:spcPts val="576"/>
              </a:spcBef>
              <a:buClrTx/>
            </a:pPr>
            <a:endParaRPr lang="en-US" sz="240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A2C21C9B-8254-41A6-AD48-C5694E0E0413}"/>
              </a:ext>
            </a:extLst>
          </p:cNvPr>
          <p:cNvSpPr txBox="1"/>
          <p:nvPr/>
        </p:nvSpPr>
        <p:spPr>
          <a:xfrm>
            <a:off x="613833" y="5903357"/>
            <a:ext cx="9779268" cy="461665"/>
          </a:xfrm>
          <a:prstGeom prst="rect">
            <a:avLst/>
          </a:prstGeom>
          <a:noFill/>
        </p:spPr>
        <p:txBody>
          <a:bodyPr wrap="square">
            <a:spAutoFit/>
          </a:bodyPr>
          <a:lstStyle/>
          <a:p>
            <a:pPr marL="0" indent="0">
              <a:spcBef>
                <a:spcPts val="600"/>
              </a:spcBef>
              <a:buClrTx/>
              <a:buNone/>
            </a:pPr>
            <a:r>
              <a:rPr lang="en-US" sz="2400" b="1" i="1">
                <a:latin typeface="Open Sans" panose="020B0606030504020204" pitchFamily="34" charset="0"/>
                <a:ea typeface="Open Sans" panose="020B0606030504020204" pitchFamily="34" charset="0"/>
                <a:cs typeface="Open Sans" panose="020B0606030504020204" pitchFamily="34" charset="0"/>
              </a:rPr>
              <a:t>ISO will contact you with any questions or concerns we have.</a:t>
            </a:r>
          </a:p>
        </p:txBody>
      </p:sp>
    </p:spTree>
    <p:extLst>
      <p:ext uri="{BB962C8B-B14F-4D97-AF65-F5344CB8AC3E}">
        <p14:creationId xmlns:p14="http://schemas.microsoft.com/office/powerpoint/2010/main" val="1733403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350F0-9A73-9E66-ACC1-62714F2D25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C299C-D979-1AF3-24AB-53690C28FBF9}"/>
              </a:ext>
            </a:extLst>
          </p:cNvPr>
          <p:cNvSpPr>
            <a:spLocks noGrp="1"/>
          </p:cNvSpPr>
          <p:nvPr>
            <p:ph type="title"/>
          </p:nvPr>
        </p:nvSpPr>
        <p:spPr>
          <a:xfrm>
            <a:off x="613834" y="859992"/>
            <a:ext cx="2860886" cy="2702193"/>
          </a:xfrm>
        </p:spPr>
        <p:txBody>
          <a:bodyPr/>
          <a:lstStyle/>
          <a:p>
            <a:r>
              <a:rPr lang="en-US" dirty="0"/>
              <a:t>Q &amp; A 1</a:t>
            </a:r>
          </a:p>
        </p:txBody>
      </p:sp>
      <p:sp>
        <p:nvSpPr>
          <p:cNvPr id="3" name="TextBox 2">
            <a:extLst>
              <a:ext uri="{FF2B5EF4-FFF2-40B4-BE49-F238E27FC236}">
                <a16:creationId xmlns:a16="http://schemas.microsoft.com/office/drawing/2014/main" id="{86B286C9-8325-91B9-86D6-71C12104AA7F}"/>
              </a:ext>
            </a:extLst>
          </p:cNvPr>
          <p:cNvSpPr txBox="1"/>
          <p:nvPr/>
        </p:nvSpPr>
        <p:spPr>
          <a:xfrm>
            <a:off x="3898233" y="558265"/>
            <a:ext cx="6977290" cy="5632311"/>
          </a:xfrm>
          <a:prstGeom prst="rect">
            <a:avLst/>
          </a:prstGeom>
          <a:noFill/>
        </p:spPr>
        <p:txBody>
          <a:bodyPr wrap="square" rtlCol="0">
            <a:spAutoFit/>
          </a:bodyPr>
          <a:lstStyle/>
          <a:p>
            <a:r>
              <a:rPr lang="en-US" sz="2000" b="1" dirty="0"/>
              <a:t>Q: Does it save time to check with ISO on the front end regarding prevailing wage, either before posting or before offer?</a:t>
            </a:r>
          </a:p>
          <a:p>
            <a:r>
              <a:rPr lang="en-US" sz="2000" dirty="0"/>
              <a:t>A: Not necessary for anything routing through </a:t>
            </a:r>
            <a:r>
              <a:rPr lang="en-US" sz="2000" dirty="0" err="1"/>
              <a:t>Interfolio</a:t>
            </a:r>
            <a:r>
              <a:rPr lang="en-US" sz="2000" dirty="0"/>
              <a:t>, because ISO does doe a wage check as part of position review for competitively-recruited titles; but you can if you’d like to before offer. Note that in general this is not as much of an issue as it used to be because UW wages have gone up while OES wage data has remained stable.</a:t>
            </a:r>
          </a:p>
          <a:p>
            <a:br>
              <a:rPr lang="en-US" sz="2000" dirty="0"/>
            </a:br>
            <a:endParaRPr lang="en-US" sz="2000" dirty="0"/>
          </a:p>
          <a:p>
            <a:r>
              <a:rPr lang="en-US" sz="2000" b="1" dirty="0"/>
              <a:t>Q: Does UW require postdoctoral scholars to exhaust their J-1 eligibility?</a:t>
            </a:r>
          </a:p>
          <a:p>
            <a:r>
              <a:rPr lang="en-US" sz="2000" dirty="0"/>
              <a:t>A: Yes, UW generally requires postdocs to exhaust J-1 and F-1 OPT eligibility because those statuses are cheaper and easier to maintain than H-1B; for most postdocs on J-1s, this would be their 5 years of eligibility in the Research Scholar category. With that said, ISO will sponsor H-1Bs prior to exhaustion; this requires a request by the unit with concurrence from the Dean’s Office.</a:t>
            </a:r>
          </a:p>
        </p:txBody>
      </p:sp>
    </p:spTree>
    <p:extLst>
      <p:ext uri="{BB962C8B-B14F-4D97-AF65-F5344CB8AC3E}">
        <p14:creationId xmlns:p14="http://schemas.microsoft.com/office/powerpoint/2010/main" val="893330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A6FA3-8E1E-FB87-3135-9B3C3FACA1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66E008-76C9-1157-4B30-B12E1253AC6D}"/>
              </a:ext>
            </a:extLst>
          </p:cNvPr>
          <p:cNvSpPr>
            <a:spLocks noGrp="1"/>
          </p:cNvSpPr>
          <p:nvPr>
            <p:ph type="title"/>
          </p:nvPr>
        </p:nvSpPr>
        <p:spPr/>
        <p:txBody>
          <a:bodyPr/>
          <a:lstStyle/>
          <a:p>
            <a:r>
              <a:rPr lang="en-US"/>
              <a:t>ACTUAL WAGE</a:t>
            </a:r>
          </a:p>
        </p:txBody>
      </p:sp>
    </p:spTree>
    <p:extLst>
      <p:ext uri="{BB962C8B-B14F-4D97-AF65-F5344CB8AC3E}">
        <p14:creationId xmlns:p14="http://schemas.microsoft.com/office/powerpoint/2010/main" val="138583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HOW IS THE ACTUAL </a:t>
            </a:r>
            <a:br>
              <a:rPr lang="en-US"/>
            </a:br>
            <a:r>
              <a:rPr lang="en-US"/>
              <a:t>WAGE DETERMINED?</a:t>
            </a:r>
          </a:p>
        </p:txBody>
      </p:sp>
      <p:sp>
        <p:nvSpPr>
          <p:cNvPr id="3" name="Content Placeholder 2"/>
          <p:cNvSpPr>
            <a:spLocks noGrp="1"/>
          </p:cNvSpPr>
          <p:nvPr>
            <p:ph type="body" sz="quarter" idx="11"/>
          </p:nvPr>
        </p:nvSpPr>
        <p:spPr>
          <a:xfrm>
            <a:off x="646516" y="2097960"/>
            <a:ext cx="10788523" cy="3154535"/>
          </a:xfrm>
        </p:spPr>
        <p:txBody>
          <a:bodyPr lIns="91440" tIns="45720" rIns="91440" bIns="45720" anchor="t">
            <a:noAutofit/>
          </a:bodyPr>
          <a:lstStyle/>
          <a:p>
            <a:pPr marL="0" indent="0">
              <a:buNone/>
            </a:pPr>
            <a:r>
              <a:rPr lang="en-US" sz="2400" dirty="0">
                <a:latin typeface="Open Sans"/>
                <a:ea typeface="Open Sans"/>
                <a:cs typeface="Open Sans"/>
              </a:rPr>
              <a:t>Unit includes wages paid to similarly-situated workers in the appointing unit on the Actual Wage Memorandum in the H-1B packet.</a:t>
            </a:r>
          </a:p>
          <a:p>
            <a:pPr marL="0" indent="0">
              <a:buNone/>
            </a:pPr>
            <a:endParaRPr lang="en-US" sz="2400"/>
          </a:p>
          <a:p>
            <a:pPr marL="0" indent="0">
              <a:buNone/>
            </a:pPr>
            <a:r>
              <a:rPr lang="en-US" dirty="0">
                <a:latin typeface="Open Sans"/>
                <a:ea typeface="Open Sans"/>
                <a:cs typeface="Open Sans"/>
              </a:rPr>
              <a:t>H-1B employee must not be paid less than all other similarly-situated workers.</a:t>
            </a:r>
          </a:p>
        </p:txBody>
      </p:sp>
    </p:spTree>
    <p:extLst>
      <p:ext uri="{BB962C8B-B14F-4D97-AF65-F5344CB8AC3E}">
        <p14:creationId xmlns:p14="http://schemas.microsoft.com/office/powerpoint/2010/main" val="4185518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WHO IS “SIMILARLY-SITUATED”?</a:t>
            </a:r>
          </a:p>
        </p:txBody>
      </p:sp>
      <p:sp>
        <p:nvSpPr>
          <p:cNvPr id="3" name="Content Placeholder 2"/>
          <p:cNvSpPr>
            <a:spLocks noGrp="1"/>
          </p:cNvSpPr>
          <p:nvPr>
            <p:ph type="body" sz="quarter" idx="11"/>
          </p:nvPr>
        </p:nvSpPr>
        <p:spPr>
          <a:xfrm>
            <a:off x="597231" y="2307557"/>
            <a:ext cx="10929485" cy="4181733"/>
          </a:xfrm>
        </p:spPr>
        <p:txBody>
          <a:bodyPr lIns="91440" tIns="45720" rIns="91440" bIns="45720" anchor="t">
            <a:noAutofit/>
          </a:bodyPr>
          <a:lstStyle/>
          <a:p>
            <a:pPr marL="456565" indent="-456565">
              <a:spcBef>
                <a:spcPts val="576"/>
              </a:spcBef>
            </a:pPr>
            <a:r>
              <a:rPr lang="en-US" sz="2400" dirty="0">
                <a:latin typeface="Open Sans"/>
                <a:ea typeface="Open Sans"/>
                <a:cs typeface="Open Sans"/>
              </a:rPr>
              <a:t>Generally, workers in the </a:t>
            </a:r>
            <a:r>
              <a:rPr lang="en-US" sz="2400" u="sng" dirty="0">
                <a:latin typeface="Open Sans"/>
                <a:ea typeface="Open Sans"/>
                <a:cs typeface="Open Sans"/>
              </a:rPr>
              <a:t>same title</a:t>
            </a:r>
            <a:r>
              <a:rPr lang="en-US" sz="2400" dirty="0">
                <a:latin typeface="Open Sans"/>
                <a:ea typeface="Open Sans"/>
                <a:cs typeface="Open Sans"/>
              </a:rPr>
              <a:t> in the </a:t>
            </a:r>
            <a:r>
              <a:rPr lang="en-US" sz="2400" u="sng" dirty="0">
                <a:latin typeface="Open Sans"/>
                <a:ea typeface="Open Sans"/>
                <a:cs typeface="Open Sans"/>
              </a:rPr>
              <a:t>same appointing unit</a:t>
            </a:r>
            <a:endParaRPr lang="en-US" u="sng" dirty="0">
              <a:latin typeface="Open Sans"/>
              <a:ea typeface="Open Sans"/>
              <a:cs typeface="Open Sans"/>
            </a:endParaRPr>
          </a:p>
          <a:p>
            <a:pPr marL="456565" indent="-456565">
              <a:spcBef>
                <a:spcPts val="576"/>
              </a:spcBef>
            </a:pPr>
            <a:r>
              <a:rPr lang="en-US" sz="2400" dirty="0">
                <a:latin typeface="Open Sans"/>
                <a:ea typeface="Open Sans"/>
                <a:cs typeface="Open Sans"/>
              </a:rPr>
              <a:t>If your unit has many employees in the same appointment title, you can further differentiate by </a:t>
            </a:r>
          </a:p>
          <a:p>
            <a:pPr marL="908050" lvl="1" indent="-457200">
              <a:spcBef>
                <a:spcPts val="576"/>
              </a:spcBef>
              <a:spcAft>
                <a:spcPts val="0"/>
              </a:spcAft>
              <a:buFont typeface="Open Sans" panose="020B0606030504020204" pitchFamily="34" charset="0"/>
              <a:buChar char="−"/>
            </a:pPr>
            <a:r>
              <a:rPr lang="en-US" sz="2000" b="0" dirty="0">
                <a:latin typeface="Open Sans"/>
                <a:ea typeface="Open Sans"/>
                <a:cs typeface="Open Sans"/>
              </a:rPr>
              <a:t>education</a:t>
            </a:r>
          </a:p>
          <a:p>
            <a:pPr marL="908050" lvl="1" indent="-457200">
              <a:spcBef>
                <a:spcPts val="576"/>
              </a:spcBef>
              <a:spcAft>
                <a:spcPts val="0"/>
              </a:spcAft>
              <a:buFont typeface="Open Sans" panose="020B0606030504020204" pitchFamily="34" charset="0"/>
              <a:buChar char="−"/>
            </a:pPr>
            <a:r>
              <a:rPr lang="en-US" sz="2000" b="0" dirty="0">
                <a:latin typeface="Open Sans"/>
                <a:ea typeface="Open Sans"/>
                <a:cs typeface="Open Sans"/>
              </a:rPr>
              <a:t>experience</a:t>
            </a:r>
          </a:p>
          <a:p>
            <a:pPr marL="908050" lvl="1" indent="-457200">
              <a:spcBef>
                <a:spcPts val="576"/>
              </a:spcBef>
              <a:spcAft>
                <a:spcPts val="0"/>
              </a:spcAft>
              <a:buFont typeface="Open Sans" panose="020B0606030504020204" pitchFamily="34" charset="0"/>
              <a:buChar char="−"/>
            </a:pPr>
            <a:r>
              <a:rPr lang="en-US" sz="2000" b="0" dirty="0">
                <a:latin typeface="Open Sans"/>
                <a:ea typeface="Open Sans"/>
                <a:cs typeface="Open Sans"/>
              </a:rPr>
              <a:t>skills/specialized knowledge </a:t>
            </a:r>
          </a:p>
          <a:p>
            <a:pPr marL="908050" lvl="1" indent="-457200">
              <a:spcBef>
                <a:spcPts val="576"/>
              </a:spcBef>
              <a:spcAft>
                <a:spcPts val="0"/>
              </a:spcAft>
              <a:buFont typeface="Open Sans" panose="020B0606030504020204" pitchFamily="34" charset="0"/>
              <a:buChar char="−"/>
            </a:pPr>
            <a:r>
              <a:rPr lang="en-US" sz="2000" b="0" dirty="0">
                <a:latin typeface="Open Sans"/>
                <a:ea typeface="Open Sans"/>
                <a:cs typeface="Open Sans"/>
              </a:rPr>
              <a:t>job responsibilities and duties </a:t>
            </a:r>
          </a:p>
          <a:p>
            <a:pPr marL="908050" lvl="1" indent="-457200">
              <a:spcBef>
                <a:spcPts val="576"/>
              </a:spcBef>
              <a:buFont typeface="Open Sans,Sans-Serif" panose="020B0606030504020204" pitchFamily="34" charset="0"/>
              <a:buChar char="−"/>
            </a:pPr>
            <a:r>
              <a:rPr lang="en-US" sz="2000" b="0">
                <a:latin typeface="Open Sans"/>
                <a:ea typeface="Open Sans"/>
                <a:cs typeface="Open Sans"/>
              </a:rPr>
              <a:t>publications </a:t>
            </a:r>
          </a:p>
          <a:p>
            <a:pPr marL="908050" lvl="1" indent="-457200">
              <a:spcBef>
                <a:spcPts val="576"/>
              </a:spcBef>
              <a:buFont typeface="Open Sans,Sans-Serif" panose="020B0606030504020204" pitchFamily="34" charset="0"/>
              <a:buChar char="−"/>
            </a:pPr>
            <a:r>
              <a:rPr lang="en-US" sz="2000" b="0" dirty="0">
                <a:latin typeface="Open Sans"/>
                <a:ea typeface="Open Sans"/>
                <a:cs typeface="Open Sans"/>
              </a:rPr>
              <a:t>license/certification</a:t>
            </a:r>
            <a:endParaRPr lang="en-US" dirty="0"/>
          </a:p>
        </p:txBody>
      </p:sp>
      <p:sp>
        <p:nvSpPr>
          <p:cNvPr id="4" name="TextBox 3"/>
          <p:cNvSpPr txBox="1"/>
          <p:nvPr/>
        </p:nvSpPr>
        <p:spPr>
          <a:xfrm>
            <a:off x="6021066" y="3566822"/>
            <a:ext cx="5505650" cy="2215991"/>
          </a:xfrm>
          <a:prstGeom prst="rect">
            <a:avLst/>
          </a:prstGeom>
          <a:noFill/>
        </p:spPr>
        <p:txBody>
          <a:bodyPr wrap="square" lIns="91440" tIns="45720" rIns="91440" bIns="45720" rtlCol="0" anchor="t">
            <a:spAutoFit/>
          </a:bodyPr>
          <a:lstStyle/>
          <a:p>
            <a:pPr marL="908050" lvl="1" indent="-457200" defTabSz="609585">
              <a:spcBef>
                <a:spcPts val="576"/>
              </a:spcBef>
              <a:buFont typeface="Open Sans" panose="020B0606030504020204" pitchFamily="34" charset="0"/>
              <a:buChar char="−"/>
            </a:pPr>
            <a:r>
              <a:rPr lang="en-US" sz="2000" dirty="0">
                <a:solidFill>
                  <a:schemeClr val="tx2"/>
                </a:solidFill>
                <a:latin typeface="Open Sans"/>
                <a:ea typeface="Open Sans"/>
                <a:cs typeface="Open Sans"/>
              </a:rPr>
              <a:t>other “legitimate business factors”</a:t>
            </a:r>
          </a:p>
          <a:p>
            <a:pPr marL="1365250" lvl="2" indent="-457200">
              <a:spcBef>
                <a:spcPts val="576"/>
              </a:spcBef>
              <a:buFont typeface="Wingdings" panose="020B0606030504020204" pitchFamily="34" charset="0"/>
              <a:buChar char="§"/>
            </a:pPr>
            <a:r>
              <a:rPr lang="en-US" sz="2000" dirty="0">
                <a:solidFill>
                  <a:schemeClr val="tx2"/>
                </a:solidFill>
                <a:latin typeface="Open Sans"/>
                <a:ea typeface="Open Sans"/>
                <a:cs typeface="Open Sans"/>
              </a:rPr>
              <a:t>Are they in a different lab?</a:t>
            </a:r>
          </a:p>
          <a:p>
            <a:pPr marL="1365250" lvl="2" indent="-457200">
              <a:spcBef>
                <a:spcPts val="576"/>
              </a:spcBef>
              <a:buFont typeface="Wingdings" panose="020B0606030504020204" pitchFamily="34" charset="0"/>
              <a:buChar char="§"/>
            </a:pPr>
            <a:r>
              <a:rPr lang="en-US" sz="2000" dirty="0">
                <a:solidFill>
                  <a:schemeClr val="tx2"/>
                </a:solidFill>
                <a:latin typeface="Open Sans"/>
                <a:ea typeface="Open Sans"/>
                <a:cs typeface="Open Sans"/>
              </a:rPr>
              <a:t>Are they doing different work?</a:t>
            </a:r>
          </a:p>
          <a:p>
            <a:pPr marL="1365250" lvl="2" indent="-457200">
              <a:spcBef>
                <a:spcPts val="576"/>
              </a:spcBef>
              <a:buFont typeface="Wingdings" panose="020B0606030504020204" pitchFamily="34" charset="0"/>
              <a:buChar char="§"/>
            </a:pPr>
            <a:r>
              <a:rPr lang="en-US" sz="2000" dirty="0">
                <a:solidFill>
                  <a:schemeClr val="tx2"/>
                </a:solidFill>
                <a:latin typeface="Open Sans"/>
                <a:ea typeface="Open Sans"/>
                <a:cs typeface="Open Sans"/>
              </a:rPr>
              <a:t>Are they a PI?</a:t>
            </a:r>
          </a:p>
          <a:p>
            <a:pPr marL="1365250" lvl="2" indent="-457200">
              <a:spcBef>
                <a:spcPts val="576"/>
              </a:spcBef>
              <a:buFont typeface="Wingdings" panose="020B0606030504020204" pitchFamily="34" charset="0"/>
              <a:buChar char="§"/>
            </a:pPr>
            <a:r>
              <a:rPr lang="en-US" sz="2000" dirty="0">
                <a:solidFill>
                  <a:schemeClr val="tx2"/>
                </a:solidFill>
                <a:latin typeface="Open Sans"/>
                <a:ea typeface="Open Sans"/>
                <a:cs typeface="Open Sans"/>
              </a:rPr>
              <a:t>Are they the most senior/junior?</a:t>
            </a:r>
          </a:p>
          <a:p>
            <a:pPr marL="285750" indent="-285750">
              <a:buFont typeface="Arial" panose="020B0604020202020204" pitchFamily="34" charset="0"/>
              <a:buChar char="•"/>
            </a:pPr>
            <a:endParaRPr lang="en-US">
              <a:ea typeface="Calibri"/>
              <a:cs typeface="Calibri"/>
            </a:endParaRPr>
          </a:p>
        </p:txBody>
      </p:sp>
    </p:spTree>
    <p:extLst>
      <p:ext uri="{BB962C8B-B14F-4D97-AF65-F5344CB8AC3E}">
        <p14:creationId xmlns:p14="http://schemas.microsoft.com/office/powerpoint/2010/main" val="971612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FOR EXAMPLE:</a:t>
            </a:r>
          </a:p>
        </p:txBody>
      </p:sp>
      <p:sp>
        <p:nvSpPr>
          <p:cNvPr id="3" name="TextBox 2"/>
          <p:cNvSpPr txBox="1"/>
          <p:nvPr/>
        </p:nvSpPr>
        <p:spPr>
          <a:xfrm>
            <a:off x="613833" y="2072148"/>
            <a:ext cx="9612888" cy="400110"/>
          </a:xfrm>
          <a:prstGeom prst="rect">
            <a:avLst/>
          </a:prstGeom>
          <a:noFill/>
        </p:spPr>
        <p:txBody>
          <a:bodyPr wrap="none" rtlCol="0">
            <a:spAutoFit/>
          </a:bodyPr>
          <a:lstStyle/>
          <a:p>
            <a:r>
              <a:rPr lang="en-US" sz="2000" b="1">
                <a:latin typeface="Open Sans" panose="020B0606030504020204" pitchFamily="34" charset="0"/>
                <a:ea typeface="Open Sans" panose="020B0606030504020204" pitchFamily="34" charset="0"/>
                <a:cs typeface="Open Sans" panose="020B0606030504020204" pitchFamily="34" charset="0"/>
              </a:rPr>
              <a:t>Which employees would you include on the Actual Wage Memo for Alpha?</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833392301"/>
              </p:ext>
            </p:extLst>
          </p:nvPr>
        </p:nvGraphicFramePr>
        <p:xfrm>
          <a:off x="723900" y="2571750"/>
          <a:ext cx="10802815" cy="3845560"/>
        </p:xfrm>
        <a:graphic>
          <a:graphicData uri="http://schemas.openxmlformats.org/drawingml/2006/table">
            <a:tbl>
              <a:tblPr firstRow="1" bandRow="1">
                <a:tableStyleId>{5C22544A-7EE6-4342-B048-85BDC9FD1C3A}</a:tableStyleId>
              </a:tblPr>
              <a:tblGrid>
                <a:gridCol w="1229517">
                  <a:extLst>
                    <a:ext uri="{9D8B030D-6E8A-4147-A177-3AD203B41FA5}">
                      <a16:colId xmlns:a16="http://schemas.microsoft.com/office/drawing/2014/main" val="3481907866"/>
                    </a:ext>
                  </a:extLst>
                </a:gridCol>
                <a:gridCol w="2027508">
                  <a:extLst>
                    <a:ext uri="{9D8B030D-6E8A-4147-A177-3AD203B41FA5}">
                      <a16:colId xmlns:a16="http://schemas.microsoft.com/office/drawing/2014/main" val="1712748581"/>
                    </a:ext>
                  </a:extLst>
                </a:gridCol>
                <a:gridCol w="1826868">
                  <a:extLst>
                    <a:ext uri="{9D8B030D-6E8A-4147-A177-3AD203B41FA5}">
                      <a16:colId xmlns:a16="http://schemas.microsoft.com/office/drawing/2014/main" val="3213241194"/>
                    </a:ext>
                  </a:extLst>
                </a:gridCol>
                <a:gridCol w="1615671">
                  <a:extLst>
                    <a:ext uri="{9D8B030D-6E8A-4147-A177-3AD203B41FA5}">
                      <a16:colId xmlns:a16="http://schemas.microsoft.com/office/drawing/2014/main" val="782628963"/>
                    </a:ext>
                  </a:extLst>
                </a:gridCol>
                <a:gridCol w="1752219">
                  <a:extLst>
                    <a:ext uri="{9D8B030D-6E8A-4147-A177-3AD203B41FA5}">
                      <a16:colId xmlns:a16="http://schemas.microsoft.com/office/drawing/2014/main" val="2195066115"/>
                    </a:ext>
                  </a:extLst>
                </a:gridCol>
                <a:gridCol w="2351032">
                  <a:extLst>
                    <a:ext uri="{9D8B030D-6E8A-4147-A177-3AD203B41FA5}">
                      <a16:colId xmlns:a16="http://schemas.microsoft.com/office/drawing/2014/main" val="3211393506"/>
                    </a:ext>
                  </a:extLst>
                </a:gridCol>
              </a:tblGrid>
              <a:tr h="370840">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Name</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Title</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Unit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latin typeface="Open Sans" panose="020B0606030504020204" pitchFamily="34" charset="0"/>
                          <a:ea typeface="Open Sans" panose="020B0606030504020204" pitchFamily="34" charset="0"/>
                          <a:cs typeface="Open Sans" panose="020B0606030504020204" pitchFamily="34" charset="0"/>
                        </a:rPr>
                        <a:t>Degree field</a:t>
                      </a:r>
                    </a:p>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latin typeface="Open Sans" panose="020B0606030504020204" pitchFamily="34" charset="0"/>
                          <a:ea typeface="Open Sans" panose="020B0606030504020204" pitchFamily="34" charset="0"/>
                          <a:cs typeface="Open Sans" panose="020B0606030504020204" pitchFamily="34" charset="0"/>
                        </a:rPr>
                        <a:t>Years of experience</a:t>
                      </a:r>
                    </a:p>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Salary</a:t>
                      </a:r>
                    </a:p>
                  </a:txBody>
                  <a:tcPr/>
                </a:tc>
                <a:extLst>
                  <a:ext uri="{0D108BD9-81ED-4DB2-BD59-A6C34878D82A}">
                    <a16:rowId xmlns:a16="http://schemas.microsoft.com/office/drawing/2014/main" val="2789743058"/>
                  </a:ext>
                </a:extLst>
              </a:tr>
              <a:tr h="370840">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Alpha</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Postdoctoral Scholar</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a:t>
                      </a:r>
                      <a:r>
                        <a:rPr lang="en-US" sz="1600" baseline="0">
                          <a:latin typeface="Open Sans" panose="020B0606030504020204" pitchFamily="34" charset="0"/>
                          <a:ea typeface="Open Sans" panose="020B0606030504020204" pitchFamily="34" charset="0"/>
                          <a:cs typeface="Open Sans" panose="020B0606030504020204" pitchFamily="34" charset="0"/>
                        </a:rPr>
                        <a:t> Zeta Lab</a:t>
                      </a:r>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Biochemistry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2</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$69,829</a:t>
                      </a:r>
                    </a:p>
                  </a:txBody>
                  <a:tcPr/>
                </a:tc>
                <a:extLst>
                  <a:ext uri="{0D108BD9-81ED-4DB2-BD59-A6C34878D82A}">
                    <a16:rowId xmlns:a16="http://schemas.microsoft.com/office/drawing/2014/main" val="2883647862"/>
                  </a:ext>
                </a:extLst>
              </a:tr>
              <a:tr h="199605">
                <a:tc>
                  <a:txBody>
                    <a:bodyPr/>
                    <a:lstStyle/>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noFill/>
                  </a:tcPr>
                </a:tc>
                <a:tc>
                  <a:txBody>
                    <a:bodyPr/>
                    <a:lstStyle/>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noFill/>
                  </a:tcPr>
                </a:tc>
                <a:tc>
                  <a:txBody>
                    <a:bodyPr/>
                    <a:lstStyle/>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noFill/>
                  </a:tcPr>
                </a:tc>
                <a:tc>
                  <a:txBody>
                    <a:bodyPr/>
                    <a:lstStyle/>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noFill/>
                  </a:tcPr>
                </a:tc>
                <a:tc>
                  <a:txBody>
                    <a:bodyPr/>
                    <a:lstStyle/>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noFill/>
                  </a:tcPr>
                </a:tc>
                <a:tc>
                  <a:txBody>
                    <a:bodyPr/>
                    <a:lstStyle/>
                    <a:p>
                      <a:endParaRPr lang="en-US" sz="1600">
                        <a:latin typeface="Open Sans" panose="020B0606030504020204" pitchFamily="34" charset="0"/>
                        <a:ea typeface="Open Sans" panose="020B0606030504020204" pitchFamily="34" charset="0"/>
                        <a:cs typeface="Open Sans" panose="020B0606030504020204" pitchFamily="34" charset="0"/>
                      </a:endParaRPr>
                    </a:p>
                  </a:txBody>
                  <a:tcPr>
                    <a:noFill/>
                  </a:tcPr>
                </a:tc>
                <a:extLst>
                  <a:ext uri="{0D108BD9-81ED-4DB2-BD59-A6C34878D82A}">
                    <a16:rowId xmlns:a16="http://schemas.microsoft.com/office/drawing/2014/main" val="2589854608"/>
                  </a:ext>
                </a:extLst>
              </a:tr>
              <a:tr h="370840">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1</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Postdoctoral Scholar</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 Theta Lab</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3</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$71,226</a:t>
                      </a:r>
                    </a:p>
                  </a:txBody>
                  <a:tcPr/>
                </a:tc>
                <a:extLst>
                  <a:ext uri="{0D108BD9-81ED-4DB2-BD59-A6C34878D82A}">
                    <a16:rowId xmlns:a16="http://schemas.microsoft.com/office/drawing/2014/main" val="1836840793"/>
                  </a:ext>
                </a:extLst>
              </a:tr>
              <a:tr h="370840">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2</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Acting Instructor</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Pharmacy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4</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$61,572</a:t>
                      </a:r>
                    </a:p>
                  </a:txBody>
                  <a:tcPr/>
                </a:tc>
                <a:extLst>
                  <a:ext uri="{0D108BD9-81ED-4DB2-BD59-A6C34878D82A}">
                    <a16:rowId xmlns:a16="http://schemas.microsoft.com/office/drawing/2014/main" val="962285709"/>
                  </a:ext>
                </a:extLst>
              </a:tr>
              <a:tr h="370840">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3</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Postdoctoral Scholar</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 Zeta</a:t>
                      </a:r>
                      <a:r>
                        <a:rPr lang="en-US" sz="1600" baseline="0">
                          <a:latin typeface="Open Sans" panose="020B0606030504020204" pitchFamily="34" charset="0"/>
                          <a:ea typeface="Open Sans" panose="020B0606030504020204" pitchFamily="34" charset="0"/>
                          <a:cs typeface="Open Sans" panose="020B0606030504020204" pitchFamily="34" charset="0"/>
                        </a:rPr>
                        <a:t> Lab</a:t>
                      </a:r>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Biochemistry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1</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$68,460</a:t>
                      </a:r>
                    </a:p>
                  </a:txBody>
                  <a:tcPr/>
                </a:tc>
                <a:extLst>
                  <a:ext uri="{0D108BD9-81ED-4DB2-BD59-A6C34878D82A}">
                    <a16:rowId xmlns:a16="http://schemas.microsoft.com/office/drawing/2014/main" val="3026130588"/>
                  </a:ext>
                </a:extLst>
              </a:tr>
              <a:tr h="370840">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4</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Acting</a:t>
                      </a:r>
                      <a:r>
                        <a:rPr lang="en-US" sz="1600" baseline="0">
                          <a:latin typeface="Open Sans" panose="020B0606030504020204" pitchFamily="34" charset="0"/>
                          <a:ea typeface="Open Sans" panose="020B0606030504020204" pitchFamily="34" charset="0"/>
                          <a:cs typeface="Open Sans" panose="020B0606030504020204" pitchFamily="34" charset="0"/>
                        </a:rPr>
                        <a:t> Assistant Professor</a:t>
                      </a:r>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Microbiology</a:t>
                      </a:r>
                    </a:p>
                  </a:txBody>
                  <a:tcPr/>
                </a:tc>
                <a:tc>
                  <a:txBody>
                    <a:bodyPr/>
                    <a:lstStyle/>
                    <a:p>
                      <a:r>
                        <a:rPr lang="en-US" sz="1600">
                          <a:latin typeface="Open Sans" panose="020B0606030504020204" pitchFamily="34" charset="0"/>
                          <a:ea typeface="Open Sans" panose="020B0606030504020204" pitchFamily="34" charset="0"/>
                          <a:cs typeface="Open Sans" panose="020B0606030504020204" pitchFamily="34" charset="0"/>
                        </a:rPr>
                        <a:t>2</a:t>
                      </a:r>
                    </a:p>
                  </a:txBody>
                  <a:tcPr/>
                </a:tc>
                <a:tc>
                  <a:txBody>
                    <a:bodyPr/>
                    <a:lstStyle/>
                    <a:p>
                      <a:r>
                        <a:rPr lang="en-US" sz="1600" dirty="0">
                          <a:latin typeface="Open Sans" panose="020B0606030504020204" pitchFamily="34" charset="0"/>
                          <a:ea typeface="Open Sans" panose="020B0606030504020204" pitchFamily="34" charset="0"/>
                          <a:cs typeface="Open Sans" panose="020B0606030504020204" pitchFamily="34" charset="0"/>
                        </a:rPr>
                        <a:t>$85,000</a:t>
                      </a:r>
                    </a:p>
                  </a:txBody>
                  <a:tcPr/>
                </a:tc>
                <a:extLst>
                  <a:ext uri="{0D108BD9-81ED-4DB2-BD59-A6C34878D82A}">
                    <a16:rowId xmlns:a16="http://schemas.microsoft.com/office/drawing/2014/main" val="3578487044"/>
                  </a:ext>
                </a:extLst>
              </a:tr>
            </a:tbl>
          </a:graphicData>
        </a:graphic>
      </p:graphicFrame>
    </p:spTree>
    <p:extLst>
      <p:ext uri="{BB962C8B-B14F-4D97-AF65-F5344CB8AC3E}">
        <p14:creationId xmlns:p14="http://schemas.microsoft.com/office/powerpoint/2010/main" val="1197077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THERE ARE MULTIPLE RIGHT ANSWERS</a:t>
            </a:r>
          </a:p>
        </p:txBody>
      </p:sp>
      <p:sp>
        <p:nvSpPr>
          <p:cNvPr id="3" name="Content Placeholder 2"/>
          <p:cNvSpPr>
            <a:spLocks noGrp="1"/>
          </p:cNvSpPr>
          <p:nvPr>
            <p:ph type="body" sz="quarter" idx="11"/>
          </p:nvPr>
        </p:nvSpPr>
        <p:spPr>
          <a:xfrm>
            <a:off x="635412" y="2127456"/>
            <a:ext cx="10213337" cy="3798275"/>
          </a:xfrm>
        </p:spPr>
        <p:txBody>
          <a:bodyPr>
            <a:noAutofit/>
          </a:bodyPr>
          <a:lstStyle/>
          <a:p>
            <a:r>
              <a:rPr lang="en-US" sz="2400"/>
              <a:t>You can include both postdoctoral scholars (1 and 3) on the Actual Wage Memo.</a:t>
            </a:r>
          </a:p>
          <a:p>
            <a:r>
              <a:rPr lang="en-US" sz="2400"/>
              <a:t>You could include only the postdoctoral scholar with a degree in the same area (3).</a:t>
            </a:r>
          </a:p>
          <a:p>
            <a:r>
              <a:rPr lang="en-US" sz="2400"/>
              <a:t>Since both postdoctoral scholars are at different experience levels than the H-1B employee, you could choose to include neither.</a:t>
            </a:r>
          </a:p>
          <a:p>
            <a:r>
              <a:rPr lang="en-US" sz="2400"/>
              <a:t>But you </a:t>
            </a:r>
            <a:r>
              <a:rPr lang="en-US" sz="2400" b="1"/>
              <a:t>can’t include</a:t>
            </a:r>
            <a:r>
              <a:rPr lang="en-US" sz="2400"/>
              <a:t> people in other titles (2 and 4) in the same unit.</a:t>
            </a:r>
          </a:p>
        </p:txBody>
      </p:sp>
    </p:spTree>
    <p:extLst>
      <p:ext uri="{BB962C8B-B14F-4D97-AF65-F5344CB8AC3E}">
        <p14:creationId xmlns:p14="http://schemas.microsoft.com/office/powerpoint/2010/main" val="1265904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C6719-6BD0-E5B1-2B09-DE4F6ED43C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07A08C-1D55-D779-2282-80B4A2161C6E}"/>
              </a:ext>
            </a:extLst>
          </p:cNvPr>
          <p:cNvSpPr>
            <a:spLocks noGrp="1"/>
          </p:cNvSpPr>
          <p:nvPr>
            <p:ph type="title"/>
          </p:nvPr>
        </p:nvSpPr>
        <p:spPr/>
        <p:txBody>
          <a:bodyPr/>
          <a:lstStyle/>
          <a:p>
            <a:r>
              <a:rPr lang="en-US"/>
              <a:t>POSTING AND FILING</a:t>
            </a:r>
          </a:p>
        </p:txBody>
      </p:sp>
    </p:spTree>
    <p:extLst>
      <p:ext uri="{BB962C8B-B14F-4D97-AF65-F5344CB8AC3E}">
        <p14:creationId xmlns:p14="http://schemas.microsoft.com/office/powerpoint/2010/main" val="292543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POSTING NOTICE</a:t>
            </a:r>
          </a:p>
        </p:txBody>
      </p:sp>
      <p:sp>
        <p:nvSpPr>
          <p:cNvPr id="3" name="Content Placeholder 2"/>
          <p:cNvSpPr>
            <a:spLocks noGrp="1"/>
          </p:cNvSpPr>
          <p:nvPr>
            <p:ph type="body" sz="quarter" idx="11"/>
          </p:nvPr>
        </p:nvSpPr>
        <p:spPr>
          <a:xfrm>
            <a:off x="631257" y="2090387"/>
            <a:ext cx="10929485" cy="3154535"/>
          </a:xfrm>
        </p:spPr>
        <p:txBody>
          <a:bodyPr>
            <a:noAutofit/>
          </a:bodyPr>
          <a:lstStyle/>
          <a:p>
            <a:r>
              <a:rPr lang="en-US" sz="2400" dirty="0"/>
              <a:t>For CBA cases, ISO sends notice directly to the union by email</a:t>
            </a:r>
          </a:p>
          <a:p>
            <a:r>
              <a:rPr lang="en-US" sz="2400" dirty="0"/>
              <a:t>For non-CBA cases, notice can be posted</a:t>
            </a:r>
          </a:p>
          <a:p>
            <a:pPr marL="914400" lvl="1" indent="-452438"/>
            <a:r>
              <a:rPr lang="en-US" sz="2000" dirty="0"/>
              <a:t>Physically: </a:t>
            </a:r>
          </a:p>
          <a:p>
            <a:pPr marL="1097280" lvl="2" indent="-274320">
              <a:buSzPct val="90000"/>
              <a:buFont typeface="Open Sans" panose="020B0606030504020204" pitchFamily="34" charset="0"/>
              <a:buChar char="•"/>
            </a:pPr>
            <a:r>
              <a:rPr lang="en-US" sz="1800" b="0" dirty="0"/>
              <a:t>Posted at two locations in each worksite for ten business days</a:t>
            </a:r>
          </a:p>
          <a:p>
            <a:pPr marL="914400" lvl="1" indent="-452438"/>
            <a:r>
              <a:rPr lang="en-US" sz="2000" dirty="0"/>
              <a:t>Electronically: </a:t>
            </a:r>
          </a:p>
          <a:p>
            <a:pPr marL="1097280" lvl="2" indent="-274320">
              <a:buSzPct val="90000"/>
              <a:buFont typeface="Open Sans" panose="020B0606030504020204" pitchFamily="34" charset="0"/>
              <a:buChar char="•"/>
            </a:pPr>
            <a:r>
              <a:rPr lang="en-US" sz="1800" b="0" dirty="0"/>
              <a:t>Emailed to faculty or departmental listserv, or </a:t>
            </a:r>
          </a:p>
          <a:p>
            <a:pPr marL="1097280" lvl="2" indent="-274320">
              <a:buSzPct val="90000"/>
              <a:buFont typeface="Open Sans" panose="020B0606030504020204" pitchFamily="34" charset="0"/>
              <a:buChar char="•"/>
            </a:pPr>
            <a:r>
              <a:rPr lang="en-US" sz="1800" b="0" dirty="0"/>
              <a:t>Posted on intranet (departmental internal website) for ten business days</a:t>
            </a:r>
          </a:p>
          <a:p>
            <a:r>
              <a:rPr lang="en-US" sz="2400" dirty="0"/>
              <a:t>Notice must be posted before ISO can submit LCA</a:t>
            </a:r>
          </a:p>
        </p:txBody>
      </p:sp>
    </p:spTree>
    <p:extLst>
      <p:ext uri="{BB962C8B-B14F-4D97-AF65-F5344CB8AC3E}">
        <p14:creationId xmlns:p14="http://schemas.microsoft.com/office/powerpoint/2010/main" val="2768007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SUBMITTING THE LCA</a:t>
            </a:r>
          </a:p>
        </p:txBody>
      </p:sp>
      <p:sp>
        <p:nvSpPr>
          <p:cNvPr id="3" name="Content Placeholder 2"/>
          <p:cNvSpPr>
            <a:spLocks noGrp="1"/>
          </p:cNvSpPr>
          <p:nvPr>
            <p:ph type="body" sz="quarter" idx="11"/>
          </p:nvPr>
        </p:nvSpPr>
        <p:spPr>
          <a:xfrm>
            <a:off x="651933" y="2091657"/>
            <a:ext cx="10134269" cy="3154535"/>
          </a:xfrm>
        </p:spPr>
        <p:txBody>
          <a:bodyPr>
            <a:noAutofit/>
          </a:bodyPr>
          <a:lstStyle/>
          <a:p>
            <a:pPr marL="0" indent="0">
              <a:buNone/>
            </a:pPr>
            <a:r>
              <a:rPr lang="en-US" sz="2400"/>
              <a:t>DOL has seven business days to approve LCA once submitted.</a:t>
            </a:r>
          </a:p>
          <a:p>
            <a:pPr marL="0" indent="0">
              <a:buNone/>
            </a:pPr>
            <a:endParaRPr lang="en-US" sz="2400"/>
          </a:p>
          <a:p>
            <a:pPr marL="0" indent="0">
              <a:buNone/>
            </a:pPr>
            <a:r>
              <a:rPr lang="en-US" sz="2400"/>
              <a:t>ISO advisors may reach out after submitting LCA for any remaining documentation.</a:t>
            </a:r>
          </a:p>
        </p:txBody>
      </p:sp>
    </p:spTree>
    <p:extLst>
      <p:ext uri="{BB962C8B-B14F-4D97-AF65-F5344CB8AC3E}">
        <p14:creationId xmlns:p14="http://schemas.microsoft.com/office/powerpoint/2010/main" val="1000900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H-1B TEMPORARY WORKER</a:t>
            </a:r>
          </a:p>
        </p:txBody>
      </p:sp>
      <p:sp>
        <p:nvSpPr>
          <p:cNvPr id="4" name="Content Placeholder 3"/>
          <p:cNvSpPr>
            <a:spLocks noGrp="1"/>
          </p:cNvSpPr>
          <p:nvPr>
            <p:ph type="body" sz="quarter" idx="11"/>
          </p:nvPr>
        </p:nvSpPr>
        <p:spPr>
          <a:xfrm>
            <a:off x="613833" y="2082089"/>
            <a:ext cx="10049892" cy="3154535"/>
          </a:xfrm>
        </p:spPr>
        <p:txBody>
          <a:bodyPr>
            <a:noAutofit/>
          </a:bodyPr>
          <a:lstStyle/>
          <a:p>
            <a:pPr>
              <a:spcBef>
                <a:spcPts val="576"/>
              </a:spcBef>
            </a:pPr>
            <a:r>
              <a:rPr lang="en-US" sz="2400" dirty="0"/>
              <a:t>Worker coming to U.S. to work in a “specialty occupation”</a:t>
            </a:r>
          </a:p>
          <a:p>
            <a:pPr>
              <a:spcBef>
                <a:spcPts val="576"/>
              </a:spcBef>
            </a:pPr>
            <a:r>
              <a:rPr lang="en-US" sz="2400" dirty="0"/>
              <a:t>Position must require at least a bachelor’s degree in a relevant field</a:t>
            </a:r>
          </a:p>
          <a:p>
            <a:pPr>
              <a:spcBef>
                <a:spcPts val="576"/>
              </a:spcBef>
            </a:pPr>
            <a:r>
              <a:rPr lang="en-US" sz="2400" dirty="0"/>
              <a:t>More compatible with application for permanent residence than J-1, F-1, TN, or E-3</a:t>
            </a:r>
          </a:p>
          <a:p>
            <a:pPr>
              <a:spcBef>
                <a:spcPts val="576"/>
              </a:spcBef>
            </a:pPr>
            <a:r>
              <a:rPr lang="en-US" sz="2400" dirty="0"/>
              <a:t>Filing fees of up to $3,765 (up to $3,925 effective 03/01/2026) </a:t>
            </a:r>
          </a:p>
        </p:txBody>
      </p:sp>
    </p:spTree>
    <p:extLst>
      <p:ext uri="{BB962C8B-B14F-4D97-AF65-F5344CB8AC3E}">
        <p14:creationId xmlns:p14="http://schemas.microsoft.com/office/powerpoint/2010/main" val="1019240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2D878-7520-480E-4C8A-07870E0240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F2D77-ABC7-12C0-C64B-71735B11E895}"/>
              </a:ext>
            </a:extLst>
          </p:cNvPr>
          <p:cNvSpPr>
            <a:spLocks noGrp="1"/>
          </p:cNvSpPr>
          <p:nvPr>
            <p:ph type="title"/>
          </p:nvPr>
        </p:nvSpPr>
        <p:spPr/>
        <p:txBody>
          <a:bodyPr/>
          <a:lstStyle/>
          <a:p>
            <a:r>
              <a:rPr lang="en-US"/>
              <a:t>FILING WITH USCIS</a:t>
            </a:r>
          </a:p>
        </p:txBody>
      </p:sp>
    </p:spTree>
    <p:extLst>
      <p:ext uri="{BB962C8B-B14F-4D97-AF65-F5344CB8AC3E}">
        <p14:creationId xmlns:p14="http://schemas.microsoft.com/office/powerpoint/2010/main" val="1268829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A439C-A469-0600-25FB-6538F5C7E9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3AAEBC-23B5-C179-D42C-3B509E8F009A}"/>
              </a:ext>
            </a:extLst>
          </p:cNvPr>
          <p:cNvSpPr>
            <a:spLocks noGrp="1"/>
          </p:cNvSpPr>
          <p:nvPr>
            <p:ph type="body" sz="quarter" idx="11"/>
          </p:nvPr>
        </p:nvSpPr>
        <p:spPr>
          <a:xfrm>
            <a:off x="651933" y="2091657"/>
            <a:ext cx="9685867" cy="3154535"/>
          </a:xfrm>
        </p:spPr>
        <p:txBody>
          <a:bodyPr>
            <a:noAutofit/>
          </a:bodyPr>
          <a:lstStyle/>
          <a:p>
            <a:pPr marL="0" indent="0">
              <a:buNone/>
            </a:pPr>
            <a:r>
              <a:rPr lang="en-US" sz="2400"/>
              <a:t>USCIS is the agency that grants most immigration benefits in the U.S.</a:t>
            </a:r>
          </a:p>
          <a:p>
            <a:pPr marL="0" indent="0">
              <a:buNone/>
            </a:pPr>
            <a:endParaRPr lang="en-US" sz="2400"/>
          </a:p>
          <a:p>
            <a:pPr marL="0" indent="0">
              <a:buNone/>
            </a:pPr>
            <a:r>
              <a:rPr lang="en-US" sz="2400"/>
              <a:t>The I-129 petition filed with USCIS is our request to employ someone in H-1B status.</a:t>
            </a:r>
          </a:p>
        </p:txBody>
      </p:sp>
      <p:sp>
        <p:nvSpPr>
          <p:cNvPr id="2" name="Title 1">
            <a:extLst>
              <a:ext uri="{FF2B5EF4-FFF2-40B4-BE49-F238E27FC236}">
                <a16:creationId xmlns:a16="http://schemas.microsoft.com/office/drawing/2014/main" id="{134B70C3-6BF2-A951-6A34-57F878DC94AA}"/>
              </a:ext>
            </a:extLst>
          </p:cNvPr>
          <p:cNvSpPr>
            <a:spLocks noGrp="1"/>
          </p:cNvSpPr>
          <p:nvPr>
            <p:ph type="title"/>
          </p:nvPr>
        </p:nvSpPr>
        <p:spPr/>
        <p:txBody>
          <a:bodyPr/>
          <a:lstStyle/>
          <a:p>
            <a:r>
              <a:rPr lang="en-US"/>
              <a:t>WHAT IS THE PETITION TO USCIS?</a:t>
            </a:r>
          </a:p>
        </p:txBody>
      </p:sp>
    </p:spTree>
    <p:extLst>
      <p:ext uri="{BB962C8B-B14F-4D97-AF65-F5344CB8AC3E}">
        <p14:creationId xmlns:p14="http://schemas.microsoft.com/office/powerpoint/2010/main" val="644835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sz="quarter" idx="11"/>
          </p:nvPr>
        </p:nvSpPr>
        <p:spPr>
          <a:xfrm>
            <a:off x="631257" y="2021807"/>
            <a:ext cx="10929485" cy="4150393"/>
          </a:xfrm>
        </p:spPr>
        <p:txBody>
          <a:bodyPr>
            <a:noAutofit/>
          </a:bodyPr>
          <a:lstStyle/>
          <a:p>
            <a:r>
              <a:rPr lang="en-US" sz="2400" dirty="0"/>
              <a:t>Form(s) G-1450 for credit card payment</a:t>
            </a:r>
          </a:p>
          <a:p>
            <a:r>
              <a:rPr lang="en-US" sz="2400" dirty="0"/>
              <a:t>USCIS Form I-129 Petition for a Nonimmigrant Worker</a:t>
            </a:r>
          </a:p>
          <a:p>
            <a:r>
              <a:rPr lang="en-US" sz="2400" dirty="0"/>
              <a:t>DOL Form ETA-9035 Labor Conditions Application</a:t>
            </a:r>
          </a:p>
          <a:p>
            <a:r>
              <a:rPr lang="en-US" sz="2400" dirty="0"/>
              <a:t>Evidence that position is a “specialty occupation”</a:t>
            </a:r>
          </a:p>
          <a:p>
            <a:r>
              <a:rPr lang="en-US" sz="2400" dirty="0"/>
              <a:t>Evidence of employee’s immigration status and history</a:t>
            </a:r>
          </a:p>
          <a:p>
            <a:r>
              <a:rPr lang="en-US" sz="2400" dirty="0"/>
              <a:t>Evidence of employee’s qualifications</a:t>
            </a:r>
          </a:p>
          <a:p>
            <a:pPr marL="0" indent="0">
              <a:lnSpc>
                <a:spcPct val="134000"/>
              </a:lnSpc>
              <a:buNone/>
            </a:pPr>
            <a:endParaRPr lang="en-US" sz="2400" i="1" dirty="0"/>
          </a:p>
          <a:p>
            <a:pPr marL="0" indent="0">
              <a:lnSpc>
                <a:spcPct val="134000"/>
              </a:lnSpc>
              <a:buNone/>
            </a:pPr>
            <a:r>
              <a:rPr lang="en-US" sz="2400" i="1" dirty="0"/>
              <a:t>ISO will provide unit with a copy or scan of everything we file with USCIS.</a:t>
            </a:r>
          </a:p>
        </p:txBody>
      </p:sp>
      <p:sp>
        <p:nvSpPr>
          <p:cNvPr id="3" name="Title 2"/>
          <p:cNvSpPr>
            <a:spLocks noGrp="1"/>
          </p:cNvSpPr>
          <p:nvPr>
            <p:ph type="title"/>
          </p:nvPr>
        </p:nvSpPr>
        <p:spPr/>
        <p:txBody>
          <a:bodyPr/>
          <a:lstStyle/>
          <a:p>
            <a:r>
              <a:rPr lang="en-US"/>
              <a:t>WHAT DO WE FILE WITH USCIS?</a:t>
            </a:r>
          </a:p>
        </p:txBody>
      </p:sp>
    </p:spTree>
    <p:extLst>
      <p:ext uri="{BB962C8B-B14F-4D97-AF65-F5344CB8AC3E}">
        <p14:creationId xmlns:p14="http://schemas.microsoft.com/office/powerpoint/2010/main" val="2878249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USCIS PROCESSING TIMES</a:t>
            </a:r>
          </a:p>
        </p:txBody>
      </p:sp>
      <p:sp>
        <p:nvSpPr>
          <p:cNvPr id="3" name="Content Placeholder 2"/>
          <p:cNvSpPr>
            <a:spLocks noGrp="1"/>
          </p:cNvSpPr>
          <p:nvPr>
            <p:ph type="body" sz="quarter" idx="11"/>
          </p:nvPr>
        </p:nvSpPr>
        <p:spPr>
          <a:xfrm>
            <a:off x="613833" y="2096389"/>
            <a:ext cx="10929485" cy="3154535"/>
          </a:xfrm>
        </p:spPr>
        <p:txBody>
          <a:bodyPr lIns="91440" tIns="45720" rIns="91440" bIns="45720" anchor="t">
            <a:noAutofit/>
          </a:bodyPr>
          <a:lstStyle/>
          <a:p>
            <a:pPr marL="456565" indent="-456565"/>
            <a:r>
              <a:rPr lang="en-US" sz="2400" dirty="0">
                <a:latin typeface="Open Sans"/>
                <a:ea typeface="Open Sans"/>
                <a:cs typeface="Open Sans"/>
              </a:rPr>
              <a:t>Current processing times for all H-1B petitions:</a:t>
            </a:r>
            <a:endParaRPr lang="en-US" dirty="0">
              <a:latin typeface="Open Sans"/>
              <a:ea typeface="Open Sans"/>
              <a:cs typeface="Open Sans"/>
            </a:endParaRPr>
          </a:p>
          <a:p>
            <a:pPr marL="914400" lvl="1" indent="0">
              <a:buNone/>
            </a:pPr>
            <a:r>
              <a:rPr lang="en-US" sz="2400" dirty="0">
                <a:solidFill>
                  <a:srgbClr val="B7A57A"/>
                </a:solidFill>
                <a:latin typeface="Open Sans"/>
                <a:ea typeface="Open Sans"/>
                <a:cs typeface="Open Sans"/>
              </a:rPr>
              <a:t>5 - 7.5 months</a:t>
            </a:r>
          </a:p>
          <a:p>
            <a:pPr marL="456565" indent="-456565"/>
            <a:r>
              <a:rPr lang="en-US" sz="2400" dirty="0">
                <a:latin typeface="Open Sans"/>
                <a:ea typeface="Open Sans"/>
                <a:cs typeface="Open Sans"/>
              </a:rPr>
              <a:t>Historical processing times: </a:t>
            </a:r>
          </a:p>
          <a:p>
            <a:pPr marL="914400" lvl="1" indent="0">
              <a:buNone/>
            </a:pPr>
            <a:r>
              <a:rPr lang="en-US" sz="2400" dirty="0">
                <a:solidFill>
                  <a:srgbClr val="B7A57A"/>
                </a:solidFill>
                <a:latin typeface="Open Sans"/>
                <a:ea typeface="Open Sans"/>
                <a:cs typeface="Open Sans"/>
              </a:rPr>
              <a:t>2 weeks to 10 months</a:t>
            </a:r>
          </a:p>
        </p:txBody>
      </p:sp>
      <p:sp>
        <p:nvSpPr>
          <p:cNvPr id="5" name="TextBox 4">
            <a:extLst>
              <a:ext uri="{FF2B5EF4-FFF2-40B4-BE49-F238E27FC236}">
                <a16:creationId xmlns:a16="http://schemas.microsoft.com/office/drawing/2014/main" id="{5F7A797E-B210-44B2-B001-743342D38935}"/>
              </a:ext>
            </a:extLst>
          </p:cNvPr>
          <p:cNvSpPr txBox="1"/>
          <p:nvPr/>
        </p:nvSpPr>
        <p:spPr>
          <a:xfrm>
            <a:off x="1078693" y="5298469"/>
            <a:ext cx="10448023" cy="461665"/>
          </a:xfrm>
          <a:prstGeom prst="rect">
            <a:avLst/>
          </a:prstGeom>
          <a:noFill/>
        </p:spPr>
        <p:txBody>
          <a:bodyPr wrap="square">
            <a:spAutoFit/>
          </a:bodyPr>
          <a:lstStyle/>
          <a:p>
            <a:pPr marL="0" lvl="1" indent="0">
              <a:buNone/>
            </a:pPr>
            <a:r>
              <a:rPr lang="en-US" sz="2400" b="1" i="1">
                <a:latin typeface="+mj-lt"/>
              </a:rPr>
              <a:t>Processing may also take longer if USCIS issues a “Request for Evidence”</a:t>
            </a:r>
          </a:p>
        </p:txBody>
      </p:sp>
    </p:spTree>
    <p:extLst>
      <p:ext uri="{BB962C8B-B14F-4D97-AF65-F5344CB8AC3E}">
        <p14:creationId xmlns:p14="http://schemas.microsoft.com/office/powerpoint/2010/main" val="860301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PREMIUM PROCESSING</a:t>
            </a:r>
          </a:p>
        </p:txBody>
      </p:sp>
      <p:sp>
        <p:nvSpPr>
          <p:cNvPr id="3" name="Content Placeholder 2"/>
          <p:cNvSpPr>
            <a:spLocks noGrp="1"/>
          </p:cNvSpPr>
          <p:nvPr>
            <p:ph type="body" sz="quarter" idx="11"/>
          </p:nvPr>
        </p:nvSpPr>
        <p:spPr>
          <a:xfrm>
            <a:off x="631257" y="2101817"/>
            <a:ext cx="9838623" cy="3704623"/>
          </a:xfrm>
        </p:spPr>
        <p:txBody>
          <a:bodyPr>
            <a:noAutofit/>
          </a:bodyPr>
          <a:lstStyle/>
          <a:p>
            <a:r>
              <a:rPr lang="en-US" sz="2400" dirty="0"/>
              <a:t>$2,805 fee paid to Department of Homeland Security (increasing to $2,965 effective 03/01/2026)</a:t>
            </a:r>
          </a:p>
          <a:p>
            <a:r>
              <a:rPr lang="en-US" sz="2400" dirty="0"/>
              <a:t>Must be paid by unit</a:t>
            </a:r>
          </a:p>
          <a:p>
            <a:r>
              <a:rPr lang="en-US" sz="2400" dirty="0"/>
              <a:t>USCIS will take action (approval, request for evidence, or denial) within 15 business days of receipt</a:t>
            </a:r>
          </a:p>
          <a:p>
            <a:r>
              <a:rPr lang="en-US" sz="2400" dirty="0"/>
              <a:t>Does not expedite action by other agencies (DOL, Department of State) or by ISO</a:t>
            </a:r>
          </a:p>
          <a:p>
            <a:r>
              <a:rPr lang="en-US" sz="2400" dirty="0"/>
              <a:t>Sometimes USCIS suspends Premium Processing during peak periods</a:t>
            </a:r>
          </a:p>
        </p:txBody>
      </p:sp>
    </p:spTree>
    <p:extLst>
      <p:ext uri="{BB962C8B-B14F-4D97-AF65-F5344CB8AC3E}">
        <p14:creationId xmlns:p14="http://schemas.microsoft.com/office/powerpoint/2010/main" val="145894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263" y="481548"/>
            <a:ext cx="10912883" cy="1325033"/>
          </a:xfrm>
        </p:spPr>
        <p:txBody>
          <a:bodyPr/>
          <a:lstStyle/>
          <a:p>
            <a:r>
              <a:rPr lang="en-US"/>
              <a:t>APPROVAL</a:t>
            </a:r>
          </a:p>
        </p:txBody>
      </p:sp>
      <p:sp>
        <p:nvSpPr>
          <p:cNvPr id="3" name="Content Placeholder 2"/>
          <p:cNvSpPr>
            <a:spLocks noGrp="1"/>
          </p:cNvSpPr>
          <p:nvPr>
            <p:ph type="body" sz="quarter" idx="11"/>
          </p:nvPr>
        </p:nvSpPr>
        <p:spPr>
          <a:xfrm>
            <a:off x="607679" y="2101817"/>
            <a:ext cx="10582291" cy="3154535"/>
          </a:xfrm>
        </p:spPr>
        <p:txBody>
          <a:bodyPr>
            <a:noAutofit/>
          </a:bodyPr>
          <a:lstStyle/>
          <a:p>
            <a:r>
              <a:rPr lang="en-US" sz="2400"/>
              <a:t>USCIS will mail approval notice with dates of H-1B status to ISO</a:t>
            </a:r>
          </a:p>
          <a:p>
            <a:r>
              <a:rPr lang="en-US" sz="2400"/>
              <a:t>ISO will forward approval notice to unit by campus mail unless you request documents be held for pickup</a:t>
            </a:r>
          </a:p>
          <a:p>
            <a:pPr lvl="1"/>
            <a:r>
              <a:rPr lang="en-US" sz="2000" b="0"/>
              <a:t>Unit can provide FedEx labels to have documents sent directly to employee</a:t>
            </a:r>
          </a:p>
          <a:p>
            <a:r>
              <a:rPr lang="en-US" sz="2400"/>
              <a:t>Unit gives the approval notice to the employee </a:t>
            </a:r>
          </a:p>
          <a:p>
            <a:pPr lvl="1"/>
            <a:r>
              <a:rPr lang="en-US" sz="2000" b="0"/>
              <a:t>They will need the original as proof of status and to reenter the U.S. after international travel</a:t>
            </a:r>
          </a:p>
        </p:txBody>
      </p:sp>
    </p:spTree>
    <p:extLst>
      <p:ext uri="{BB962C8B-B14F-4D97-AF65-F5344CB8AC3E}">
        <p14:creationId xmlns:p14="http://schemas.microsoft.com/office/powerpoint/2010/main" val="1102150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49907-570E-8050-9DE3-50DA4B1BBF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7E42B8-6875-2B57-F00E-F729417D48B0}"/>
              </a:ext>
            </a:extLst>
          </p:cNvPr>
          <p:cNvSpPr>
            <a:spLocks noGrp="1"/>
          </p:cNvSpPr>
          <p:nvPr>
            <p:ph type="title"/>
          </p:nvPr>
        </p:nvSpPr>
        <p:spPr>
          <a:xfrm>
            <a:off x="613833" y="1160603"/>
            <a:ext cx="9650308" cy="2491336"/>
          </a:xfrm>
        </p:spPr>
        <p:txBody>
          <a:bodyPr/>
          <a:lstStyle/>
          <a:p>
            <a:r>
              <a:rPr lang="en-US"/>
              <a:t>CHANGES TO </a:t>
            </a:r>
            <a:br>
              <a:rPr lang="en-US"/>
            </a:br>
            <a:r>
              <a:rPr lang="en-US"/>
              <a:t>H-1B EMPLOYMENT</a:t>
            </a:r>
          </a:p>
        </p:txBody>
      </p:sp>
    </p:spTree>
    <p:extLst>
      <p:ext uri="{BB962C8B-B14F-4D97-AF65-F5344CB8AC3E}">
        <p14:creationId xmlns:p14="http://schemas.microsoft.com/office/powerpoint/2010/main" val="271460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3" name="Google Shape;303;p45"/>
          <p:cNvSpPr txBox="1">
            <a:spLocks noGrp="1"/>
          </p:cNvSpPr>
          <p:nvPr>
            <p:ph type="title"/>
          </p:nvPr>
        </p:nvSpPr>
        <p:spPr>
          <a:prstGeom prst="rect">
            <a:avLst/>
          </a:prstGeom>
          <a:noFill/>
          <a:ln>
            <a:noFill/>
          </a:ln>
        </p:spPr>
        <p:txBody>
          <a:bodyPr spcFirstLastPara="1" vert="horz" wrap="square" lIns="91425" tIns="45700" rIns="91425" bIns="45700" rtlCol="0" anchor="b" anchorCtr="0">
            <a:noAutofit/>
          </a:bodyPr>
          <a:lstStyle/>
          <a:p>
            <a:r>
              <a:rPr lang="en-US"/>
              <a:t>BEYOND INITIAL H VISA REQUESTS</a:t>
            </a:r>
          </a:p>
        </p:txBody>
      </p:sp>
      <p:sp>
        <p:nvSpPr>
          <p:cNvPr id="302" name="Google Shape;302;p45"/>
          <p:cNvSpPr txBox="1">
            <a:spLocks noGrp="1"/>
          </p:cNvSpPr>
          <p:nvPr>
            <p:ph type="body" sz="quarter" idx="11"/>
          </p:nvPr>
        </p:nvSpPr>
        <p:spPr>
          <a:xfrm>
            <a:off x="668866" y="2021807"/>
            <a:ext cx="10189634" cy="3670333"/>
          </a:xfrm>
          <a:prstGeom prst="rect">
            <a:avLst/>
          </a:prstGeom>
          <a:noFill/>
          <a:ln>
            <a:noFill/>
          </a:ln>
        </p:spPr>
        <p:txBody>
          <a:bodyPr spcFirstLastPara="1" vert="horz" wrap="square" lIns="91425" tIns="45700" rIns="91425" bIns="45700" rtlCol="0" anchor="t" anchorCtr="0">
            <a:noAutofit/>
          </a:bodyPr>
          <a:lstStyle/>
          <a:p>
            <a:pPr marL="0" indent="0">
              <a:buNone/>
            </a:pPr>
            <a:r>
              <a:rPr lang="en-US" sz="2400" b="0" dirty="0">
                <a:solidFill>
                  <a:schemeClr val="tx1"/>
                </a:solidFill>
                <a:latin typeface="Open Sans"/>
                <a:ea typeface="Open Sans"/>
                <a:cs typeface="Open Sans"/>
              </a:rPr>
              <a:t>You must submit a new H Visa Request, with supporting documentation, for any of the following:</a:t>
            </a:r>
            <a:br>
              <a:rPr lang="en-US" sz="2400" b="0" dirty="0">
                <a:latin typeface="Open Sans" panose="020B0606030504020204" pitchFamily="34" charset="0"/>
                <a:ea typeface="Open Sans" panose="020B0606030504020204" pitchFamily="34" charset="0"/>
                <a:cs typeface="Open Sans" panose="020B0606030504020204" pitchFamily="34" charset="0"/>
              </a:rPr>
            </a:br>
            <a:endParaRPr sz="24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914400" indent="-571500">
              <a:buClr>
                <a:schemeClr val="tx1"/>
              </a:buClr>
            </a:pPr>
            <a:r>
              <a:rPr lang="en-US" sz="2400" b="1" dirty="0">
                <a:solidFill>
                  <a:schemeClr val="tx1"/>
                </a:solidFill>
                <a:latin typeface="Open Sans"/>
                <a:ea typeface="Open Sans"/>
                <a:cs typeface="Open Sans"/>
              </a:rPr>
              <a:t>Extend</a:t>
            </a:r>
            <a:r>
              <a:rPr lang="en-US" sz="2400" b="0" dirty="0">
                <a:solidFill>
                  <a:schemeClr val="tx1"/>
                </a:solidFill>
                <a:latin typeface="Open Sans"/>
                <a:ea typeface="Open Sans"/>
                <a:cs typeface="Open Sans"/>
              </a:rPr>
              <a:t> the person’s H-1B status</a:t>
            </a:r>
            <a:endParaRPr sz="2400" b="0" dirty="0">
              <a:solidFill>
                <a:schemeClr val="tx1"/>
              </a:solidFill>
              <a:latin typeface="Open Sans"/>
              <a:ea typeface="Open Sans"/>
              <a:cs typeface="Open Sans"/>
            </a:endParaRPr>
          </a:p>
          <a:p>
            <a:pPr marL="914400" indent="-571500">
              <a:spcBef>
                <a:spcPts val="0"/>
              </a:spcBef>
              <a:buClr>
                <a:schemeClr val="tx1"/>
              </a:buClr>
            </a:pPr>
            <a:r>
              <a:rPr lang="en-US" sz="2400" b="1" dirty="0">
                <a:solidFill>
                  <a:schemeClr val="tx1"/>
                </a:solidFill>
                <a:latin typeface="Open Sans"/>
                <a:ea typeface="Open Sans"/>
                <a:cs typeface="Open Sans"/>
              </a:rPr>
              <a:t>Change</a:t>
            </a:r>
            <a:r>
              <a:rPr lang="en-US" sz="2400" b="0" dirty="0">
                <a:solidFill>
                  <a:schemeClr val="tx1"/>
                </a:solidFill>
                <a:latin typeface="Open Sans"/>
                <a:ea typeface="Open Sans"/>
                <a:cs typeface="Open Sans"/>
              </a:rPr>
              <a:t> the person’s appointment </a:t>
            </a:r>
            <a:r>
              <a:rPr lang="en-US" sz="2400" b="1" dirty="0">
                <a:solidFill>
                  <a:schemeClr val="tx1"/>
                </a:solidFill>
                <a:latin typeface="Open Sans"/>
                <a:ea typeface="Open Sans"/>
                <a:cs typeface="Open Sans"/>
              </a:rPr>
              <a:t>title or worksite</a:t>
            </a:r>
            <a:endParaRPr sz="2400" b="1" dirty="0">
              <a:solidFill>
                <a:schemeClr val="tx1"/>
              </a:solidFill>
              <a:latin typeface="Open Sans"/>
              <a:ea typeface="Open Sans"/>
              <a:cs typeface="Open Sans"/>
            </a:endParaRPr>
          </a:p>
          <a:p>
            <a:pPr marL="914400" indent="-571500">
              <a:spcBef>
                <a:spcPts val="0"/>
              </a:spcBef>
              <a:buClr>
                <a:schemeClr val="tx1"/>
              </a:buClr>
            </a:pPr>
            <a:r>
              <a:rPr lang="en-US" sz="2400" b="1" dirty="0">
                <a:solidFill>
                  <a:schemeClr val="tx1"/>
                </a:solidFill>
                <a:latin typeface="Open Sans"/>
                <a:ea typeface="Open Sans"/>
                <a:cs typeface="Open Sans"/>
              </a:rPr>
              <a:t>Move</a:t>
            </a:r>
            <a:r>
              <a:rPr lang="en-US" sz="2400" b="0" dirty="0">
                <a:solidFill>
                  <a:schemeClr val="tx1"/>
                </a:solidFill>
                <a:latin typeface="Open Sans"/>
                <a:ea typeface="Open Sans"/>
                <a:cs typeface="Open Sans"/>
              </a:rPr>
              <a:t> an H-1B already at UW to your department</a:t>
            </a:r>
          </a:p>
          <a:p>
            <a:pPr marL="914400" indent="-571500">
              <a:spcBef>
                <a:spcPts val="0"/>
              </a:spcBef>
              <a:buClr>
                <a:schemeClr val="tx1"/>
              </a:buClr>
            </a:pPr>
            <a:r>
              <a:rPr lang="en-US" sz="2400" b="1" dirty="0">
                <a:solidFill>
                  <a:schemeClr val="tx1"/>
                </a:solidFill>
                <a:latin typeface="Open Sans"/>
                <a:ea typeface="Open Sans"/>
                <a:cs typeface="Open Sans"/>
              </a:rPr>
              <a:t>Transfer</a:t>
            </a:r>
            <a:r>
              <a:rPr lang="en-US" sz="2400" b="0" dirty="0">
                <a:solidFill>
                  <a:schemeClr val="tx1"/>
                </a:solidFill>
                <a:latin typeface="Open Sans"/>
                <a:ea typeface="Open Sans"/>
                <a:cs typeface="Open Sans"/>
              </a:rPr>
              <a:t> an H-1B already in the U.S. to UW</a:t>
            </a:r>
          </a:p>
          <a:p>
            <a:pPr marL="0" indent="0">
              <a:buNone/>
            </a:pPr>
            <a:endParaRPr lang="en-US" sz="24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0" dirty="0">
                <a:solidFill>
                  <a:schemeClr val="tx1"/>
                </a:solidFill>
                <a:latin typeface="Open Sans"/>
                <a:ea typeface="Open Sans"/>
                <a:cs typeface="Open Sans"/>
              </a:rPr>
              <a:t>Submit as early as you can, but we recommend at least </a:t>
            </a:r>
            <a:r>
              <a:rPr lang="en-US" sz="2400" b="1" dirty="0">
                <a:solidFill>
                  <a:schemeClr val="tx1"/>
                </a:solidFill>
                <a:latin typeface="Open Sans"/>
                <a:ea typeface="Open Sans"/>
                <a:cs typeface="Open Sans"/>
              </a:rPr>
              <a:t>four months </a:t>
            </a:r>
            <a:r>
              <a:rPr lang="en-US" sz="2400" dirty="0">
                <a:solidFill>
                  <a:schemeClr val="tx1"/>
                </a:solidFill>
                <a:latin typeface="Open Sans"/>
                <a:ea typeface="Open Sans"/>
                <a:cs typeface="Open Sans"/>
              </a:rPr>
              <a:t>in advance</a:t>
            </a:r>
            <a:r>
              <a:rPr lang="en-US" sz="2400" b="0" dirty="0">
                <a:solidFill>
                  <a:schemeClr val="tx1"/>
                </a:solidFill>
                <a:latin typeface="Open Sans"/>
                <a:ea typeface="Open Sans"/>
                <a:cs typeface="Open Sans"/>
              </a:rPr>
              <a:t>.</a:t>
            </a:r>
            <a:endParaRPr sz="2400" b="0" dirty="0">
              <a:solidFill>
                <a:schemeClr val="tx1"/>
              </a:solidFill>
              <a:latin typeface="Open Sans"/>
              <a:ea typeface="Open Sans"/>
              <a:cs typeface="Open Sans"/>
            </a:endParaRPr>
          </a:p>
        </p:txBody>
      </p:sp>
    </p:spTree>
    <p:extLst>
      <p:ext uri="{BB962C8B-B14F-4D97-AF65-F5344CB8AC3E}">
        <p14:creationId xmlns:p14="http://schemas.microsoft.com/office/powerpoint/2010/main" val="236057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ENDING H-1B EMPLOYMENT</a:t>
            </a:r>
          </a:p>
        </p:txBody>
      </p:sp>
      <p:sp>
        <p:nvSpPr>
          <p:cNvPr id="3" name="Content Placeholder 2"/>
          <p:cNvSpPr>
            <a:spLocks noGrp="1"/>
          </p:cNvSpPr>
          <p:nvPr>
            <p:ph type="body" sz="quarter" idx="11"/>
          </p:nvPr>
        </p:nvSpPr>
        <p:spPr>
          <a:xfrm>
            <a:off x="613833" y="2101817"/>
            <a:ext cx="9872649" cy="3154535"/>
          </a:xfrm>
        </p:spPr>
        <p:txBody>
          <a:bodyPr>
            <a:noAutofit/>
          </a:bodyPr>
          <a:lstStyle/>
          <a:p>
            <a:r>
              <a:rPr lang="en-US" sz="2400"/>
              <a:t>H-1B employers must report any early termination or resignation to DOL and USCIS</a:t>
            </a:r>
          </a:p>
          <a:p>
            <a:r>
              <a:rPr lang="en-US" sz="2400"/>
              <a:t>If an H-1B employee resigns or is terminated, contact ISO</a:t>
            </a:r>
          </a:p>
          <a:p>
            <a:r>
              <a:rPr lang="en-US" sz="2400"/>
              <a:t>For any early termination, employing unit must offer to pay the “reasonable costs of repatriation” to the employee’s home country</a:t>
            </a:r>
          </a:p>
        </p:txBody>
      </p:sp>
    </p:spTree>
    <p:extLst>
      <p:ext uri="{BB962C8B-B14F-4D97-AF65-F5344CB8AC3E}">
        <p14:creationId xmlns:p14="http://schemas.microsoft.com/office/powerpoint/2010/main" val="32795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WHAT’S NEXT</a:t>
            </a:r>
          </a:p>
        </p:txBody>
      </p:sp>
      <p:sp>
        <p:nvSpPr>
          <p:cNvPr id="3" name="Content Placeholder 2"/>
          <p:cNvSpPr>
            <a:spLocks noGrp="1"/>
          </p:cNvSpPr>
          <p:nvPr>
            <p:ph type="body" sz="quarter" idx="11"/>
          </p:nvPr>
        </p:nvSpPr>
        <p:spPr>
          <a:xfrm>
            <a:off x="608397" y="2090387"/>
            <a:ext cx="10929485" cy="3154535"/>
          </a:xfrm>
        </p:spPr>
        <p:txBody>
          <a:bodyPr>
            <a:noAutofit/>
          </a:bodyPr>
          <a:lstStyle/>
          <a:p>
            <a:r>
              <a:rPr lang="en-US" sz="2400" dirty="0"/>
              <a:t>The </a:t>
            </a:r>
            <a:r>
              <a:rPr lang="en-US" sz="2400" dirty="0">
                <a:solidFill>
                  <a:srgbClr val="0070C0"/>
                </a:solidFill>
                <a:hlinkClick r:id="rId3">
                  <a:extLst>
                    <a:ext uri="{A12FA001-AC4F-418D-AE19-62706E023703}">
                      <ahyp:hlinkClr xmlns:ahyp="http://schemas.microsoft.com/office/drawing/2018/hyperlinkcolor" val="tx"/>
                    </a:ext>
                  </a:extLst>
                </a:hlinkClick>
              </a:rPr>
              <a:t>H-1B Advanced</a:t>
            </a:r>
            <a:r>
              <a:rPr lang="en-US" sz="2400" dirty="0">
                <a:solidFill>
                  <a:srgbClr val="0070C0"/>
                </a:solidFill>
              </a:rPr>
              <a:t> </a:t>
            </a:r>
            <a:r>
              <a:rPr lang="en-US" sz="2400" dirty="0"/>
              <a:t>workshop (02/11) will cover:</a:t>
            </a:r>
          </a:p>
          <a:p>
            <a:pPr marL="914400" lvl="1" indent="-463550"/>
            <a:r>
              <a:rPr lang="en-US" sz="2000" b="0" dirty="0"/>
              <a:t>H-1B history and policy affecting UW sponsorship</a:t>
            </a:r>
          </a:p>
          <a:p>
            <a:pPr marL="914400" lvl="1" indent="-463550"/>
            <a:r>
              <a:rPr lang="en-US" sz="2000" b="0" dirty="0"/>
              <a:t>H-4 dependents</a:t>
            </a:r>
          </a:p>
          <a:p>
            <a:pPr marL="914400" lvl="1" indent="-463550"/>
            <a:r>
              <a:rPr lang="en-US" sz="2000" b="0" dirty="0"/>
              <a:t>Time limits on H-1B eligibility</a:t>
            </a:r>
          </a:p>
          <a:p>
            <a:pPr marL="914400" lvl="1" indent="-463550"/>
            <a:r>
              <a:rPr lang="en-US" sz="2000" b="0" dirty="0"/>
              <a:t>Troubleshooting H-1B problems</a:t>
            </a:r>
          </a:p>
          <a:p>
            <a:pPr marL="914400" lvl="1" indent="-463550"/>
            <a:r>
              <a:rPr lang="en-US" sz="2000" b="0" dirty="0"/>
              <a:t>More tips and tricks</a:t>
            </a:r>
          </a:p>
          <a:p>
            <a:pPr lvl="1"/>
            <a:endParaRPr lang="en-US" sz="2000" dirty="0"/>
          </a:p>
          <a:p>
            <a:pPr marL="201168" lvl="1" indent="0">
              <a:buNone/>
            </a:pPr>
            <a:r>
              <a:rPr lang="en-US" sz="2400" dirty="0"/>
              <a:t>If you have an area you’d like addressed, please let us know!</a:t>
            </a:r>
          </a:p>
        </p:txBody>
      </p:sp>
    </p:spTree>
    <p:extLst>
      <p:ext uri="{BB962C8B-B14F-4D97-AF65-F5344CB8AC3E}">
        <p14:creationId xmlns:p14="http://schemas.microsoft.com/office/powerpoint/2010/main" val="614182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H-1BS ARE HIGHLY REGULATED</a:t>
            </a:r>
          </a:p>
        </p:txBody>
      </p:sp>
      <p:sp>
        <p:nvSpPr>
          <p:cNvPr id="3" name="Content Placeholder 2"/>
          <p:cNvSpPr>
            <a:spLocks noGrp="1"/>
          </p:cNvSpPr>
          <p:nvPr>
            <p:ph type="body" sz="quarter" idx="11"/>
          </p:nvPr>
        </p:nvSpPr>
        <p:spPr>
          <a:xfrm>
            <a:off x="613833" y="2120472"/>
            <a:ext cx="9297083" cy="3154535"/>
          </a:xfrm>
        </p:spPr>
        <p:txBody>
          <a:bodyPr>
            <a:noAutofit/>
          </a:bodyPr>
          <a:lstStyle/>
          <a:p>
            <a:pPr>
              <a:spcBef>
                <a:spcPts val="576"/>
              </a:spcBef>
            </a:pPr>
            <a:r>
              <a:rPr lang="en-US" sz="2400" dirty="0"/>
              <a:t>Employer-, site-, and position-specific</a:t>
            </a:r>
          </a:p>
          <a:p>
            <a:pPr>
              <a:spcBef>
                <a:spcPts val="576"/>
              </a:spcBef>
            </a:pPr>
            <a:r>
              <a:rPr lang="en-US" sz="2400" dirty="0"/>
              <a:t>Require wage protections and notice to workers</a:t>
            </a:r>
          </a:p>
          <a:p>
            <a:pPr>
              <a:spcBef>
                <a:spcPts val="576"/>
              </a:spcBef>
            </a:pPr>
            <a:r>
              <a:rPr lang="en-US" sz="2400" dirty="0"/>
              <a:t>Changes must be reported to Department of Labor (DOL) and U.S. Citizenship and Immigration Services (USCIS)</a:t>
            </a:r>
          </a:p>
          <a:p>
            <a:pPr>
              <a:spcBef>
                <a:spcPts val="576"/>
              </a:spcBef>
            </a:pPr>
            <a:r>
              <a:rPr lang="en-US" sz="2400" dirty="0"/>
              <a:t>New $100,000 fee for new H-1B workers coming from abroad</a:t>
            </a:r>
          </a:p>
          <a:p>
            <a:pPr lvl="1">
              <a:spcBef>
                <a:spcPts val="576"/>
              </a:spcBef>
            </a:pPr>
            <a:r>
              <a:rPr lang="en-US" sz="1867" dirty="0"/>
              <a:t>See </a:t>
            </a:r>
            <a:r>
              <a:rPr lang="en-US" sz="1867" dirty="0">
                <a:solidFill>
                  <a:srgbClr val="999999"/>
                </a:solidFill>
                <a:hlinkClick r:id="rId3">
                  <a:extLst>
                    <a:ext uri="{A12FA001-AC4F-418D-AE19-62706E023703}">
                      <ahyp:hlinkClr xmlns:ahyp="http://schemas.microsoft.com/office/drawing/2018/hyperlinkcolor" val="tx"/>
                    </a:ext>
                  </a:extLst>
                </a:hlinkClick>
              </a:rPr>
              <a:t>our blog post</a:t>
            </a:r>
            <a:r>
              <a:rPr lang="en-US" sz="1867" dirty="0">
                <a:solidFill>
                  <a:srgbClr val="0070C0"/>
                </a:solidFill>
                <a:hlinkClick r:id="rId3">
                  <a:extLst>
                    <a:ext uri="{A12FA001-AC4F-418D-AE19-62706E023703}">
                      <ahyp:hlinkClr xmlns:ahyp="http://schemas.microsoft.com/office/drawing/2018/hyperlinkcolor" val="tx"/>
                    </a:ext>
                  </a:extLst>
                </a:hlinkClick>
              </a:rPr>
              <a:t> </a:t>
            </a:r>
            <a:r>
              <a:rPr lang="en-US" sz="1867" dirty="0"/>
              <a:t>for more information</a:t>
            </a:r>
          </a:p>
        </p:txBody>
      </p:sp>
    </p:spTree>
    <p:extLst>
      <p:ext uri="{BB962C8B-B14F-4D97-AF65-F5344CB8AC3E}">
        <p14:creationId xmlns:p14="http://schemas.microsoft.com/office/powerpoint/2010/main" val="138488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6B0A1-8E56-C3F5-97B5-20FA0C21AA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EC9429-162A-334E-D432-2F25E89A570F}"/>
              </a:ext>
            </a:extLst>
          </p:cNvPr>
          <p:cNvSpPr>
            <a:spLocks noGrp="1"/>
          </p:cNvSpPr>
          <p:nvPr>
            <p:ph type="title"/>
          </p:nvPr>
        </p:nvSpPr>
        <p:spPr>
          <a:xfrm>
            <a:off x="613834" y="859992"/>
            <a:ext cx="2860886" cy="2702193"/>
          </a:xfrm>
        </p:spPr>
        <p:txBody>
          <a:bodyPr/>
          <a:lstStyle/>
          <a:p>
            <a:r>
              <a:rPr lang="en-US" dirty="0"/>
              <a:t>Q &amp; A 2</a:t>
            </a:r>
          </a:p>
        </p:txBody>
      </p:sp>
      <p:sp>
        <p:nvSpPr>
          <p:cNvPr id="3" name="TextBox 2">
            <a:extLst>
              <a:ext uri="{FF2B5EF4-FFF2-40B4-BE49-F238E27FC236}">
                <a16:creationId xmlns:a16="http://schemas.microsoft.com/office/drawing/2014/main" id="{10BB9B91-D493-28E6-BE77-4A55A4D4AE2D}"/>
              </a:ext>
            </a:extLst>
          </p:cNvPr>
          <p:cNvSpPr txBox="1"/>
          <p:nvPr/>
        </p:nvSpPr>
        <p:spPr>
          <a:xfrm>
            <a:off x="4466123" y="1324468"/>
            <a:ext cx="6717407" cy="4370427"/>
          </a:xfrm>
          <a:prstGeom prst="rect">
            <a:avLst/>
          </a:prstGeom>
          <a:noFill/>
        </p:spPr>
        <p:txBody>
          <a:bodyPr wrap="square" rtlCol="0">
            <a:spAutoFit/>
          </a:bodyPr>
          <a:lstStyle/>
          <a:p>
            <a:r>
              <a:rPr lang="en-US" sz="2000" b="1" dirty="0"/>
              <a:t>Q: If an H-1B for a change of status is approved after the requested start date, when can the employee start work?</a:t>
            </a:r>
          </a:p>
          <a:p>
            <a:r>
              <a:rPr lang="en-US" sz="2000" dirty="0"/>
              <a:t>A: If they are changing status to H-1B, they cannot start work before (a) they have the approval notice in hand or (b) the start date on the approval notice, whichever is </a:t>
            </a:r>
            <a:r>
              <a:rPr lang="en-US" sz="2000" b="1" dirty="0"/>
              <a:t>later</a:t>
            </a:r>
            <a:r>
              <a:rPr lang="en-US" sz="2000" dirty="0"/>
              <a:t>.</a:t>
            </a:r>
          </a:p>
          <a:p>
            <a:endParaRPr lang="en-US" sz="2000" dirty="0"/>
          </a:p>
          <a:p>
            <a:r>
              <a:rPr lang="en-US" sz="2000" b="1" dirty="0"/>
              <a:t>Q: For the Actual Wage Memorandum, is it reasonable to consider laboratories in the same department so different from each other, that individuals with no overlapping labs wouldn't appear on the same Actual Wage Memorandum?</a:t>
            </a:r>
          </a:p>
          <a:p>
            <a:r>
              <a:rPr lang="en-US" sz="2000" dirty="0"/>
              <a:t>A: Yes, this is reasonable. Units have a lot of flexibility in determining who is similarly-situated for the Actual Wage Memorandum.</a:t>
            </a:r>
          </a:p>
          <a:p>
            <a:endParaRPr lang="en-US" dirty="0"/>
          </a:p>
        </p:txBody>
      </p:sp>
    </p:spTree>
    <p:extLst>
      <p:ext uri="{BB962C8B-B14F-4D97-AF65-F5344CB8AC3E}">
        <p14:creationId xmlns:p14="http://schemas.microsoft.com/office/powerpoint/2010/main" val="2890613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833" y="1160603"/>
            <a:ext cx="3496522" cy="2491336"/>
          </a:xfrm>
        </p:spPr>
        <p:txBody>
          <a:bodyPr>
            <a:normAutofit/>
          </a:bodyPr>
          <a:lstStyle/>
          <a:p>
            <a:r>
              <a:rPr lang="en-US" sz="4000"/>
              <a:t>RESOURCES</a:t>
            </a:r>
          </a:p>
        </p:txBody>
      </p:sp>
      <p:sp>
        <p:nvSpPr>
          <p:cNvPr id="3" name="Content Placeholder 2"/>
          <p:cNvSpPr>
            <a:spLocks noGrp="1"/>
          </p:cNvSpPr>
          <p:nvPr>
            <p:ph idx="4294967295"/>
          </p:nvPr>
        </p:nvSpPr>
        <p:spPr>
          <a:xfrm>
            <a:off x="723900" y="4262297"/>
            <a:ext cx="4712970" cy="1922604"/>
          </a:xfrm>
          <a:prstGeom prst="rect">
            <a:avLst/>
          </a:prstGeom>
        </p:spPr>
        <p:txBody>
          <a:bodyPr lIns="91440" tIns="45720" rIns="91440" bIns="45720" anchor="t">
            <a:noAutofit/>
          </a:bodyPr>
          <a:lstStyle/>
          <a:p>
            <a:pPr marL="0" indent="0">
              <a:buNone/>
            </a:pPr>
            <a:r>
              <a:rPr lang="en-US" sz="2400" b="1" dirty="0">
                <a:latin typeface="Open Sans"/>
                <a:ea typeface="Open Sans"/>
                <a:cs typeface="Open Sans"/>
                <a:hlinkClick r:id="rId3"/>
              </a:rPr>
              <a:t>ISO Landing Page</a:t>
            </a:r>
            <a:endParaRPr lang="en-US" sz="2400" b="1" dirty="0">
              <a:latin typeface="Open Sans"/>
              <a:ea typeface="Open Sans"/>
              <a:cs typeface="Open Sans"/>
            </a:endParaRPr>
          </a:p>
          <a:p>
            <a:pPr marL="0" indent="0">
              <a:buNone/>
            </a:pPr>
            <a:r>
              <a:rPr lang="en-US" sz="2400" b="1" dirty="0">
                <a:latin typeface="Open Sans"/>
                <a:ea typeface="Open Sans"/>
                <a:cs typeface="Open Sans"/>
                <a:hlinkClick r:id="rId4"/>
              </a:rPr>
              <a:t>H-1B Landing Page</a:t>
            </a:r>
            <a:endParaRPr lang="en-US" sz="2400" b="1" dirty="0">
              <a:latin typeface="Open Sans"/>
              <a:ea typeface="Open Sans"/>
              <a:cs typeface="Open Sans"/>
            </a:endParaRPr>
          </a:p>
          <a:p>
            <a:pPr marL="0" indent="0">
              <a:buNone/>
            </a:pPr>
            <a:r>
              <a:rPr lang="en-US" sz="2400" b="1" dirty="0">
                <a:latin typeface="Open Sans"/>
                <a:ea typeface="Open Sans"/>
                <a:cs typeface="Open Sans"/>
                <a:hlinkClick r:id="rId5"/>
              </a:rPr>
              <a:t>How to Sponsor an H-1B Page</a:t>
            </a:r>
            <a:endParaRPr lang="en-US" sz="2400" b="1" dirty="0">
              <a:latin typeface="Open Sans"/>
              <a:ea typeface="Open Sans"/>
              <a:cs typeface="Open Sans"/>
            </a:endParaRPr>
          </a:p>
          <a:p>
            <a:pPr marL="0" indent="0">
              <a:buNone/>
            </a:pPr>
            <a:endParaRPr lang="en-US" sz="2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Content Placeholder 2">
            <a:extLst>
              <a:ext uri="{FF2B5EF4-FFF2-40B4-BE49-F238E27FC236}">
                <a16:creationId xmlns:a16="http://schemas.microsoft.com/office/drawing/2014/main" id="{5D5D993E-9ACB-7805-6A21-48248AA28B42}"/>
              </a:ext>
            </a:extLst>
          </p:cNvPr>
          <p:cNvSpPr txBox="1">
            <a:spLocks/>
          </p:cNvSpPr>
          <p:nvPr/>
        </p:nvSpPr>
        <p:spPr>
          <a:xfrm>
            <a:off x="5830570" y="4257393"/>
            <a:ext cx="4672330" cy="1419508"/>
          </a:xfrm>
          <a:prstGeom prst="rect">
            <a:avLst/>
          </a:prstGeom>
        </p:spPr>
        <p:txBody>
          <a:bodyPr lIns="91440" tIns="45720" rIns="91440" bIns="45720" anchor="t">
            <a:noAutofit/>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buFont typeface="Arial"/>
              <a:buNone/>
            </a:pPr>
            <a:r>
              <a:rPr lang="en-US" sz="2400" b="1" dirty="0">
                <a:latin typeface="Open Sans"/>
                <a:ea typeface="Open Sans"/>
                <a:cs typeface="Open Sans"/>
                <a:hlinkClick r:id="rId6"/>
              </a:rPr>
              <a:t>H-1B Visa Request Form</a:t>
            </a:r>
            <a:endParaRPr lang="en-US" sz="2400" b="1" dirty="0">
              <a:latin typeface="Open Sans"/>
              <a:ea typeface="Open Sans"/>
              <a:cs typeface="Open Sans"/>
            </a:endParaRPr>
          </a:p>
          <a:p>
            <a:pPr marL="0" indent="0">
              <a:buFont typeface="Arial"/>
              <a:buNone/>
            </a:pPr>
            <a:r>
              <a:rPr lang="en-US" sz="2400" b="1" dirty="0">
                <a:latin typeface="Open Sans"/>
                <a:ea typeface="Open Sans"/>
                <a:cs typeface="Open Sans"/>
                <a:hlinkClick r:id="rId7"/>
              </a:rPr>
              <a:t>H-1B Required Documents</a:t>
            </a:r>
            <a:endParaRPr lang="en-US" sz="2400" b="1" dirty="0">
              <a:latin typeface="Open Sans"/>
              <a:ea typeface="Open Sans"/>
              <a:cs typeface="Open Sans"/>
            </a:endParaRPr>
          </a:p>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hlinkClick r:id="rId8"/>
              </a:rPr>
              <a:t>APF Visa Blog Posts</a:t>
            </a:r>
            <a:endParaRPr lang="en-US"/>
          </a:p>
        </p:txBody>
      </p:sp>
    </p:spTree>
    <p:extLst>
      <p:ext uri="{BB962C8B-B14F-4D97-AF65-F5344CB8AC3E}">
        <p14:creationId xmlns:p14="http://schemas.microsoft.com/office/powerpoint/2010/main" val="2382334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UW SPONSORSHIP OF H-1BS</a:t>
            </a:r>
          </a:p>
        </p:txBody>
      </p:sp>
      <p:sp>
        <p:nvSpPr>
          <p:cNvPr id="5" name="TextBox 4">
            <a:extLst>
              <a:ext uri="{FF2B5EF4-FFF2-40B4-BE49-F238E27FC236}">
                <a16:creationId xmlns:a16="http://schemas.microsoft.com/office/drawing/2014/main" id="{E047A949-94D6-326A-AE15-233032D2369C}"/>
              </a:ext>
            </a:extLst>
          </p:cNvPr>
          <p:cNvSpPr txBox="1"/>
          <p:nvPr/>
        </p:nvSpPr>
        <p:spPr>
          <a:xfrm>
            <a:off x="613832" y="2070332"/>
            <a:ext cx="10912883" cy="523220"/>
          </a:xfrm>
          <a:prstGeom prst="rect">
            <a:avLst/>
          </a:prstGeom>
          <a:noFill/>
        </p:spPr>
        <p:txBody>
          <a:bodyPr wrap="square">
            <a:spAutoFit/>
          </a:bodyPr>
          <a:lstStyle/>
          <a:p>
            <a:pPr marL="0" indent="0">
              <a:buNone/>
            </a:pPr>
            <a:r>
              <a:rPr lang="en-US" sz="2800" b="1">
                <a:latin typeface="Open Sans" panose="020B0606030504020204" pitchFamily="34" charset="0"/>
                <a:ea typeface="Open Sans" panose="020B0606030504020204" pitchFamily="34" charset="0"/>
                <a:cs typeface="Open Sans" panose="020B0606030504020204" pitchFamily="34" charset="0"/>
              </a:rPr>
              <a:t>Full-time appointments in the following titles/ranks:</a:t>
            </a:r>
          </a:p>
        </p:txBody>
      </p:sp>
      <p:sp>
        <p:nvSpPr>
          <p:cNvPr id="3" name="Content Placeholder 2"/>
          <p:cNvSpPr>
            <a:spLocks noGrp="1"/>
          </p:cNvSpPr>
          <p:nvPr>
            <p:ph type="body" sz="quarter" idx="11"/>
          </p:nvPr>
        </p:nvSpPr>
        <p:spPr>
          <a:xfrm>
            <a:off x="613832" y="2608300"/>
            <a:ext cx="10929485" cy="3154535"/>
          </a:xfrm>
        </p:spPr>
        <p:txBody>
          <a:bodyPr lIns="91440" tIns="45720" rIns="91440" bIns="45720" anchor="t">
            <a:noAutofit/>
          </a:bodyPr>
          <a:lstStyle/>
          <a:p>
            <a:pPr marL="456565" indent="-456565"/>
            <a:r>
              <a:rPr lang="en-US" sz="2400" dirty="0">
                <a:latin typeface="Open Sans"/>
                <a:ea typeface="Open Sans"/>
                <a:cs typeface="Open Sans"/>
              </a:rPr>
              <a:t>Professorial including acting, teaching, research, clinical salaried, and clinical practice tracks</a:t>
            </a:r>
            <a:endParaRPr lang="en-US" dirty="0">
              <a:latin typeface="Open Sans"/>
              <a:ea typeface="Open Sans"/>
              <a:cs typeface="Open Sans"/>
            </a:endParaRPr>
          </a:p>
          <a:p>
            <a:pPr marL="456565" indent="-456565"/>
            <a:r>
              <a:rPr lang="en-US" sz="2400" dirty="0">
                <a:latin typeface="Open Sans"/>
                <a:ea typeface="Open Sans"/>
                <a:cs typeface="Open Sans"/>
              </a:rPr>
              <a:t>Lecturers Full-Time Temporary</a:t>
            </a:r>
          </a:p>
          <a:p>
            <a:pPr marL="456565" indent="-456565"/>
            <a:r>
              <a:rPr lang="en-US" sz="2400" dirty="0">
                <a:latin typeface="Open Sans"/>
                <a:ea typeface="Open Sans"/>
                <a:cs typeface="Open Sans"/>
              </a:rPr>
              <a:t>Acting Instructors</a:t>
            </a:r>
          </a:p>
          <a:p>
            <a:pPr marL="456565" indent="-456565"/>
            <a:r>
              <a:rPr lang="en-US" sz="2400" dirty="0">
                <a:latin typeface="Open Sans"/>
                <a:ea typeface="Open Sans"/>
                <a:cs typeface="Open Sans"/>
              </a:rPr>
              <a:t>Postdoctoral Scholars, if in the U.S. and exhausted another status (usually F-1 OPT or J-1)</a:t>
            </a:r>
            <a:endParaRPr lang="en-US" sz="2400" dirty="0"/>
          </a:p>
          <a:p>
            <a:pPr marL="456565" indent="-456565"/>
            <a:r>
              <a:rPr lang="en-US" sz="2400" dirty="0">
                <a:latin typeface="Open Sans"/>
                <a:ea typeface="Open Sans"/>
                <a:cs typeface="Open Sans"/>
              </a:rPr>
              <a:t>Medical Residents and Fellows (by exception only)</a:t>
            </a:r>
          </a:p>
          <a:p>
            <a:pPr marL="456565" indent="-456565"/>
            <a:r>
              <a:rPr lang="en-US" sz="2400" dirty="0">
                <a:latin typeface="Open Sans"/>
                <a:ea typeface="Open Sans"/>
                <a:cs typeface="Open Sans"/>
              </a:rPr>
              <a:t>Staff (with eligibility screen from UWHR; must exhaust F-1 OPT)</a:t>
            </a:r>
          </a:p>
          <a:p>
            <a:pPr marL="456565" indent="-456565"/>
            <a:endParaRPr lang="en-US" sz="2400" dirty="0"/>
          </a:p>
        </p:txBody>
      </p:sp>
    </p:spTree>
    <p:extLst>
      <p:ext uri="{BB962C8B-B14F-4D97-AF65-F5344CB8AC3E}">
        <p14:creationId xmlns:p14="http://schemas.microsoft.com/office/powerpoint/2010/main" val="3316312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H-1B PROCESS</a:t>
            </a:r>
          </a:p>
        </p:txBody>
      </p:sp>
    </p:spTree>
    <p:extLst>
      <p:ext uri="{BB962C8B-B14F-4D97-AF65-F5344CB8AC3E}">
        <p14:creationId xmlns:p14="http://schemas.microsoft.com/office/powerpoint/2010/main" val="1115342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A74C5-7686-8A41-C1E3-906D49ECEF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354B2-3639-8D6C-9957-B0BA1A63771F}"/>
              </a:ext>
            </a:extLst>
          </p:cNvPr>
          <p:cNvSpPr>
            <a:spLocks noGrp="1"/>
          </p:cNvSpPr>
          <p:nvPr>
            <p:ph type="title"/>
          </p:nvPr>
        </p:nvSpPr>
        <p:spPr/>
        <p:txBody>
          <a:bodyPr/>
          <a:lstStyle/>
          <a:p>
            <a:r>
              <a:rPr lang="en-US"/>
              <a:t>VISA REQUEST PROCESS (GENERAL)</a:t>
            </a:r>
          </a:p>
        </p:txBody>
      </p:sp>
      <p:grpSp>
        <p:nvGrpSpPr>
          <p:cNvPr id="10" name="Google Shape;153;p25">
            <a:extLst>
              <a:ext uri="{FF2B5EF4-FFF2-40B4-BE49-F238E27FC236}">
                <a16:creationId xmlns:a16="http://schemas.microsoft.com/office/drawing/2014/main" id="{FD46A238-F051-4544-9046-46D53D44A240}"/>
              </a:ext>
              <a:ext uri="{C183D7F6-B498-43B3-948B-1728B52AA6E4}">
                <adec:decorative xmlns:adec="http://schemas.microsoft.com/office/drawing/2017/decorative" val="1"/>
              </a:ext>
            </a:extLst>
          </p:cNvPr>
          <p:cNvGrpSpPr/>
          <p:nvPr/>
        </p:nvGrpSpPr>
        <p:grpSpPr>
          <a:xfrm>
            <a:off x="723900" y="2171914"/>
            <a:ext cx="4133499" cy="3474269"/>
            <a:chOff x="-586599" y="1189989"/>
            <a:chExt cx="4133499" cy="3474269"/>
          </a:xfrm>
        </p:grpSpPr>
        <p:sp>
          <p:nvSpPr>
            <p:cNvPr id="11" name="Google Shape;154;p25">
              <a:extLst>
                <a:ext uri="{FF2B5EF4-FFF2-40B4-BE49-F238E27FC236}">
                  <a16:creationId xmlns:a16="http://schemas.microsoft.com/office/drawing/2014/main" id="{386CF35A-0A0E-A052-6D1A-79B78129A2AD}"/>
                </a:ext>
              </a:extLst>
            </p:cNvPr>
            <p:cNvSpPr/>
            <p:nvPr/>
          </p:nvSpPr>
          <p:spPr>
            <a:xfrm>
              <a:off x="-510686" y="1189989"/>
              <a:ext cx="4057586" cy="669000"/>
            </a:xfrm>
            <a:prstGeom prst="homePlate">
              <a:avLst>
                <a:gd name="adj" fmla="val 50000"/>
              </a:avLst>
            </a:prstGeom>
            <a:solidFill>
              <a:srgbClr val="351C75"/>
            </a:solidFill>
            <a:ln>
              <a:noFill/>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Open Sans"/>
                  <a:ea typeface="Open Sans"/>
                  <a:cs typeface="Open Sans"/>
                  <a:sym typeface="Open Sans"/>
                </a:rPr>
                <a:t>      Pre-Request</a:t>
              </a:r>
              <a:endParaRPr kumimoji="0" sz="1800" b="1" i="0" u="none" strike="noStrike" kern="1200" cap="none" spc="0" normalizeH="0" baseline="0" noProof="0">
                <a:ln>
                  <a:noFill/>
                </a:ln>
                <a:solidFill>
                  <a:srgbClr val="FFFFFF"/>
                </a:solidFill>
                <a:effectLst/>
                <a:uLnTx/>
                <a:uFillTx/>
                <a:latin typeface="Open Sans"/>
                <a:ea typeface="Open Sans"/>
                <a:cs typeface="Open Sans"/>
                <a:sym typeface="Open Sans"/>
              </a:endParaRPr>
            </a:p>
          </p:txBody>
        </p:sp>
        <p:sp>
          <p:nvSpPr>
            <p:cNvPr id="12" name="Google Shape;155;p25">
              <a:extLst>
                <a:ext uri="{FF2B5EF4-FFF2-40B4-BE49-F238E27FC236}">
                  <a16:creationId xmlns:a16="http://schemas.microsoft.com/office/drawing/2014/main" id="{E85EA258-2822-AB79-3B0A-37AC316EC830}"/>
                </a:ext>
              </a:extLst>
            </p:cNvPr>
            <p:cNvSpPr txBox="1"/>
            <p:nvPr/>
          </p:nvSpPr>
          <p:spPr>
            <a:xfrm>
              <a:off x="-586599" y="2048558"/>
              <a:ext cx="3328541" cy="2615700"/>
            </a:xfrm>
            <a:prstGeom prst="rect">
              <a:avLst/>
            </a:prstGeom>
            <a:noFill/>
            <a:ln>
              <a:noFill/>
            </a:ln>
          </p:spPr>
          <p:txBody>
            <a:bodyPr spcFirstLastPara="1" wrap="square" lIns="91425" tIns="91425" rIns="91425" bIns="91425" anchor="t" anchorCtr="0">
              <a:noAutofit/>
            </a:bodyPr>
            <a:lstStyle/>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Unit gathers information on the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H</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Visa Intake Form</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a:t>
              </a:r>
              <a:endParaRPr lang="en-US">
                <a:solidFill>
                  <a:srgbClr val="32006E"/>
                </a:solidFill>
                <a:latin typeface="Open Sans"/>
                <a:ea typeface="Open Sans"/>
                <a:cs typeface="Open Sans"/>
                <a:sym typeface="Open Sans"/>
              </a:endParaRPr>
            </a:p>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Submits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H</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Visa Request Form</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online</a:t>
              </a:r>
              <a:endParaRPr kumimoji="0" sz="1800" b="0" i="0" u="none" strike="noStrike" kern="1200" cap="none" spc="0" normalizeH="0" baseline="0" noProof="0">
                <a:ln>
                  <a:noFill/>
                </a:ln>
                <a:solidFill>
                  <a:srgbClr val="32006E"/>
                </a:solidFill>
                <a:effectLst/>
                <a:uLnTx/>
                <a:uFillTx/>
                <a:latin typeface="Open Sans"/>
                <a:ea typeface="Open Sans"/>
                <a:cs typeface="Open Sans"/>
                <a:sym typeface="Open Sans"/>
              </a:endParaRPr>
            </a:p>
          </p:txBody>
        </p:sp>
      </p:grpSp>
      <p:grpSp>
        <p:nvGrpSpPr>
          <p:cNvPr id="13" name="Google Shape;156;p25">
            <a:extLst>
              <a:ext uri="{FF2B5EF4-FFF2-40B4-BE49-F238E27FC236}">
                <a16:creationId xmlns:a16="http://schemas.microsoft.com/office/drawing/2014/main" id="{C1E54400-8F14-9885-638B-D4FD5327E456}"/>
              </a:ext>
              <a:ext uri="{C183D7F6-B498-43B3-948B-1728B52AA6E4}">
                <adec:decorative xmlns:adec="http://schemas.microsoft.com/office/drawing/2017/decorative" val="1"/>
              </a:ext>
            </a:extLst>
          </p:cNvPr>
          <p:cNvGrpSpPr/>
          <p:nvPr/>
        </p:nvGrpSpPr>
        <p:grpSpPr>
          <a:xfrm>
            <a:off x="4138236" y="2171700"/>
            <a:ext cx="3970096" cy="3481113"/>
            <a:chOff x="2827737" y="1189775"/>
            <a:chExt cx="3761116" cy="3481113"/>
          </a:xfrm>
        </p:grpSpPr>
        <p:sp>
          <p:nvSpPr>
            <p:cNvPr id="14" name="Google Shape;157;p25">
              <a:extLst>
                <a:ext uri="{FF2B5EF4-FFF2-40B4-BE49-F238E27FC236}">
                  <a16:creationId xmlns:a16="http://schemas.microsoft.com/office/drawing/2014/main" id="{3832B140-A5A6-7D02-DB90-85AD1142C8ED}"/>
                </a:ext>
              </a:extLst>
            </p:cNvPr>
            <p:cNvSpPr/>
            <p:nvPr/>
          </p:nvSpPr>
          <p:spPr>
            <a:xfrm>
              <a:off x="2827737" y="1189775"/>
              <a:ext cx="3761116" cy="669000"/>
            </a:xfrm>
            <a:prstGeom prst="chevron">
              <a:avLst>
                <a:gd name="adj" fmla="val 50000"/>
              </a:avLst>
            </a:prstGeom>
            <a:solidFill>
              <a:srgbClr val="674EA7"/>
            </a:solidFill>
            <a:ln>
              <a:noFill/>
            </a:ln>
          </p:spPr>
          <p:txBody>
            <a:bodyPr spcFirstLastPara="1" wrap="square" lIns="91425" tIns="91425" rIns="91425" bIns="91425"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Open Sans"/>
                  <a:ea typeface="Open Sans"/>
                  <a:cs typeface="Open Sans"/>
                  <a:sym typeface="Open Sans"/>
                </a:rPr>
                <a:t>Visa Request</a:t>
              </a:r>
              <a:endParaRPr kumimoji="0" sz="1800" b="1" i="0" u="none" strike="noStrike" kern="1200" cap="none" spc="0" normalizeH="0" baseline="0" noProof="0">
                <a:ln>
                  <a:noFill/>
                </a:ln>
                <a:solidFill>
                  <a:srgbClr val="FFFFFF"/>
                </a:solidFill>
                <a:effectLst/>
                <a:uLnTx/>
                <a:uFillTx/>
                <a:latin typeface="Open Sans"/>
                <a:ea typeface="Open Sans"/>
                <a:cs typeface="Open Sans"/>
                <a:sym typeface="Open Sans"/>
              </a:endParaRPr>
            </a:p>
          </p:txBody>
        </p:sp>
        <p:sp>
          <p:nvSpPr>
            <p:cNvPr id="15" name="Google Shape;158;p25">
              <a:extLst>
                <a:ext uri="{FF2B5EF4-FFF2-40B4-BE49-F238E27FC236}">
                  <a16:creationId xmlns:a16="http://schemas.microsoft.com/office/drawing/2014/main" id="{52035334-BF73-4E69-FDD8-1A997AACEACF}"/>
                </a:ext>
              </a:extLst>
            </p:cNvPr>
            <p:cNvSpPr txBox="1"/>
            <p:nvPr/>
          </p:nvSpPr>
          <p:spPr>
            <a:xfrm>
              <a:off x="3006354" y="2055188"/>
              <a:ext cx="3447706" cy="2615700"/>
            </a:xfrm>
            <a:prstGeom prst="rect">
              <a:avLst/>
            </a:prstGeom>
            <a:noFill/>
            <a:ln>
              <a:noFill/>
            </a:ln>
          </p:spPr>
          <p:txBody>
            <a:bodyPr spcFirstLastPara="1" wrap="square" lIns="91425" tIns="91425" rIns="91425" bIns="91425" anchor="t" anchorCtr="0">
              <a:noAutofit/>
            </a:bodyPr>
            <a:lstStyle/>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APF review</a:t>
              </a:r>
              <a:r>
                <a:rPr lang="en-US">
                  <a:solidFill>
                    <a:srgbClr val="32006E"/>
                  </a:solidFill>
                  <a:latin typeface="Open Sans"/>
                  <a:ea typeface="Open Sans"/>
                  <a:cs typeface="Open Sans"/>
                  <a:sym typeface="Open Sans"/>
                </a:rPr>
                <a:t>s</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H Visa Request Form</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and contacts unit with questions</a:t>
              </a:r>
            </a:p>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APF sends a PDF of the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approved H Visa Request</a:t>
              </a:r>
            </a:p>
            <a:p>
              <a:pPr marL="0" marR="0" lvl="0" indent="0" algn="l" defTabSz="457200" rtl="0" eaLnBrk="1" fontAlgn="auto" latinLnBrk="0" hangingPunct="1">
                <a:lnSpc>
                  <a:spcPct val="115000"/>
                </a:lnSpc>
                <a:spcBef>
                  <a:spcPts val="0"/>
                </a:spcBef>
                <a:spcAft>
                  <a:spcPts val="0"/>
                </a:spcAft>
                <a:buClrTx/>
                <a:buSzTx/>
                <a:buFontTx/>
                <a:buNone/>
                <a:tabLst/>
                <a:defRPr/>
              </a:pPr>
              <a:endParaRPr kumimoji="0" sz="1600" b="0" i="0" u="none" strike="noStrike" kern="1200" cap="none" spc="0" normalizeH="0" baseline="0" noProof="0">
                <a:ln>
                  <a:noFill/>
                </a:ln>
                <a:solidFill>
                  <a:srgbClr val="32006E"/>
                </a:solidFill>
                <a:effectLst/>
                <a:uLnTx/>
                <a:uFillTx/>
                <a:latin typeface="Open Sans"/>
                <a:ea typeface="Open Sans"/>
                <a:cs typeface="Open Sans"/>
                <a:sym typeface="Open Sans"/>
              </a:endParaRPr>
            </a:p>
            <a:p>
              <a:pPr marL="0" marR="0" lvl="0" indent="0" algn="l" defTabSz="457200" rtl="0" eaLnBrk="1" fontAlgn="auto" latinLnBrk="0" hangingPunct="1">
                <a:lnSpc>
                  <a:spcPct val="115000"/>
                </a:lnSpc>
                <a:spcBef>
                  <a:spcPts val="0"/>
                </a:spcBef>
                <a:spcAft>
                  <a:spcPts val="0"/>
                </a:spcAft>
                <a:buClrTx/>
                <a:buSzTx/>
                <a:buFontTx/>
                <a:buNone/>
                <a:tabLst/>
                <a:defRPr/>
              </a:pPr>
              <a:r>
                <a:rPr kumimoji="0" lang="en-US" sz="1600" b="0" i="0" u="none" strike="noStrike" kern="1200" cap="none" spc="0" normalizeH="0" baseline="0" noProof="0">
                  <a:ln>
                    <a:noFill/>
                  </a:ln>
                  <a:solidFill>
                    <a:srgbClr val="32006E"/>
                  </a:solidFill>
                  <a:effectLst/>
                  <a:uLnTx/>
                  <a:uFillTx/>
                  <a:latin typeface="Open Sans"/>
                  <a:ea typeface="Open Sans"/>
                  <a:cs typeface="Open Sans"/>
                  <a:sym typeface="Open Sans"/>
                </a:rPr>
                <a:t>*Review may include gathering documents to confirm visa or appointment eligibility.</a:t>
              </a:r>
            </a:p>
            <a:p>
              <a:pPr marL="0" marR="0" lvl="0" indent="0" algn="l" defTabSz="457200" rtl="0" eaLnBrk="1" fontAlgn="auto" latinLnBrk="0" hangingPunct="1">
                <a:lnSpc>
                  <a:spcPct val="115000"/>
                </a:lnSpc>
                <a:spcBef>
                  <a:spcPts val="0"/>
                </a:spcBef>
                <a:spcAft>
                  <a:spcPts val="0"/>
                </a:spcAft>
                <a:buClrTx/>
                <a:buSzTx/>
                <a:buFontTx/>
                <a:buNone/>
                <a:tabLst/>
                <a:defRPr/>
              </a:pPr>
              <a:endParaRPr lang="en-US" sz="800">
                <a:solidFill>
                  <a:srgbClr val="32006E"/>
                </a:solidFill>
                <a:latin typeface="Open Sans"/>
                <a:ea typeface="Open Sans"/>
                <a:cs typeface="Open Sans"/>
                <a:sym typeface="Open Sans"/>
              </a:endParaRPr>
            </a:p>
            <a:p>
              <a:pPr marL="0" marR="0" lvl="0" indent="0" algn="l" defTabSz="457200" rtl="0" eaLnBrk="1" fontAlgn="auto" latinLnBrk="0" hangingPunct="1">
                <a:lnSpc>
                  <a:spcPct val="115000"/>
                </a:lnSpc>
                <a:spcBef>
                  <a:spcPts val="0"/>
                </a:spcBef>
                <a:spcAft>
                  <a:spcPts val="0"/>
                </a:spcAft>
                <a:buClrTx/>
                <a:buSzTx/>
                <a:buFontTx/>
                <a:buNone/>
                <a:tabLst/>
                <a:defRPr/>
              </a:pPr>
              <a:r>
                <a:rPr kumimoji="0" lang="en-US" sz="1600" b="0" i="0" u="none" strike="noStrike" kern="1200" cap="none" spc="0" normalizeH="0" baseline="0" noProof="0">
                  <a:ln>
                    <a:noFill/>
                  </a:ln>
                  <a:solidFill>
                    <a:srgbClr val="32006E"/>
                  </a:solidFill>
                  <a:effectLst/>
                  <a:uLnTx/>
                  <a:uFillTx/>
                  <a:latin typeface="Open Sans"/>
                  <a:ea typeface="Open Sans"/>
                  <a:cs typeface="Open Sans"/>
                  <a:sym typeface="Open Sans"/>
                </a:rPr>
                <a:t>*Contact ISO regarding</a:t>
              </a:r>
              <a:r>
                <a:rPr kumimoji="0" lang="en-US" sz="1600" b="0" i="0" u="none" strike="noStrike" kern="1200" cap="none" spc="0" normalizeH="0" noProof="0">
                  <a:ln>
                    <a:noFill/>
                  </a:ln>
                  <a:solidFill>
                    <a:srgbClr val="32006E"/>
                  </a:solidFill>
                  <a:effectLst/>
                  <a:uLnTx/>
                  <a:uFillTx/>
                  <a:latin typeface="Open Sans"/>
                  <a:ea typeface="Open Sans"/>
                  <a:cs typeface="Open Sans"/>
                  <a:sym typeface="Open Sans"/>
                </a:rPr>
                <a:t> any changes after conditional approval is issued</a:t>
              </a:r>
              <a:endParaRPr kumimoji="0" sz="1600" b="0" i="0" u="none" strike="noStrike" kern="1200" cap="none" spc="0" normalizeH="0" baseline="0" noProof="0">
                <a:ln>
                  <a:noFill/>
                </a:ln>
                <a:solidFill>
                  <a:srgbClr val="32006E"/>
                </a:solidFill>
                <a:effectLst/>
                <a:uLnTx/>
                <a:uFillTx/>
                <a:latin typeface="Open Sans"/>
                <a:ea typeface="Open Sans"/>
                <a:cs typeface="Open Sans"/>
                <a:sym typeface="Open Sans"/>
              </a:endParaRPr>
            </a:p>
          </p:txBody>
        </p:sp>
      </p:grpSp>
      <p:grpSp>
        <p:nvGrpSpPr>
          <p:cNvPr id="7" name="Google Shape;150;p25">
            <a:extLst>
              <a:ext uri="{FF2B5EF4-FFF2-40B4-BE49-F238E27FC236}">
                <a16:creationId xmlns:a16="http://schemas.microsoft.com/office/drawing/2014/main" id="{4674A1BC-B495-2FD7-853C-AE3CD4BAC593}"/>
              </a:ext>
              <a:ext uri="{C183D7F6-B498-43B3-948B-1728B52AA6E4}">
                <adec:decorative xmlns:adec="http://schemas.microsoft.com/office/drawing/2017/decorative" val="1"/>
              </a:ext>
            </a:extLst>
          </p:cNvPr>
          <p:cNvGrpSpPr/>
          <p:nvPr/>
        </p:nvGrpSpPr>
        <p:grpSpPr>
          <a:xfrm>
            <a:off x="6942816" y="2171700"/>
            <a:ext cx="4823116" cy="3481113"/>
            <a:chOff x="5632317" y="1189775"/>
            <a:chExt cx="4527872" cy="3481113"/>
          </a:xfrm>
        </p:grpSpPr>
        <p:sp>
          <p:nvSpPr>
            <p:cNvPr id="8" name="Google Shape;151;p25">
              <a:extLst>
                <a:ext uri="{FF2B5EF4-FFF2-40B4-BE49-F238E27FC236}">
                  <a16:creationId xmlns:a16="http://schemas.microsoft.com/office/drawing/2014/main" id="{D0E422DE-9A28-843D-989D-9A254AA36300}"/>
                </a:ext>
              </a:extLst>
            </p:cNvPr>
            <p:cNvSpPr/>
            <p:nvPr/>
          </p:nvSpPr>
          <p:spPr>
            <a:xfrm>
              <a:off x="5632317" y="1189775"/>
              <a:ext cx="4527872" cy="669000"/>
            </a:xfrm>
            <a:prstGeom prst="chevron">
              <a:avLst>
                <a:gd name="adj" fmla="val 50000"/>
              </a:avLst>
            </a:prstGeom>
            <a:solidFill>
              <a:srgbClr val="B4A7D6"/>
            </a:solidFill>
            <a:ln>
              <a:noFill/>
            </a:ln>
          </p:spPr>
          <p:txBody>
            <a:bodyPr spcFirstLastPara="1" wrap="square" lIns="91425" tIns="91425" rIns="91425" bIns="91425"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252525"/>
                  </a:solidFill>
                  <a:effectLst/>
                  <a:uLnTx/>
                  <a:uFillTx/>
                  <a:latin typeface="Open Sans"/>
                  <a:ea typeface="Open Sans"/>
                  <a:cs typeface="Open Sans"/>
                  <a:sym typeface="Open Sans"/>
                </a:rPr>
                <a:t>Post-Request</a:t>
              </a:r>
              <a:endParaRPr kumimoji="0" sz="1800" b="1" i="0" u="none" strike="noStrike" kern="1200" cap="none" spc="0" normalizeH="0" baseline="0" noProof="0">
                <a:ln>
                  <a:noFill/>
                </a:ln>
                <a:solidFill>
                  <a:srgbClr val="252525"/>
                </a:solidFill>
                <a:effectLst/>
                <a:uLnTx/>
                <a:uFillTx/>
                <a:latin typeface="Open Sans"/>
                <a:ea typeface="Open Sans"/>
                <a:cs typeface="Open Sans"/>
                <a:sym typeface="Open Sans"/>
              </a:endParaRPr>
            </a:p>
          </p:txBody>
        </p:sp>
        <p:sp>
          <p:nvSpPr>
            <p:cNvPr id="9" name="Google Shape;152;p25">
              <a:extLst>
                <a:ext uri="{FF2B5EF4-FFF2-40B4-BE49-F238E27FC236}">
                  <a16:creationId xmlns:a16="http://schemas.microsoft.com/office/drawing/2014/main" id="{644A08E7-18DD-21A3-52CB-3FE1D10B2B5F}"/>
                </a:ext>
              </a:extLst>
            </p:cNvPr>
            <p:cNvSpPr txBox="1"/>
            <p:nvPr/>
          </p:nvSpPr>
          <p:spPr>
            <a:xfrm>
              <a:off x="6656365" y="2055188"/>
              <a:ext cx="3503824" cy="2615700"/>
            </a:xfrm>
            <a:prstGeom prst="rect">
              <a:avLst/>
            </a:prstGeom>
            <a:noFill/>
            <a:ln>
              <a:noFill/>
            </a:ln>
          </p:spPr>
          <p:txBody>
            <a:bodyPr spcFirstLastPara="1" wrap="square" lIns="91425" tIns="91425" rIns="91425" bIns="91425" anchor="t" anchorCtr="0">
              <a:noAutofit/>
            </a:bodyPr>
            <a:lstStyle/>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Unit gathers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supporting documentation</a:t>
              </a:r>
            </a:p>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Unit gets signatures on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approved H Visa Request</a:t>
              </a:r>
            </a:p>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Unit returns </a:t>
              </a:r>
              <a:r>
                <a:rPr kumimoji="0" lang="en-US" sz="1800" b="1" i="0" u="none" strike="noStrike" kern="1200" cap="none" spc="0" normalizeH="0" baseline="0" noProof="0">
                  <a:ln>
                    <a:noFill/>
                  </a:ln>
                  <a:solidFill>
                    <a:srgbClr val="32006E"/>
                  </a:solidFill>
                  <a:effectLst/>
                  <a:uLnTx/>
                  <a:uFillTx/>
                  <a:latin typeface="Open Sans"/>
                  <a:ea typeface="Open Sans"/>
                  <a:cs typeface="Open Sans"/>
                  <a:sym typeface="Open Sans"/>
                </a:rPr>
                <a:t>approved H Visa Request</a:t>
              </a: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 with supporting documentation, to ISO for further processing</a:t>
              </a:r>
              <a:endParaRPr lang="en-US">
                <a:solidFill>
                  <a:srgbClr val="32006E"/>
                </a:solidFill>
                <a:latin typeface="Open Sans"/>
                <a:ea typeface="Open Sans"/>
                <a:cs typeface="Open Sans"/>
                <a:sym typeface="Open Sans"/>
              </a:endParaRPr>
            </a:p>
            <a:p>
              <a:pPr marL="285750" marR="0" lvl="0" indent="-285750" algn="l" defTabSz="4572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32006E"/>
                  </a:solidFill>
                  <a:effectLst/>
                  <a:uLnTx/>
                  <a:uFillTx/>
                  <a:latin typeface="Open Sans"/>
                  <a:ea typeface="Open Sans"/>
                  <a:cs typeface="Open Sans"/>
                  <a:sym typeface="Open Sans"/>
                </a:rPr>
                <a:t>ISO initiates next steps with various government agencies</a:t>
              </a:r>
              <a:endParaRPr kumimoji="0" sz="1800" b="0" i="0" u="none" strike="noStrike" kern="1200" cap="none" spc="0" normalizeH="0" baseline="0" noProof="0">
                <a:ln>
                  <a:noFill/>
                </a:ln>
                <a:solidFill>
                  <a:srgbClr val="32006E"/>
                </a:solidFill>
                <a:effectLst/>
                <a:uLnTx/>
                <a:uFillTx/>
                <a:latin typeface="Open Sans"/>
                <a:ea typeface="Open Sans"/>
                <a:cs typeface="Open Sans"/>
                <a:sym typeface="Open Sans"/>
              </a:endParaRPr>
            </a:p>
          </p:txBody>
        </p:sp>
      </p:grpSp>
    </p:spTree>
    <p:extLst>
      <p:ext uri="{BB962C8B-B14F-4D97-AF65-F5344CB8AC3E}">
        <p14:creationId xmlns:p14="http://schemas.microsoft.com/office/powerpoint/2010/main" val="2693954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2B1A20-6C44-AAD8-4433-1E5C18E1222A}"/>
              </a:ext>
            </a:extLst>
          </p:cNvPr>
          <p:cNvSpPr>
            <a:spLocks noGrp="1"/>
          </p:cNvSpPr>
          <p:nvPr>
            <p:ph type="title"/>
          </p:nvPr>
        </p:nvSpPr>
        <p:spPr/>
        <p:txBody>
          <a:bodyPr/>
          <a:lstStyle/>
          <a:p>
            <a:pPr algn="r"/>
            <a:r>
              <a:rPr lang="en-US"/>
              <a:t>ADJUDICATION PROCESS</a:t>
            </a:r>
          </a:p>
        </p:txBody>
      </p:sp>
      <p:grpSp>
        <p:nvGrpSpPr>
          <p:cNvPr id="2" name="Group 1">
            <a:extLst>
              <a:ext uri="{FF2B5EF4-FFF2-40B4-BE49-F238E27FC236}">
                <a16:creationId xmlns:a16="http://schemas.microsoft.com/office/drawing/2014/main" id="{DE7D181F-63E1-BB90-BE2C-284D83900ABD}"/>
              </a:ext>
              <a:ext uri="{C183D7F6-B498-43B3-948B-1728B52AA6E4}">
                <adec:decorative xmlns:adec="http://schemas.microsoft.com/office/drawing/2017/decorative" val="1"/>
              </a:ext>
            </a:extLst>
          </p:cNvPr>
          <p:cNvGrpSpPr/>
          <p:nvPr/>
        </p:nvGrpSpPr>
        <p:grpSpPr>
          <a:xfrm>
            <a:off x="665284" y="1447800"/>
            <a:ext cx="3702129" cy="1234440"/>
            <a:chOff x="665284" y="1498600"/>
            <a:chExt cx="3702129" cy="1234440"/>
          </a:xfrm>
        </p:grpSpPr>
        <p:sp>
          <p:nvSpPr>
            <p:cNvPr id="40" name="Google Shape;287;p44">
              <a:extLst>
                <a:ext uri="{FF2B5EF4-FFF2-40B4-BE49-F238E27FC236}">
                  <a16:creationId xmlns:a16="http://schemas.microsoft.com/office/drawing/2014/main" id="{57F69A2B-8A70-183D-BA3F-DBFE95EBA2CF}"/>
                </a:ext>
              </a:extLst>
            </p:cNvPr>
            <p:cNvSpPr/>
            <p:nvPr/>
          </p:nvSpPr>
          <p:spPr>
            <a:xfrm>
              <a:off x="665284" y="1498600"/>
              <a:ext cx="3702129" cy="1234440"/>
            </a:xfrm>
            <a:prstGeom prst="homePlate">
              <a:avLst>
                <a:gd name="adj" fmla="val 51820"/>
              </a:avLst>
            </a:prstGeom>
            <a:solidFill>
              <a:srgbClr val="C5B4E3"/>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latin typeface="Open Sans"/>
                <a:ea typeface="Open Sans"/>
                <a:cs typeface="Open Sans"/>
                <a:sym typeface="Open Sans"/>
              </a:endParaRPr>
            </a:p>
          </p:txBody>
        </p:sp>
        <p:sp>
          <p:nvSpPr>
            <p:cNvPr id="41" name="Google Shape;289;p44">
              <a:extLst>
                <a:ext uri="{FF2B5EF4-FFF2-40B4-BE49-F238E27FC236}">
                  <a16:creationId xmlns:a16="http://schemas.microsoft.com/office/drawing/2014/main" id="{70444DB4-8167-1DB4-1D9B-D3DA89F9AB5F}"/>
                </a:ext>
              </a:extLst>
            </p:cNvPr>
            <p:cNvSpPr txBox="1"/>
            <p:nvPr/>
          </p:nvSpPr>
          <p:spPr>
            <a:xfrm>
              <a:off x="729329" y="1530328"/>
              <a:ext cx="3092277" cy="1091525"/>
            </a:xfrm>
            <a:prstGeom prst="rect">
              <a:avLst/>
            </a:prstGeom>
            <a:noFill/>
            <a:ln>
              <a:noFill/>
            </a:ln>
          </p:spPr>
          <p:txBody>
            <a:bodyPr spcFirstLastPara="1" wrap="square" lIns="91425" tIns="91425" rIns="91425" bIns="91425"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rPr>
                <a:t>ISO performs initial review and prevailing wage self-determination, requests any missing documents</a:t>
              </a:r>
              <a:endParaRPr kumimoji="0"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p:txBody>
        </p:sp>
      </p:grpSp>
      <p:grpSp>
        <p:nvGrpSpPr>
          <p:cNvPr id="4" name="Group 3">
            <a:extLst>
              <a:ext uri="{FF2B5EF4-FFF2-40B4-BE49-F238E27FC236}">
                <a16:creationId xmlns:a16="http://schemas.microsoft.com/office/drawing/2014/main" id="{4ADFF6CD-665F-6076-3068-24D99CDB58F3}"/>
              </a:ext>
              <a:ext uri="{C183D7F6-B498-43B3-948B-1728B52AA6E4}">
                <adec:decorative xmlns:adec="http://schemas.microsoft.com/office/drawing/2017/decorative" val="1"/>
              </a:ext>
            </a:extLst>
          </p:cNvPr>
          <p:cNvGrpSpPr/>
          <p:nvPr/>
        </p:nvGrpSpPr>
        <p:grpSpPr>
          <a:xfrm>
            <a:off x="665284" y="2774275"/>
            <a:ext cx="3702129" cy="1234440"/>
            <a:chOff x="665284" y="2825075"/>
            <a:chExt cx="3702129" cy="1234440"/>
          </a:xfrm>
        </p:grpSpPr>
        <p:sp>
          <p:nvSpPr>
            <p:cNvPr id="24" name="Google Shape;287;p44">
              <a:extLst>
                <a:ext uri="{FF2B5EF4-FFF2-40B4-BE49-F238E27FC236}">
                  <a16:creationId xmlns:a16="http://schemas.microsoft.com/office/drawing/2014/main" id="{371FA6FC-C897-C742-7008-05B08F1356FE}"/>
                </a:ext>
              </a:extLst>
            </p:cNvPr>
            <p:cNvSpPr/>
            <p:nvPr/>
          </p:nvSpPr>
          <p:spPr>
            <a:xfrm>
              <a:off x="665284" y="2825075"/>
              <a:ext cx="3702129" cy="1234440"/>
            </a:xfrm>
            <a:prstGeom prst="homePlate">
              <a:avLst>
                <a:gd name="adj" fmla="val 51820"/>
              </a:avLst>
            </a:prstGeom>
            <a:solidFill>
              <a:srgbClr val="C5B4E3"/>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latin typeface="Open Sans"/>
                <a:ea typeface="Open Sans"/>
                <a:cs typeface="Open Sans"/>
                <a:sym typeface="Open Sans"/>
              </a:endParaRPr>
            </a:p>
          </p:txBody>
        </p:sp>
        <p:sp>
          <p:nvSpPr>
            <p:cNvPr id="25" name="Google Shape;289;p44">
              <a:extLst>
                <a:ext uri="{FF2B5EF4-FFF2-40B4-BE49-F238E27FC236}">
                  <a16:creationId xmlns:a16="http://schemas.microsoft.com/office/drawing/2014/main" id="{D5E41FFC-DDF2-ACD0-62A4-5CF28000889D}"/>
                </a:ext>
              </a:extLst>
            </p:cNvPr>
            <p:cNvSpPr txBox="1"/>
            <p:nvPr/>
          </p:nvSpPr>
          <p:spPr>
            <a:xfrm>
              <a:off x="723900" y="2881614"/>
              <a:ext cx="3212833" cy="1046095"/>
            </a:xfrm>
            <a:prstGeom prst="rect">
              <a:avLst/>
            </a:prstGeom>
            <a:noFill/>
            <a:ln>
              <a:noFill/>
            </a:ln>
          </p:spPr>
          <p:txBody>
            <a:bodyPr spcFirstLastPara="1" wrap="square" lIns="91425" tIns="91425" rIns="91425" bIns="91425"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600" kern="0" dirty="0">
                  <a:solidFill>
                    <a:srgbClr val="32006E"/>
                  </a:solidFill>
                  <a:latin typeface="Open Sans"/>
                  <a:ea typeface="Open Sans"/>
                  <a:cs typeface="Open Sans"/>
                  <a:sym typeface="Open Sans"/>
                </a:rPr>
                <a:t>ISO has the host department post the Labor Condition Application*, then submits it to the U.S. Department of Labor</a:t>
              </a:r>
              <a:endParaRPr sz="1600" kern="0" dirty="0">
                <a:solidFill>
                  <a:srgbClr val="32006E"/>
                </a:solidFill>
                <a:latin typeface="Open Sans"/>
                <a:ea typeface="Open Sans"/>
                <a:cs typeface="Open Sans"/>
                <a:sym typeface="Open Sans"/>
              </a:endParaRPr>
            </a:p>
          </p:txBody>
        </p:sp>
      </p:grpSp>
      <p:sp>
        <p:nvSpPr>
          <p:cNvPr id="6" name="Left Arrow Callout 18">
            <a:extLst>
              <a:ext uri="{FF2B5EF4-FFF2-40B4-BE49-F238E27FC236}">
                <a16:creationId xmlns:a16="http://schemas.microsoft.com/office/drawing/2014/main" id="{77403DC4-8279-2471-841F-969EED485CDD}"/>
              </a:ext>
            </a:extLst>
          </p:cNvPr>
          <p:cNvSpPr/>
          <p:nvPr/>
        </p:nvSpPr>
        <p:spPr>
          <a:xfrm>
            <a:off x="7832632" y="2769899"/>
            <a:ext cx="3310760" cy="1237110"/>
          </a:xfrm>
          <a:prstGeom prst="rect">
            <a:avLst/>
          </a:prstGeom>
          <a:solidFill>
            <a:srgbClr val="B7A57A"/>
          </a:solidFill>
          <a:ln w="15875" cap="flat" cmpd="sng" algn="ctr">
            <a:noFill/>
            <a:prstDash val="solid"/>
          </a:ln>
          <a:effectLst/>
        </p:spPr>
        <p:txBody>
          <a:bodyPr lIns="91440" tIns="45720" rIns="91440" bIns="45720" rtlCol="0" anchor="ctr"/>
          <a:lstStyle/>
          <a:p>
            <a:pPr algn="ctr" defTabSz="914400">
              <a:defRPr/>
            </a:pPr>
            <a:r>
              <a:rPr lang="en-US" sz="1600" b="1" kern="0" dirty="0">
                <a:solidFill>
                  <a:srgbClr val="32006E"/>
                </a:solidFill>
                <a:latin typeface="Open Sans"/>
                <a:ea typeface="Open Sans"/>
                <a:cs typeface="Open Sans"/>
              </a:rPr>
              <a:t>*For CBA positions, ISO will post notice directly to the union</a:t>
            </a:r>
            <a:endParaRPr lang="en-US" sz="1600" b="1" i="0" u="none" strike="noStrike" kern="0" cap="none" spc="0" normalizeH="0" baseline="0" noProof="0" dirty="0">
              <a:ln>
                <a:noFill/>
              </a:ln>
              <a:solidFill>
                <a:srgbClr val="32006E"/>
              </a:solidFill>
              <a:effectLst/>
              <a:uLnTx/>
              <a:uFillTx/>
              <a:latin typeface="Open Sans"/>
              <a:ea typeface="Open Sans"/>
              <a:cs typeface="Open Sans"/>
            </a:endParaRPr>
          </a:p>
        </p:txBody>
      </p:sp>
      <p:sp>
        <p:nvSpPr>
          <p:cNvPr id="27" name="Google Shape;288;p44">
            <a:extLst>
              <a:ext uri="{FF2B5EF4-FFF2-40B4-BE49-F238E27FC236}">
                <a16:creationId xmlns:a16="http://schemas.microsoft.com/office/drawing/2014/main" id="{28EDDE9F-AC29-E68D-506A-406637ED37B6}"/>
              </a:ext>
              <a:ext uri="{C183D7F6-B498-43B3-948B-1728B52AA6E4}">
                <adec:decorative xmlns:adec="http://schemas.microsoft.com/office/drawing/2017/decorative" val="1"/>
              </a:ext>
            </a:extLst>
          </p:cNvPr>
          <p:cNvSpPr/>
          <p:nvPr/>
        </p:nvSpPr>
        <p:spPr>
          <a:xfrm rot="10800000">
            <a:off x="3862193" y="3482698"/>
            <a:ext cx="3703320" cy="1143000"/>
          </a:xfrm>
          <a:prstGeom prst="homePlate">
            <a:avLst>
              <a:gd name="adj" fmla="val 50000"/>
            </a:avLst>
          </a:prstGeom>
          <a:solidFill>
            <a:schemeClr val="bg2"/>
          </a:solidFill>
          <a:ln w="57150" cap="flat" cmpd="sng">
            <a:solidFill>
              <a:srgbClr val="32006E"/>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latin typeface="Open Sans"/>
              <a:ea typeface="Open Sans"/>
              <a:cs typeface="Open Sans"/>
              <a:sym typeface="Open Sans"/>
            </a:endParaRPr>
          </a:p>
        </p:txBody>
      </p:sp>
      <p:sp>
        <p:nvSpPr>
          <p:cNvPr id="28" name="Google Shape;290;p44">
            <a:extLst>
              <a:ext uri="{FF2B5EF4-FFF2-40B4-BE49-F238E27FC236}">
                <a16:creationId xmlns:a16="http://schemas.microsoft.com/office/drawing/2014/main" id="{79BA2E2E-537C-9F98-D7B7-416CDB571A9F}"/>
              </a:ext>
            </a:extLst>
          </p:cNvPr>
          <p:cNvSpPr txBox="1"/>
          <p:nvPr/>
        </p:nvSpPr>
        <p:spPr>
          <a:xfrm>
            <a:off x="4501277" y="3553498"/>
            <a:ext cx="3378072" cy="1072200"/>
          </a:xfrm>
          <a:prstGeom prst="rect">
            <a:avLst/>
          </a:prstGeom>
          <a:no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rPr>
              <a:t>DOL approves the Labor Condition Application</a:t>
            </a:r>
            <a:endParaRPr kumimoji="0"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a:p>
            <a:pPr defTabSz="914400">
              <a:defRPr/>
            </a:pPr>
            <a:r>
              <a:rPr lang="en-US" sz="1600" b="1" kern="0" dirty="0">
                <a:solidFill>
                  <a:srgbClr val="32006E"/>
                </a:solidFill>
                <a:latin typeface="Open Sans"/>
                <a:ea typeface="Open Sans"/>
                <a:cs typeface="Open Sans"/>
                <a:sym typeface="Open Sans"/>
              </a:rPr>
              <a:t>7 business days</a:t>
            </a:r>
            <a:endParaRPr kumimoji="0" sz="1600" b="1"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30" name="Google Shape;291;p44">
            <a:extLst>
              <a:ext uri="{FF2B5EF4-FFF2-40B4-BE49-F238E27FC236}">
                <a16:creationId xmlns:a16="http://schemas.microsoft.com/office/drawing/2014/main" id="{96B8B9CA-90B9-9964-EA48-D6F14FA73018}"/>
              </a:ext>
              <a:ext uri="{C183D7F6-B498-43B3-948B-1728B52AA6E4}">
                <adec:decorative xmlns:adec="http://schemas.microsoft.com/office/drawing/2017/decorative" val="1"/>
              </a:ext>
            </a:extLst>
          </p:cNvPr>
          <p:cNvSpPr/>
          <p:nvPr/>
        </p:nvSpPr>
        <p:spPr>
          <a:xfrm>
            <a:off x="665284" y="4110316"/>
            <a:ext cx="3703320" cy="1234440"/>
          </a:xfrm>
          <a:prstGeom prst="homePlate">
            <a:avLst>
              <a:gd name="adj" fmla="val 50000"/>
            </a:avLst>
          </a:prstGeom>
          <a:solidFill>
            <a:srgbClr val="C5B4E3"/>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latin typeface="Open Sans"/>
              <a:ea typeface="Open Sans"/>
              <a:cs typeface="Open Sans"/>
              <a:sym typeface="Open Sans"/>
            </a:endParaRPr>
          </a:p>
        </p:txBody>
      </p:sp>
      <p:sp>
        <p:nvSpPr>
          <p:cNvPr id="31" name="Google Shape;293;p44">
            <a:extLst>
              <a:ext uri="{FF2B5EF4-FFF2-40B4-BE49-F238E27FC236}">
                <a16:creationId xmlns:a16="http://schemas.microsoft.com/office/drawing/2014/main" id="{895B2E0F-7743-7814-4841-2F80FAD2F14B}"/>
              </a:ext>
            </a:extLst>
          </p:cNvPr>
          <p:cNvSpPr txBox="1"/>
          <p:nvPr/>
        </p:nvSpPr>
        <p:spPr>
          <a:xfrm>
            <a:off x="694591" y="4171012"/>
            <a:ext cx="3033737" cy="959784"/>
          </a:xfrm>
          <a:prstGeom prst="rect">
            <a:avLst/>
          </a:prstGeom>
          <a:noFill/>
          <a:ln>
            <a:noFill/>
          </a:ln>
        </p:spPr>
        <p:txBody>
          <a:bodyPr spcFirstLastPara="1" wrap="square" lIns="91425" tIns="91425" rIns="91425" bIns="91425"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rPr>
              <a:t>ISO prepares and files the I-129 Petition with U.S. Citizenship and Immigration Services (USCIS)</a:t>
            </a:r>
            <a:endParaRPr kumimoji="0"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33" name="Google Shape;292;p44">
            <a:extLst>
              <a:ext uri="{FF2B5EF4-FFF2-40B4-BE49-F238E27FC236}">
                <a16:creationId xmlns:a16="http://schemas.microsoft.com/office/drawing/2014/main" id="{EA9D5B3B-0502-DF77-E99D-0EDC7907E9A9}"/>
              </a:ext>
              <a:ext uri="{C183D7F6-B498-43B3-948B-1728B52AA6E4}">
                <adec:decorative xmlns:adec="http://schemas.microsoft.com/office/drawing/2017/decorative" val="1"/>
              </a:ext>
            </a:extLst>
          </p:cNvPr>
          <p:cNvSpPr/>
          <p:nvPr/>
        </p:nvSpPr>
        <p:spPr>
          <a:xfrm rot="10800000">
            <a:off x="3862193" y="4809173"/>
            <a:ext cx="3703320" cy="1143000"/>
          </a:xfrm>
          <a:prstGeom prst="homePlate">
            <a:avLst>
              <a:gd name="adj" fmla="val 50000"/>
            </a:avLst>
          </a:prstGeom>
          <a:solidFill>
            <a:schemeClr val="bg2"/>
          </a:solidFill>
          <a:ln w="57150" cap="flat" cmpd="sng">
            <a:solidFill>
              <a:srgbClr val="32006E"/>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latin typeface="Open Sans"/>
              <a:ea typeface="Open Sans"/>
              <a:cs typeface="Open Sans"/>
              <a:sym typeface="Open Sans"/>
            </a:endParaRPr>
          </a:p>
        </p:txBody>
      </p:sp>
      <p:sp>
        <p:nvSpPr>
          <p:cNvPr id="34" name="Google Shape;294;p44">
            <a:extLst>
              <a:ext uri="{FF2B5EF4-FFF2-40B4-BE49-F238E27FC236}">
                <a16:creationId xmlns:a16="http://schemas.microsoft.com/office/drawing/2014/main" id="{C7190580-6A33-49A5-029A-EBCA3754513F}"/>
              </a:ext>
            </a:extLst>
          </p:cNvPr>
          <p:cNvSpPr txBox="1"/>
          <p:nvPr/>
        </p:nvSpPr>
        <p:spPr>
          <a:xfrm>
            <a:off x="4501277" y="4905386"/>
            <a:ext cx="2877423" cy="950573"/>
          </a:xfrm>
          <a:prstGeom prst="rect">
            <a:avLst/>
          </a:prstGeom>
          <a:no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rPr>
              <a:t>USCIS reviews and approves I-129 Petition</a:t>
            </a:r>
            <a:endParaRPr kumimoji="0" sz="1600" b="0" i="0" u="none" strike="noStrike" kern="0" cap="none" spc="0" normalizeH="0" baseline="0" noProof="0" dirty="0">
              <a:ln>
                <a:noFill/>
              </a:ln>
              <a:solidFill>
                <a:srgbClr val="32006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a:p>
            <a:pPr defTabSz="914400">
              <a:defRPr/>
            </a:pPr>
            <a:r>
              <a:rPr lang="en-US" sz="1600" b="1" kern="0" dirty="0">
                <a:solidFill>
                  <a:srgbClr val="32006E"/>
                </a:solidFill>
                <a:latin typeface="Open Sans"/>
                <a:ea typeface="Open Sans"/>
                <a:cs typeface="Open Sans"/>
                <a:sym typeface="Open Sans"/>
              </a:rPr>
              <a:t>15 business days **</a:t>
            </a:r>
            <a:r>
              <a:rPr kumimoji="0" lang="en-US" sz="1600" b="1" i="0" u="none" strike="noStrike" kern="0" cap="none" spc="0" normalizeH="0" baseline="0" noProof="0" dirty="0">
                <a:ln>
                  <a:noFill/>
                </a:ln>
                <a:solidFill>
                  <a:srgbClr val="32006E"/>
                </a:solidFill>
                <a:effectLst/>
                <a:uLnTx/>
                <a:uFillTx/>
                <a:latin typeface="Open Sans"/>
                <a:ea typeface="Open Sans"/>
                <a:cs typeface="Open Sans"/>
                <a:sym typeface="Open Sans"/>
              </a:rPr>
              <a:t> </a:t>
            </a:r>
            <a:endParaRPr lang="en-US" sz="1600" b="1" kern="0" dirty="0">
              <a:solidFill>
                <a:srgbClr val="32006E"/>
              </a:solidFill>
              <a:latin typeface="Open Sans"/>
              <a:ea typeface="Open Sans"/>
              <a:cs typeface="Open Sans"/>
              <a:sym typeface="Open Sans"/>
            </a:endParaRPr>
          </a:p>
          <a:p>
            <a:pPr defTabSz="914400">
              <a:defRPr/>
            </a:pPr>
            <a:r>
              <a:rPr kumimoji="0" lang="en-US" sz="1600" b="1" i="0" u="none" strike="noStrike" kern="0" cap="none" spc="0" normalizeH="0" baseline="0" noProof="0" dirty="0">
                <a:ln>
                  <a:noFill/>
                </a:ln>
                <a:solidFill>
                  <a:srgbClr val="32006E"/>
                </a:solidFill>
                <a:effectLst/>
                <a:uLnTx/>
                <a:uFillTx/>
                <a:latin typeface="Open Sans"/>
                <a:ea typeface="Open Sans"/>
                <a:cs typeface="Open Sans"/>
                <a:sym typeface="Open Sans"/>
              </a:rPr>
              <a:t>to 12 months</a:t>
            </a:r>
            <a:endParaRPr sz="1600" b="1" i="0" u="none" strike="noStrike" kern="0" cap="none" spc="0" normalizeH="0" baseline="0" noProof="0" dirty="0">
              <a:ln>
                <a:noFill/>
              </a:ln>
              <a:solidFill>
                <a:srgbClr val="32006E"/>
              </a:solidFill>
              <a:effectLst/>
              <a:uLnTx/>
              <a:uFillTx/>
              <a:latin typeface="Open Sans"/>
              <a:ea typeface="Open Sans"/>
              <a:cs typeface="Open Sans"/>
            </a:endParaRPr>
          </a:p>
        </p:txBody>
      </p:sp>
      <p:sp>
        <p:nvSpPr>
          <p:cNvPr id="38" name="Left Arrow Callout 18">
            <a:extLst>
              <a:ext uri="{FF2B5EF4-FFF2-40B4-BE49-F238E27FC236}">
                <a16:creationId xmlns:a16="http://schemas.microsoft.com/office/drawing/2014/main" id="{80CB207B-18A8-698D-1AA2-FCF168D96344}"/>
              </a:ext>
            </a:extLst>
          </p:cNvPr>
          <p:cNvSpPr/>
          <p:nvPr/>
        </p:nvSpPr>
        <p:spPr>
          <a:xfrm>
            <a:off x="7825186" y="4652932"/>
            <a:ext cx="3134914" cy="1383647"/>
          </a:xfrm>
          <a:prstGeom prst="rect">
            <a:avLst/>
          </a:prstGeom>
          <a:solidFill>
            <a:srgbClr val="B7A57A"/>
          </a:solidFill>
          <a:ln w="15875" cap="flat" cmpd="sng" algn="ctr">
            <a:noFill/>
            <a:prstDash val="solid"/>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a:solidFill>
                  <a:srgbClr val="32006E"/>
                </a:solidFill>
                <a:latin typeface="Open Sans"/>
                <a:ea typeface="Open Sans"/>
                <a:cs typeface="Open Sans"/>
              </a:rPr>
              <a:t>**</a:t>
            </a:r>
            <a:r>
              <a:rPr kumimoji="0" lang="en-US" sz="1600" b="1" i="0" u="none" strike="noStrike" kern="0" cap="none" spc="0" normalizeH="0" baseline="0" noProof="0" dirty="0">
                <a:ln>
                  <a:noFill/>
                </a:ln>
                <a:solidFill>
                  <a:srgbClr val="32006E"/>
                </a:solidFill>
                <a:effectLst/>
                <a:uLnTx/>
                <a:uFillTx/>
                <a:latin typeface="Open Sans"/>
                <a:ea typeface="Open Sans"/>
                <a:cs typeface="Open Sans"/>
              </a:rPr>
              <a:t>With payment of $2,805 Premium Processing Fee to USCIS (</a:t>
            </a:r>
            <a:r>
              <a:rPr kumimoji="0" lang="en-US" sz="1600" b="1" i="0" u="none" strike="noStrike" kern="0" cap="none" spc="0" normalizeH="0" noProof="0" dirty="0">
                <a:ln>
                  <a:noFill/>
                </a:ln>
                <a:solidFill>
                  <a:srgbClr val="32006E"/>
                </a:solidFill>
                <a:effectLst/>
                <a:uLnTx/>
                <a:uFillTx/>
                <a:latin typeface="Open Sans"/>
                <a:ea typeface="Open Sans"/>
                <a:cs typeface="Open Sans"/>
              </a:rPr>
              <a:t>increasing to $2,965 effective 03/01/2026)</a:t>
            </a:r>
            <a:endParaRPr kumimoji="0" lang="en-US" sz="1600" b="1" i="0" u="none" strike="noStrike" kern="0" cap="none" spc="0" normalizeH="0" baseline="0" noProof="0" dirty="0">
              <a:ln>
                <a:noFill/>
              </a:ln>
              <a:solidFill>
                <a:srgbClr val="32006E"/>
              </a:solidFill>
              <a:effectLst/>
              <a:uLnTx/>
              <a:uFillTx/>
              <a:latin typeface="Open Sans"/>
              <a:ea typeface="Open Sans"/>
              <a:cs typeface="Open Sans"/>
            </a:endParaRPr>
          </a:p>
        </p:txBody>
      </p:sp>
      <p:sp>
        <p:nvSpPr>
          <p:cNvPr id="36" name="Google Shape;295;p44">
            <a:extLst>
              <a:ext uri="{FF2B5EF4-FFF2-40B4-BE49-F238E27FC236}">
                <a16:creationId xmlns:a16="http://schemas.microsoft.com/office/drawing/2014/main" id="{6AA38338-00BB-E13B-F014-17A9AFF505CF}"/>
              </a:ext>
              <a:ext uri="{C183D7F6-B498-43B3-948B-1728B52AA6E4}">
                <adec:decorative xmlns:adec="http://schemas.microsoft.com/office/drawing/2017/decorative" val="1"/>
              </a:ext>
            </a:extLst>
          </p:cNvPr>
          <p:cNvSpPr/>
          <p:nvPr/>
        </p:nvSpPr>
        <p:spPr>
          <a:xfrm>
            <a:off x="664093" y="5436791"/>
            <a:ext cx="3703320" cy="1234440"/>
          </a:xfrm>
          <a:prstGeom prst="homePlate">
            <a:avLst>
              <a:gd name="adj" fmla="val 50000"/>
            </a:avLst>
          </a:prstGeom>
          <a:solidFill>
            <a:srgbClr val="32006E"/>
          </a:solidFill>
          <a:ln w="9525" cap="flat" cmpd="sng">
            <a:solidFill>
              <a:srgbClr val="637052"/>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latin typeface="Open Sans"/>
              <a:ea typeface="Open Sans"/>
              <a:cs typeface="Open Sans"/>
              <a:sym typeface="Open Sans"/>
            </a:endParaRPr>
          </a:p>
        </p:txBody>
      </p:sp>
      <p:sp>
        <p:nvSpPr>
          <p:cNvPr id="37" name="Google Shape;296;p44">
            <a:extLst>
              <a:ext uri="{FF2B5EF4-FFF2-40B4-BE49-F238E27FC236}">
                <a16:creationId xmlns:a16="http://schemas.microsoft.com/office/drawing/2014/main" id="{EF760081-28BF-D660-D415-F9847C76BE76}"/>
              </a:ext>
            </a:extLst>
          </p:cNvPr>
          <p:cNvSpPr txBox="1"/>
          <p:nvPr/>
        </p:nvSpPr>
        <p:spPr>
          <a:xfrm>
            <a:off x="704013" y="5538392"/>
            <a:ext cx="3116400" cy="1010184"/>
          </a:xfrm>
          <a:prstGeom prst="rect">
            <a:avLst/>
          </a:prstGeom>
          <a:noFill/>
          <a:ln>
            <a:noFill/>
          </a:ln>
        </p:spPr>
        <p:txBody>
          <a:bodyPr spcFirstLastPara="1" wrap="square" lIns="91425" tIns="91425" rIns="91425" bIns="91425"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rPr>
              <a:t>Scholar applies for H-1B visa at U.S. consulate and enters U.S.</a:t>
            </a:r>
            <a:endParaRPr kumimoji="0" sz="1600" b="0"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rPr>
              <a:t>1 week to 2+ months</a:t>
            </a:r>
            <a:endParaRPr kumimoji="0" sz="16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sym typeface="Open Sans"/>
            </a:endParaRPr>
          </a:p>
        </p:txBody>
      </p:sp>
    </p:spTree>
    <p:extLst>
      <p:ext uri="{BB962C8B-B14F-4D97-AF65-F5344CB8AC3E}">
        <p14:creationId xmlns:p14="http://schemas.microsoft.com/office/powerpoint/2010/main" val="1925547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 calcmode="lin" valueType="num">
                                      <p:cBhvr additive="base">
                                        <p:cTn id="22" dur="500" fill="hold"/>
                                        <p:tgtEl>
                                          <p:spTgt spid="27"/>
                                        </p:tgtEl>
                                        <p:attrNameLst>
                                          <p:attrName>ppt_x</p:attrName>
                                        </p:attrNameLst>
                                      </p:cBhvr>
                                      <p:tavLst>
                                        <p:tav tm="0">
                                          <p:val>
                                            <p:strVal val="#ppt_x"/>
                                          </p:val>
                                        </p:tav>
                                        <p:tav tm="100000">
                                          <p:val>
                                            <p:strVal val="#ppt_x"/>
                                          </p:val>
                                        </p:tav>
                                      </p:tavLst>
                                    </p:anim>
                                    <p:anim calcmode="lin" valueType="num">
                                      <p:cBhvr additive="base">
                                        <p:cTn id="23" dur="500" fill="hold"/>
                                        <p:tgtEl>
                                          <p:spTgt spid="27"/>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28"/>
                                        </p:tgtEl>
                                        <p:attrNameLst>
                                          <p:attrName>style.visibility</p:attrName>
                                        </p:attrNameLst>
                                      </p:cBhvr>
                                      <p:to>
                                        <p:strVal val="visible"/>
                                      </p:to>
                                    </p:set>
                                    <p:anim calcmode="lin" valueType="num">
                                      <p:cBhvr additive="base">
                                        <p:cTn id="26" dur="500" fill="hold"/>
                                        <p:tgtEl>
                                          <p:spTgt spid="28"/>
                                        </p:tgtEl>
                                        <p:attrNameLst>
                                          <p:attrName>ppt_x</p:attrName>
                                        </p:attrNameLst>
                                      </p:cBhvr>
                                      <p:tavLst>
                                        <p:tav tm="0">
                                          <p:val>
                                            <p:strVal val="#ppt_x"/>
                                          </p:val>
                                        </p:tav>
                                        <p:tav tm="100000">
                                          <p:val>
                                            <p:strVal val="#ppt_x"/>
                                          </p:val>
                                        </p:tav>
                                      </p:tavLst>
                                    </p:anim>
                                    <p:anim calcmode="lin" valueType="num">
                                      <p:cBhvr additive="base">
                                        <p:cTn id="2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 calcmode="lin" valueType="num">
                                      <p:cBhvr additive="base">
                                        <p:cTn id="32" dur="500" fill="hold"/>
                                        <p:tgtEl>
                                          <p:spTgt spid="30"/>
                                        </p:tgtEl>
                                        <p:attrNameLst>
                                          <p:attrName>ppt_x</p:attrName>
                                        </p:attrNameLst>
                                      </p:cBhvr>
                                      <p:tavLst>
                                        <p:tav tm="0">
                                          <p:val>
                                            <p:strVal val="#ppt_x"/>
                                          </p:val>
                                        </p:tav>
                                        <p:tav tm="100000">
                                          <p:val>
                                            <p:strVal val="#ppt_x"/>
                                          </p:val>
                                        </p:tav>
                                      </p:tavLst>
                                    </p:anim>
                                    <p:anim calcmode="lin" valueType="num">
                                      <p:cBhvr additive="base">
                                        <p:cTn id="33" dur="500" fill="hold"/>
                                        <p:tgtEl>
                                          <p:spTgt spid="30"/>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31"/>
                                        </p:tgtEl>
                                        <p:attrNameLst>
                                          <p:attrName>style.visibility</p:attrName>
                                        </p:attrNameLst>
                                      </p:cBhvr>
                                      <p:to>
                                        <p:strVal val="visible"/>
                                      </p:to>
                                    </p:set>
                                    <p:anim calcmode="lin" valueType="num">
                                      <p:cBhvr additive="base">
                                        <p:cTn id="36" dur="500" fill="hold"/>
                                        <p:tgtEl>
                                          <p:spTgt spid="31"/>
                                        </p:tgtEl>
                                        <p:attrNameLst>
                                          <p:attrName>ppt_x</p:attrName>
                                        </p:attrNameLst>
                                      </p:cBhvr>
                                      <p:tavLst>
                                        <p:tav tm="0">
                                          <p:val>
                                            <p:strVal val="#ppt_x"/>
                                          </p:val>
                                        </p:tav>
                                        <p:tav tm="100000">
                                          <p:val>
                                            <p:strVal val="#ppt_x"/>
                                          </p:val>
                                        </p:tav>
                                      </p:tavLst>
                                    </p:anim>
                                    <p:anim calcmode="lin" valueType="num">
                                      <p:cBhvr additive="base">
                                        <p:cTn id="3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3"/>
                                        </p:tgtEl>
                                        <p:attrNameLst>
                                          <p:attrName>style.visibility</p:attrName>
                                        </p:attrNameLst>
                                      </p:cBhvr>
                                      <p:to>
                                        <p:strVal val="visible"/>
                                      </p:to>
                                    </p:set>
                                    <p:anim calcmode="lin" valueType="num">
                                      <p:cBhvr additive="base">
                                        <p:cTn id="42" dur="500" fill="hold"/>
                                        <p:tgtEl>
                                          <p:spTgt spid="33"/>
                                        </p:tgtEl>
                                        <p:attrNameLst>
                                          <p:attrName>ppt_x</p:attrName>
                                        </p:attrNameLst>
                                      </p:cBhvr>
                                      <p:tavLst>
                                        <p:tav tm="0">
                                          <p:val>
                                            <p:strVal val="#ppt_x"/>
                                          </p:val>
                                        </p:tav>
                                        <p:tav tm="100000">
                                          <p:val>
                                            <p:strVal val="#ppt_x"/>
                                          </p:val>
                                        </p:tav>
                                      </p:tavLst>
                                    </p:anim>
                                    <p:anim calcmode="lin" valueType="num">
                                      <p:cBhvr additive="base">
                                        <p:cTn id="43" dur="500" fill="hold"/>
                                        <p:tgtEl>
                                          <p:spTgt spid="33"/>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 calcmode="lin" valueType="num">
                                      <p:cBhvr additive="base">
                                        <p:cTn id="46" dur="500" fill="hold"/>
                                        <p:tgtEl>
                                          <p:spTgt spid="34"/>
                                        </p:tgtEl>
                                        <p:attrNameLst>
                                          <p:attrName>ppt_x</p:attrName>
                                        </p:attrNameLst>
                                      </p:cBhvr>
                                      <p:tavLst>
                                        <p:tav tm="0">
                                          <p:val>
                                            <p:strVal val="#ppt_x"/>
                                          </p:val>
                                        </p:tav>
                                        <p:tav tm="100000">
                                          <p:val>
                                            <p:strVal val="#ppt_x"/>
                                          </p:val>
                                        </p:tav>
                                      </p:tavLst>
                                    </p:anim>
                                    <p:anim calcmode="lin" valueType="num">
                                      <p:cBhvr additive="base">
                                        <p:cTn id="47"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fade">
                                      <p:cBhvr>
                                        <p:cTn id="52" dur="500"/>
                                        <p:tgtEl>
                                          <p:spTgt spid="38"/>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36"/>
                                        </p:tgtEl>
                                        <p:attrNameLst>
                                          <p:attrName>style.visibility</p:attrName>
                                        </p:attrNameLst>
                                      </p:cBhvr>
                                      <p:to>
                                        <p:strVal val="visible"/>
                                      </p:to>
                                    </p:set>
                                    <p:anim calcmode="lin" valueType="num">
                                      <p:cBhvr additive="base">
                                        <p:cTn id="57" dur="500" fill="hold"/>
                                        <p:tgtEl>
                                          <p:spTgt spid="36"/>
                                        </p:tgtEl>
                                        <p:attrNameLst>
                                          <p:attrName>ppt_x</p:attrName>
                                        </p:attrNameLst>
                                      </p:cBhvr>
                                      <p:tavLst>
                                        <p:tav tm="0">
                                          <p:val>
                                            <p:strVal val="#ppt_x"/>
                                          </p:val>
                                        </p:tav>
                                        <p:tav tm="100000">
                                          <p:val>
                                            <p:strVal val="#ppt_x"/>
                                          </p:val>
                                        </p:tav>
                                      </p:tavLst>
                                    </p:anim>
                                    <p:anim calcmode="lin" valueType="num">
                                      <p:cBhvr additive="base">
                                        <p:cTn id="58" dur="500" fill="hold"/>
                                        <p:tgtEl>
                                          <p:spTgt spid="36"/>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37"/>
                                        </p:tgtEl>
                                        <p:attrNameLst>
                                          <p:attrName>style.visibility</p:attrName>
                                        </p:attrNameLst>
                                      </p:cBhvr>
                                      <p:to>
                                        <p:strVal val="visible"/>
                                      </p:to>
                                    </p:set>
                                    <p:anim calcmode="lin" valueType="num">
                                      <p:cBhvr additive="base">
                                        <p:cTn id="61" dur="500" fill="hold"/>
                                        <p:tgtEl>
                                          <p:spTgt spid="37"/>
                                        </p:tgtEl>
                                        <p:attrNameLst>
                                          <p:attrName>ppt_x</p:attrName>
                                        </p:attrNameLst>
                                      </p:cBhvr>
                                      <p:tavLst>
                                        <p:tav tm="0">
                                          <p:val>
                                            <p:strVal val="#ppt_x"/>
                                          </p:val>
                                        </p:tav>
                                        <p:tav tm="100000">
                                          <p:val>
                                            <p:strVal val="#ppt_x"/>
                                          </p:val>
                                        </p:tav>
                                      </p:tavLst>
                                    </p:anim>
                                    <p:anim calcmode="lin" valueType="num">
                                      <p:cBhvr additive="base">
                                        <p:cTn id="6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7" grpId="0" animBg="1"/>
      <p:bldP spid="28" grpId="0"/>
      <p:bldP spid="30" grpId="0" animBg="1"/>
      <p:bldP spid="31" grpId="0"/>
      <p:bldP spid="33" grpId="0" animBg="1"/>
      <p:bldP spid="34" grpId="0"/>
      <p:bldP spid="38" grpId="0" animBg="1"/>
      <p:bldP spid="36" grpId="0" animBg="1"/>
      <p:bldP spid="3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PROCESSING TIMES</a:t>
            </a:r>
          </a:p>
        </p:txBody>
      </p:sp>
      <p:sp>
        <p:nvSpPr>
          <p:cNvPr id="3" name="Content Placeholder 2"/>
          <p:cNvSpPr>
            <a:spLocks noGrp="1"/>
          </p:cNvSpPr>
          <p:nvPr>
            <p:ph type="body" sz="quarter" idx="11"/>
          </p:nvPr>
        </p:nvSpPr>
        <p:spPr>
          <a:xfrm>
            <a:off x="606205" y="2083889"/>
            <a:ext cx="10929485" cy="4193451"/>
          </a:xfrm>
        </p:spPr>
        <p:txBody>
          <a:bodyPr>
            <a:noAutofit/>
          </a:bodyPr>
          <a:lstStyle/>
          <a:p>
            <a:r>
              <a:rPr lang="en-US" sz="2400" dirty="0"/>
              <a:t>Federal agency processing times change regularly</a:t>
            </a:r>
          </a:p>
          <a:p>
            <a:r>
              <a:rPr lang="en-US" sz="2400" dirty="0"/>
              <a:t>ISO tries to anticipate times throughout the process</a:t>
            </a:r>
          </a:p>
          <a:p>
            <a:r>
              <a:rPr lang="en-US" sz="2400" dirty="0"/>
              <a:t>We currently suggest submitting the visa request </a:t>
            </a:r>
            <a:r>
              <a:rPr lang="en-US" sz="2400" b="1" dirty="0"/>
              <a:t>at least</a:t>
            </a:r>
          </a:p>
          <a:p>
            <a:pPr marL="682625" lvl="1" indent="-341313"/>
            <a:r>
              <a:rPr lang="en-US" sz="2000" b="0" dirty="0"/>
              <a:t>7 months ahead for new H-1Bs without USCIS premium processing</a:t>
            </a:r>
          </a:p>
          <a:p>
            <a:pPr marL="682625" lvl="1" indent="-341313"/>
            <a:r>
              <a:rPr lang="en-US" sz="2000" b="0" dirty="0"/>
              <a:t>4 months ahead for amendments, extensions, and changes of employer, and for new H-1Bs with USCIS premium processing</a:t>
            </a:r>
          </a:p>
          <a:p>
            <a:r>
              <a:rPr lang="en-US" sz="2400" dirty="0"/>
              <a:t>These suggested times are subject to change</a:t>
            </a:r>
          </a:p>
          <a:p>
            <a:r>
              <a:rPr lang="en-US" sz="2400" b="1" dirty="0"/>
              <a:t>Remember: </a:t>
            </a:r>
            <a:r>
              <a:rPr lang="en-US" sz="2400" dirty="0"/>
              <a:t>ISO can process LCA and I-129 petition only after the unit provides supporting documentation, so units should provide the packet as soon as possible after conditional approval</a:t>
            </a:r>
            <a:endParaRPr lang="en-US" sz="2400" b="1" dirty="0"/>
          </a:p>
          <a:p>
            <a:pPr marL="0" indent="0">
              <a:buNone/>
            </a:pPr>
            <a:endParaRPr lang="en-US" sz="2400" dirty="0"/>
          </a:p>
        </p:txBody>
      </p:sp>
    </p:spTree>
    <p:extLst>
      <p:ext uri="{BB962C8B-B14F-4D97-AF65-F5344CB8AC3E}">
        <p14:creationId xmlns:p14="http://schemas.microsoft.com/office/powerpoint/2010/main" val="140611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ustom Design">
  <a:themeElements>
    <a:clrScheme name="Custom 16">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2AD2C9"/>
      </a:hlink>
      <a:folHlink>
        <a:srgbClr val="2AD2C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Custom 25">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999999"/>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492085b-aff0-4424-910d-6832d4def72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640803C16E322488490B9B015E11DB0" ma:contentTypeVersion="13" ma:contentTypeDescription="Create a new document." ma:contentTypeScope="" ma:versionID="da14ac9732af262e64e474a5d252e4d6">
  <xsd:schema xmlns:xsd="http://www.w3.org/2001/XMLSchema" xmlns:xs="http://www.w3.org/2001/XMLSchema" xmlns:p="http://schemas.microsoft.com/office/2006/metadata/properties" xmlns:ns2="0a34d837-7f00-4829-8d55-4c0f8a8551ee" xmlns:ns3="3492085b-aff0-4424-910d-6832d4def727" targetNamespace="http://schemas.microsoft.com/office/2006/metadata/properties" ma:root="true" ma:fieldsID="1b62640884b2802b435047fce2d6a5c2" ns2:_="" ns3:_="">
    <xsd:import namespace="0a34d837-7f00-4829-8d55-4c0f8a8551ee"/>
    <xsd:import namespace="3492085b-aff0-4424-910d-6832d4def72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GenerationTime" minOccurs="0"/>
                <xsd:element ref="ns3:MediaServiceEventHashCode" minOccurs="0"/>
                <xsd:element ref="ns3:MediaLengthInSeconds" minOccurs="0"/>
                <xsd:element ref="ns3:MediaServiceDateTaken" minOccurs="0"/>
                <xsd:element ref="ns3:lcf76f155ced4ddcb4097134ff3c332f"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34d837-7f00-4829-8d55-4c0f8a8551e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92085b-aff0-4424-910d-6832d4def72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20148b9-20a4-48a0-acba-ba52d68a37a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6BAD9D-8883-4D5D-8F44-BDD09198093F}">
  <ds:schemaRefs>
    <ds:schemaRef ds:uri="0a34d837-7f00-4829-8d55-4c0f8a8551ee"/>
    <ds:schemaRef ds:uri="3492085b-aff0-4424-910d-6832d4def7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CD314C8-AD8B-41BB-A2F6-7FF2BA6A6EC3}">
  <ds:schemaRefs>
    <ds:schemaRef ds:uri="0a34d837-7f00-4829-8d55-4c0f8a8551ee"/>
    <ds:schemaRef ds:uri="3492085b-aff0-4424-910d-6832d4def7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9ECC326-A1E3-4452-BE77-081E4685AE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74</TotalTime>
  <Words>2501</Words>
  <Application>Microsoft Office PowerPoint</Application>
  <PresentationFormat>Widescreen</PresentationFormat>
  <Paragraphs>358</Paragraphs>
  <Slides>41</Slides>
  <Notes>41</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41</vt:i4>
      </vt:variant>
    </vt:vector>
  </HeadingPairs>
  <TitlesOfParts>
    <vt:vector size="54" baseType="lpstr">
      <vt:lpstr>Allerta</vt:lpstr>
      <vt:lpstr>Arial</vt:lpstr>
      <vt:lpstr>Calibri</vt:lpstr>
      <vt:lpstr>Encode Sans Normal Black</vt:lpstr>
      <vt:lpstr>Galdeano</vt:lpstr>
      <vt:lpstr>Lucida Grande</vt:lpstr>
      <vt:lpstr>Open Sans</vt:lpstr>
      <vt:lpstr>Open Sans Light</vt:lpstr>
      <vt:lpstr>Open Sans,Sans-Serif</vt:lpstr>
      <vt:lpstr>Uni Sans</vt:lpstr>
      <vt:lpstr>Wingdings</vt:lpstr>
      <vt:lpstr>Custom Design</vt:lpstr>
      <vt:lpstr>1_Custom Design</vt:lpstr>
      <vt:lpstr>H-1B BASICS</vt:lpstr>
      <vt:lpstr>AGENDA</vt:lpstr>
      <vt:lpstr>H-1B TEMPORARY WORKER</vt:lpstr>
      <vt:lpstr>H-1BS ARE HIGHLY REGULATED</vt:lpstr>
      <vt:lpstr>UW SPONSORSHIP OF H-1BS</vt:lpstr>
      <vt:lpstr>H-1B PROCESS</vt:lpstr>
      <vt:lpstr>VISA REQUEST PROCESS (GENERAL)</vt:lpstr>
      <vt:lpstr>ADJUDICATION PROCESS</vt:lpstr>
      <vt:lpstr>PROCESSING TIMES</vt:lpstr>
      <vt:lpstr>LABOR CONDITION APPLICATION</vt:lpstr>
      <vt:lpstr>WHAT IS THE LABOR  CONDITION APPLICATION?</vt:lpstr>
      <vt:lpstr>WHAT PROMISES?</vt:lpstr>
      <vt:lpstr>WHAT IS THE REQUIRED WAGE?</vt:lpstr>
      <vt:lpstr>PREVAILING  WAGE DETERMINATIONS</vt:lpstr>
      <vt:lpstr>WHAT IS THE PREVAILING WAGE?</vt:lpstr>
      <vt:lpstr>PREVAILING WAGE  SELF-DETERMINATION</vt:lpstr>
      <vt:lpstr>Example 1:</vt:lpstr>
      <vt:lpstr>Example 2:</vt:lpstr>
      <vt:lpstr>PREVAILING WAGE PROBLEMS</vt:lpstr>
      <vt:lpstr>PREVAILING WAGE TIPS</vt:lpstr>
      <vt:lpstr>Q &amp; A 1</vt:lpstr>
      <vt:lpstr>ACTUAL WAGE</vt:lpstr>
      <vt:lpstr>HOW IS THE ACTUAL  WAGE DETERMINED?</vt:lpstr>
      <vt:lpstr>WHO IS “SIMILARLY-SITUATED”?</vt:lpstr>
      <vt:lpstr>FOR EXAMPLE:</vt:lpstr>
      <vt:lpstr>THERE ARE MULTIPLE RIGHT ANSWERS</vt:lpstr>
      <vt:lpstr>POSTING AND FILING</vt:lpstr>
      <vt:lpstr>POSTING NOTICE</vt:lpstr>
      <vt:lpstr>SUBMITTING THE LCA</vt:lpstr>
      <vt:lpstr>FILING WITH USCIS</vt:lpstr>
      <vt:lpstr>WHAT IS THE PETITION TO USCIS?</vt:lpstr>
      <vt:lpstr>WHAT DO WE FILE WITH USCIS?</vt:lpstr>
      <vt:lpstr>USCIS PROCESSING TIMES</vt:lpstr>
      <vt:lpstr>PREMIUM PROCESSING</vt:lpstr>
      <vt:lpstr>APPROVAL</vt:lpstr>
      <vt:lpstr>CHANGES TO  H-1B EMPLOYMENT</vt:lpstr>
      <vt:lpstr>BEYOND INITIAL H VISA REQUESTS</vt:lpstr>
      <vt:lpstr>ENDING H-1B EMPLOYMENT</vt:lpstr>
      <vt:lpstr>WHAT’S NEXT</vt:lpstr>
      <vt:lpstr>Q &amp; A 2</vt:lpstr>
      <vt:lpstr>RESOURCES</vt:lpstr>
    </vt:vector>
  </TitlesOfParts>
  <Company>University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mandelyn</dc:creator>
  <cp:lastModifiedBy>Ursula E Owen</cp:lastModifiedBy>
  <cp:revision>90</cp:revision>
  <dcterms:created xsi:type="dcterms:W3CDTF">2019-03-18T22:46:29Z</dcterms:created>
  <dcterms:modified xsi:type="dcterms:W3CDTF">2026-02-20T00:26:47Z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0x0101001640803C16E322488490B9B015E11DB0</vt:lpwstr>
  </property>
  <property fmtid="{D5CDD505-2E9C-101B-9397-08002B2CF9AE}" pid="3" name="MediaServiceImageTags">
    <vt:lpwstr/>
  </property>
</Properties>
</file>