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4"/>
    <p:sldMasterId id="2147483689" r:id="rId5"/>
  </p:sldMasterIdLst>
  <p:notesMasterIdLst>
    <p:notesMasterId r:id="rId50"/>
  </p:notesMasterIdLst>
  <p:sldIdLst>
    <p:sldId id="256" r:id="rId6"/>
    <p:sldId id="325" r:id="rId7"/>
    <p:sldId id="327" r:id="rId8"/>
    <p:sldId id="308" r:id="rId9"/>
    <p:sldId id="283" r:id="rId10"/>
    <p:sldId id="304" r:id="rId11"/>
    <p:sldId id="315" r:id="rId12"/>
    <p:sldId id="282" r:id="rId13"/>
    <p:sldId id="286" r:id="rId14"/>
    <p:sldId id="288" r:id="rId15"/>
    <p:sldId id="290" r:id="rId16"/>
    <p:sldId id="303" r:id="rId17"/>
    <p:sldId id="287" r:id="rId18"/>
    <p:sldId id="289" r:id="rId19"/>
    <p:sldId id="333" r:id="rId20"/>
    <p:sldId id="317" r:id="rId21"/>
    <p:sldId id="292" r:id="rId22"/>
    <p:sldId id="318" r:id="rId23"/>
    <p:sldId id="319" r:id="rId24"/>
    <p:sldId id="274" r:id="rId25"/>
    <p:sldId id="321" r:id="rId26"/>
    <p:sldId id="262" r:id="rId27"/>
    <p:sldId id="263" r:id="rId28"/>
    <p:sldId id="298" r:id="rId29"/>
    <p:sldId id="310" r:id="rId30"/>
    <p:sldId id="265" r:id="rId31"/>
    <p:sldId id="261" r:id="rId32"/>
    <p:sldId id="266" r:id="rId33"/>
    <p:sldId id="299" r:id="rId34"/>
    <p:sldId id="268" r:id="rId35"/>
    <p:sldId id="309" r:id="rId36"/>
    <p:sldId id="301" r:id="rId37"/>
    <p:sldId id="272" r:id="rId38"/>
    <p:sldId id="300" r:id="rId39"/>
    <p:sldId id="297" r:id="rId40"/>
    <p:sldId id="270" r:id="rId41"/>
    <p:sldId id="276" r:id="rId42"/>
    <p:sldId id="271" r:id="rId43"/>
    <p:sldId id="273" r:id="rId44"/>
    <p:sldId id="302" r:id="rId45"/>
    <p:sldId id="306" r:id="rId46"/>
    <p:sldId id="307" r:id="rId47"/>
    <p:sldId id="334" r:id="rId48"/>
    <p:sldId id="296" r:id="rId4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456" userDrawn="1">
          <p15:clr>
            <a:srgbClr val="A4A3A4"/>
          </p15:clr>
        </p15:guide>
        <p15:guide id="2" orient="horz" pos="1440" userDrawn="1">
          <p15:clr>
            <a:srgbClr val="A4A3A4"/>
          </p15:clr>
        </p15:guide>
        <p15:guide id="3" orient="horz" pos="1056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FE9B11E-E9F9-950C-7CC9-CB39F5F7DEB1}" name="Mandy Toomey" initials="MT" userId="S::mandelyn@uw.edu::572e53f7-91dd-486b-aaea-90639485ddcd" providerId="AD"/>
  <p188:author id="{6F95D646-3349-857C-EC2B-D5A45AE8F428}" name="Ursula E Owen" initials="UO" userId="S::ursako@uw.edu::d54ed400-d395-4cf2-8b3d-828b1a7b31f4" providerId="AD"/>
  <p188:author id="{6BE98350-857F-D907-84EC-6809BA87BD00}" name="Susan A. Larrance" initials="SAL" userId="S::slarranc@uw.edu::3bfa83a8-e38c-4749-a5d7-0067c8981eb0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ndy L. Toomey" initials="MLT" lastIdx="30" clrIdx="2">
    <p:extLst>
      <p:ext uri="{19B8F6BF-5375-455C-9EA6-DF929625EA0E}">
        <p15:presenceInfo xmlns:p15="http://schemas.microsoft.com/office/powerpoint/2012/main" userId="S-1-5-21-1478355014-127360780-1969717230-2047272" providerId="AD"/>
      </p:ext>
    </p:extLst>
  </p:cmAuthor>
  <p:cmAuthor id="2" name="Susan A. Larrance" initials="SAL" lastIdx="32" clrIdx="3">
    <p:extLst>
      <p:ext uri="{19B8F6BF-5375-455C-9EA6-DF929625EA0E}">
        <p15:presenceInfo xmlns:p15="http://schemas.microsoft.com/office/powerpoint/2012/main" userId="S-1-5-21-1478355014-127360780-1969717230-398694" providerId="AD"/>
      </p:ext>
    </p:extLst>
  </p:cmAuthor>
  <p:cmAuthor id="3" name="Ursula E Owen" initials="UEO" lastIdx="8" clrIdx="4">
    <p:extLst>
      <p:ext uri="{19B8F6BF-5375-455C-9EA6-DF929625EA0E}">
        <p15:presenceInfo xmlns:p15="http://schemas.microsoft.com/office/powerpoint/2012/main" userId="S-1-5-21-1478355014-127360780-1969717230-8488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A57A"/>
    <a:srgbClr val="32006E"/>
    <a:srgbClr val="4B2E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482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90" y="486"/>
      </p:cViewPr>
      <p:guideLst>
        <p:guide pos="456"/>
        <p:guide orient="horz" pos="1440"/>
        <p:guide orient="horz" pos="1056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microsoft.com/office/2018/10/relationships/authors" Target="authors.xml"/><Relationship Id="rId8" Type="http://schemas.openxmlformats.org/officeDocument/2006/relationships/slide" Target="slides/slide3.xml"/><Relationship Id="rId51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969278-B20B-435C-BE70-867EB0A8AAC2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8DD838-72FF-4EF3-9E12-00CD558235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558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UEO do introduction/logistics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8DD838-72FF-4EF3-9E12-00CD558235C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8115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A8D1FA-1B44-4188-B6D3-A7AB7B9EAA6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94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A8D1FA-1B44-4188-B6D3-A7AB7B9EAA6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3600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6013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  <a:noFill/>
          <a:ln>
            <a:noFill/>
          </a:ln>
        </p:spPr>
        <p:txBody>
          <a:bodyPr wrap="square" lIns="92875" tIns="46425" rIns="92875" bIns="46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Shape 140"/>
          <p:cNvSpPr txBox="1">
            <a:spLocks noGrp="1"/>
          </p:cNvSpPr>
          <p:nvPr>
            <p:ph type="sldNum" idx="12"/>
          </p:nvPr>
        </p:nvSpPr>
        <p:spPr>
          <a:xfrm>
            <a:off x="3898103" y="8829967"/>
            <a:ext cx="2982119" cy="464820"/>
          </a:xfrm>
          <a:prstGeom prst="rect">
            <a:avLst/>
          </a:prstGeom>
          <a:noFill/>
          <a:ln>
            <a:noFill/>
          </a:ln>
        </p:spPr>
        <p:txBody>
          <a:bodyPr wrap="square" lIns="92875" tIns="46425" rIns="92875" bIns="46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22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848796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Mention Actual Wage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8DD838-72FF-4EF3-9E12-00CD558235C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0057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B5461-E66E-482D-7E25-A9F3F80C1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3F9E56-4C47-0A65-730B-9D65E5D478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4DC0445-5E4E-6074-BBCC-3DC0DF620E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1E4313-B085-0EBD-E788-E4AF445752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A8D1FA-1B44-4188-B6D3-A7AB7B9EAA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4469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A8D1FA-1B44-4188-B6D3-A7AB7B9EAA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87347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348598-37AF-469C-02BF-70D198E078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9EE2FA-7130-EF7E-44AC-05B260FC43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89A61F-7842-6E17-5A88-0C31BDC00E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UEO present this section through first Q&amp;A break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2082B7-127F-40AF-9843-01892644AC4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CA8D1FA-1B44-4188-B6D3-A7AB7B9EAA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35415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8DD838-72FF-4EF3-9E12-00CD558235C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303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8DD838-72FF-4EF3-9E12-00CD558235C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874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 will talk about each of these in detail in the next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8DD838-72FF-4EF3-9E12-00CD558235C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0712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Mention that Skills List was recently updated; some scholars whose DS-2019s say they are subject to 212(e) based on the Skills List might not still be subject.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8DD838-72FF-4EF3-9E12-00CD558235C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1295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A8D1FA-1B44-4188-B6D3-A7AB7B9EAA6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2085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A8D1FA-1B44-4188-B6D3-A7AB7B9EAA6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333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-Log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UW_W Logo_Whit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8553" y="5626608"/>
            <a:ext cx="1828800" cy="123139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7441" y="4568599"/>
            <a:ext cx="2133600" cy="18626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13833" y="859991"/>
            <a:ext cx="9296400" cy="3522341"/>
          </a:xfrm>
          <a:prstGeom prst="rect">
            <a:avLst/>
          </a:prstGeom>
        </p:spPr>
        <p:txBody>
          <a:bodyPr anchor="b"/>
          <a:lstStyle>
            <a:lvl1pPr algn="l">
              <a:defRPr sz="6667" b="1" i="0" baseline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r>
              <a:rPr lang="en-US"/>
              <a:t>TITLE HERE</a:t>
            </a:r>
            <a:br>
              <a:rPr lang="en-US"/>
            </a:br>
            <a:r>
              <a:rPr lang="en-US"/>
              <a:t>ENCODE NORMAL</a:t>
            </a:r>
            <a:br>
              <a:rPr lang="en-US"/>
            </a:br>
            <a:r>
              <a:rPr lang="en-US"/>
              <a:t>BLACK, 50 PT.</a:t>
            </a:r>
          </a:p>
        </p:txBody>
      </p:sp>
      <p:pic>
        <p:nvPicPr>
          <p:cNvPr id="4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6F3BD53A-B4D0-8A39-B453-575AB0DDB6B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  <a14:imgEffect>
                      <a14:colorTemperature colorTemp="11500"/>
                    </a14:imgEffect>
                    <a14:imgEffect>
                      <a14:brightnessContrast bright="100000"/>
                    </a14:imgEffect>
                  </a14:imgLayer>
                </a14:imgProps>
              </a:ext>
            </a:extLst>
          </a:blip>
          <a:srcRect l="18715"/>
          <a:stretch/>
        </p:blipFill>
        <p:spPr>
          <a:xfrm>
            <a:off x="613833" y="428148"/>
            <a:ext cx="3094567" cy="49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8501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2042" y="1818011"/>
            <a:ext cx="1471708" cy="128483"/>
          </a:xfrm>
          <a:prstGeom prst="rect">
            <a:avLst/>
          </a:prstGeom>
        </p:spPr>
      </p:pic>
      <p:sp>
        <p:nvSpPr>
          <p:cNvPr id="8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7231" y="2307557"/>
            <a:ext cx="10929485" cy="3154535"/>
          </a:xfrm>
          <a:prstGeom prst="rect">
            <a:avLst/>
          </a:prstGeom>
        </p:spPr>
        <p:txBody>
          <a:bodyPr/>
          <a:lstStyle>
            <a:lvl1pPr marL="457189" indent="-457189">
              <a:buFont typeface="Lucida Grande"/>
              <a:buChar char="&gt;"/>
              <a:defRPr sz="32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>
              <a:defRPr sz="2667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523962" indent="-304792">
              <a:buSzPct val="100000"/>
              <a:buFont typeface="Lucida Grande"/>
              <a:buChar char="&gt;"/>
              <a:defRPr sz="2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>
              <a:defRPr sz="2133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743131" indent="-304792">
              <a:buFont typeface="Lucida Grande"/>
              <a:buChar char="&gt;"/>
              <a:defRPr sz="1867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/>
              <a:t>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3833" y="492978"/>
            <a:ext cx="10912883" cy="1325033"/>
          </a:xfrm>
          <a:prstGeom prst="rect">
            <a:avLst/>
          </a:prstGeom>
        </p:spPr>
        <p:txBody>
          <a:bodyPr anchor="b"/>
          <a:lstStyle>
            <a:lvl1pPr algn="l">
              <a:defRPr sz="4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3623067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2042" y="1818011"/>
            <a:ext cx="1471708" cy="128483"/>
          </a:xfrm>
          <a:prstGeom prst="rect">
            <a:avLst/>
          </a:prstGeom>
        </p:spPr>
      </p:pic>
      <p:sp>
        <p:nvSpPr>
          <p:cNvPr id="10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613827" y="2338804"/>
            <a:ext cx="10912883" cy="39482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 b="0" i="1" baseline="0">
                <a:solidFill>
                  <a:schemeClr val="tx1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/>
              <a:t>Graphics can go here – </a:t>
            </a:r>
            <a:br>
              <a:rPr lang="en-US"/>
            </a:br>
            <a:r>
              <a:rPr lang="en-US"/>
              <a:t>replace this box with your image or chart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3827" y="492978"/>
            <a:ext cx="10912883" cy="1325033"/>
          </a:xfrm>
          <a:prstGeom prst="rect">
            <a:avLst/>
          </a:prstGeom>
        </p:spPr>
        <p:txBody>
          <a:bodyPr anchor="b"/>
          <a:lstStyle>
            <a:lvl1pPr algn="l">
              <a:defRPr sz="4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2263749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-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3833" y="859992"/>
            <a:ext cx="10719425" cy="2702193"/>
          </a:xfrm>
          <a:prstGeom prst="rect">
            <a:avLst/>
          </a:prstGeom>
        </p:spPr>
        <p:txBody>
          <a:bodyPr anchor="b"/>
          <a:lstStyle>
            <a:lvl1pPr algn="l">
              <a:defRPr sz="4800" b="1" i="0" baseline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r>
              <a:rPr lang="en-US"/>
              <a:t>TITLE HERE </a:t>
            </a:r>
            <a:br>
              <a:rPr lang="en-US"/>
            </a:br>
            <a:r>
              <a:rPr lang="en-US"/>
              <a:t>ENCODE NORMAL BLACK, 36 PT.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9C9936-F439-7C6E-5F36-9D9D95181A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2042" y="3646607"/>
            <a:ext cx="1886588" cy="164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1082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-no-log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UW_W Logo_Whit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8553" y="5626608"/>
            <a:ext cx="1828800" cy="123139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7441" y="4568599"/>
            <a:ext cx="2133600" cy="18626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3833" y="859991"/>
            <a:ext cx="9364720" cy="3522341"/>
          </a:xfrm>
          <a:prstGeom prst="rect">
            <a:avLst/>
          </a:prstGeom>
        </p:spPr>
        <p:txBody>
          <a:bodyPr anchor="b"/>
          <a:lstStyle>
            <a:lvl1pPr algn="l">
              <a:defRPr sz="6667" b="1" i="0" baseline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r>
              <a:rPr lang="en-US"/>
              <a:t>TITLE HERE </a:t>
            </a:r>
            <a:br>
              <a:rPr lang="en-US"/>
            </a:br>
            <a:r>
              <a:rPr lang="en-US"/>
              <a:t>ENCODE NORMAL BLACK, 50 PT.</a:t>
            </a:r>
          </a:p>
        </p:txBody>
      </p:sp>
    </p:spTree>
    <p:extLst>
      <p:ext uri="{BB962C8B-B14F-4D97-AF65-F5344CB8AC3E}">
        <p14:creationId xmlns:p14="http://schemas.microsoft.com/office/powerpoint/2010/main" val="23763093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-divi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3833" y="859992"/>
            <a:ext cx="10719425" cy="2702193"/>
          </a:xfrm>
          <a:prstGeom prst="rect">
            <a:avLst/>
          </a:prstGeom>
        </p:spPr>
        <p:txBody>
          <a:bodyPr anchor="b"/>
          <a:lstStyle>
            <a:lvl1pPr algn="l">
              <a:defRPr sz="4800" b="1" i="0" baseline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r>
              <a:rPr lang="en-US"/>
              <a:t>TITLE HERE </a:t>
            </a:r>
            <a:br>
              <a:rPr lang="en-US"/>
            </a:br>
            <a:r>
              <a:rPr lang="en-US"/>
              <a:t>ENCODE NORMAL BLACK, 36 PT.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9C9936-F439-7C6E-5F36-9D9D95181A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2042" y="3646607"/>
            <a:ext cx="1886588" cy="164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414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7231" y="3093653"/>
            <a:ext cx="10929485" cy="3002348"/>
          </a:xfrm>
          <a:prstGeom prst="rect">
            <a:avLst/>
          </a:prstGeom>
        </p:spPr>
        <p:txBody>
          <a:bodyPr/>
          <a:lstStyle>
            <a:lvl1pPr marL="457189" indent="-457189">
              <a:buFont typeface="Lucida Grande"/>
              <a:buChar char="&gt;"/>
              <a:defRPr sz="32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>
              <a:defRPr sz="2667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523962" indent="-304792">
              <a:buSzPct val="100000"/>
              <a:buFont typeface="Lucida Grande"/>
              <a:buChar char="&gt;"/>
              <a:defRPr sz="2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>
              <a:defRPr sz="2133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743131" indent="-304792">
              <a:buFont typeface="Lucida Grande"/>
              <a:buChar char="&gt;"/>
              <a:defRPr sz="1867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/>
              <a:t>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13833" y="2307557"/>
            <a:ext cx="10912883" cy="54822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3200" b="0" i="0" baseline="0">
                <a:solidFill>
                  <a:schemeClr val="tx2"/>
                </a:solidFill>
                <a:latin typeface="Uni Sans" charset="0"/>
                <a:ea typeface="Uni Sans" charset="0"/>
                <a:cs typeface="Uni Sans" charset="0"/>
              </a:defRPr>
            </a:lvl1pPr>
            <a:lvl2pPr marL="609585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121917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828754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2438339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/>
              <a:t>SUB-HEADER HERE (UNI SANS REGULAR, 24 PT.)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2042" y="1818011"/>
            <a:ext cx="1471708" cy="1284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97231" y="495348"/>
            <a:ext cx="10929485" cy="1325033"/>
          </a:xfrm>
          <a:prstGeom prst="rect">
            <a:avLst/>
          </a:prstGeom>
        </p:spPr>
        <p:txBody>
          <a:bodyPr anchor="b"/>
          <a:lstStyle>
            <a:lvl1pPr algn="l">
              <a:defRPr sz="4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12837446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7231" y="2307557"/>
            <a:ext cx="10929485" cy="3154535"/>
          </a:xfrm>
          <a:prstGeom prst="rect">
            <a:avLst/>
          </a:prstGeom>
        </p:spPr>
        <p:txBody>
          <a:bodyPr/>
          <a:lstStyle>
            <a:lvl1pPr marL="457189" indent="-457189">
              <a:buFont typeface="Lucida Grande"/>
              <a:buChar char="&gt;"/>
              <a:defRPr sz="32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>
              <a:defRPr sz="2667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523962" indent="-304792">
              <a:buSzPct val="100000"/>
              <a:buFont typeface="Lucida Grande"/>
              <a:buChar char="&gt;"/>
              <a:defRPr sz="2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>
              <a:defRPr sz="2133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743131" indent="-304792">
              <a:buFont typeface="Lucida Grande"/>
              <a:buChar char="&gt;"/>
              <a:defRPr sz="1867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/>
              <a:t>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2042" y="1818011"/>
            <a:ext cx="1471708" cy="128483"/>
          </a:xfrm>
          <a:prstGeom prst="rect">
            <a:avLst/>
          </a:prstGeom>
        </p:spPr>
      </p:pic>
      <p:pic>
        <p:nvPicPr>
          <p:cNvPr id="13" name="Picture 12" descr="UW_W Logo_Whit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8553" y="5626608"/>
            <a:ext cx="1828800" cy="12313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97231" y="492978"/>
            <a:ext cx="10929485" cy="1325033"/>
          </a:xfrm>
          <a:prstGeom prst="rect">
            <a:avLst/>
          </a:prstGeom>
        </p:spPr>
        <p:txBody>
          <a:bodyPr anchor="b"/>
          <a:lstStyle>
            <a:lvl1pPr algn="l">
              <a:defRPr sz="4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1546385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597231" y="2299970"/>
            <a:ext cx="10912883" cy="377089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 b="0" i="1" baseline="0">
                <a:solidFill>
                  <a:srgbClr val="FFFFFF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/>
              <a:t>Graphics can go here – </a:t>
            </a:r>
            <a:br>
              <a:rPr lang="en-US"/>
            </a:br>
            <a:r>
              <a:rPr lang="en-US"/>
              <a:t>replace this box with your image or chart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2042" y="1818011"/>
            <a:ext cx="1471708" cy="1284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3833" y="494164"/>
            <a:ext cx="10912883" cy="1325033"/>
          </a:xfrm>
          <a:prstGeom prst="rect">
            <a:avLst/>
          </a:prstGeom>
        </p:spPr>
        <p:txBody>
          <a:bodyPr anchor="b"/>
          <a:lstStyle>
            <a:lvl1pPr algn="l">
              <a:defRPr sz="4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17356917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85E58DE2-5780-7537-B969-F1412F88FF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8859"/>
          <a:stretch/>
        </p:blipFill>
        <p:spPr>
          <a:xfrm>
            <a:off x="757442" y="5991382"/>
            <a:ext cx="3033165" cy="48226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7441" y="4869211"/>
            <a:ext cx="2133600" cy="186267"/>
          </a:xfrm>
          <a:prstGeom prst="rect">
            <a:avLst/>
          </a:prstGeom>
        </p:spPr>
      </p:pic>
      <p:pic>
        <p:nvPicPr>
          <p:cNvPr id="16" name="Picture 15" descr="W Logo_Purple_2685_HEX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5343987"/>
            <a:ext cx="1828800" cy="12313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3833" y="1160603"/>
            <a:ext cx="9296400" cy="3522341"/>
          </a:xfrm>
          <a:prstGeom prst="rect">
            <a:avLst/>
          </a:prstGeom>
        </p:spPr>
        <p:txBody>
          <a:bodyPr anchor="b"/>
          <a:lstStyle>
            <a:lvl1pPr algn="l">
              <a:defRPr sz="6667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TITLE HERE</a:t>
            </a:r>
            <a:br>
              <a:rPr lang="en-US"/>
            </a:br>
            <a:r>
              <a:rPr lang="en-US"/>
              <a:t>ENCODE NORMAL</a:t>
            </a:r>
            <a:br>
              <a:rPr lang="en-US"/>
            </a:br>
            <a:r>
              <a:rPr lang="en-US"/>
              <a:t>BLACK, 50 PT. </a:t>
            </a:r>
          </a:p>
        </p:txBody>
      </p:sp>
    </p:spTree>
    <p:extLst>
      <p:ext uri="{BB962C8B-B14F-4D97-AF65-F5344CB8AC3E}">
        <p14:creationId xmlns:p14="http://schemas.microsoft.com/office/powerpoint/2010/main" val="1066985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2042" y="3651939"/>
            <a:ext cx="1886588" cy="164703"/>
          </a:xfrm>
          <a:prstGeom prst="rect">
            <a:avLst/>
          </a:prstGeom>
        </p:spPr>
      </p:pic>
      <p:pic>
        <p:nvPicPr>
          <p:cNvPr id="16" name="Picture 15" descr="W Logo_Purple_2685_HEX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5343987"/>
            <a:ext cx="1828800" cy="12313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3833" y="1160603"/>
            <a:ext cx="9296400" cy="2491336"/>
          </a:xfrm>
          <a:prstGeom prst="rect">
            <a:avLst/>
          </a:prstGeom>
        </p:spPr>
        <p:txBody>
          <a:bodyPr anchor="b"/>
          <a:lstStyle>
            <a:lvl1pPr algn="l">
              <a:defRPr sz="48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TITLE HERE</a:t>
            </a:r>
            <a:br>
              <a:rPr lang="en-US"/>
            </a:br>
            <a:r>
              <a:rPr lang="en-US"/>
              <a:t>ENCODE NORMAL</a:t>
            </a:r>
            <a:br>
              <a:rPr lang="en-US"/>
            </a:br>
            <a:r>
              <a:rPr lang="en-US"/>
              <a:t>BLACK, 36 PT. </a:t>
            </a:r>
          </a:p>
        </p:txBody>
      </p:sp>
    </p:spTree>
    <p:extLst>
      <p:ext uri="{BB962C8B-B14F-4D97-AF65-F5344CB8AC3E}">
        <p14:creationId xmlns:p14="http://schemas.microsoft.com/office/powerpoint/2010/main" val="127551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0509" y="1819205"/>
            <a:ext cx="1471708" cy="12848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2042" y="1818011"/>
            <a:ext cx="1471708" cy="128483"/>
          </a:xfrm>
          <a:prstGeom prst="rect">
            <a:avLst/>
          </a:prstGeom>
        </p:spPr>
      </p:pic>
      <p:sp>
        <p:nvSpPr>
          <p:cNvPr id="2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7231" y="3093653"/>
            <a:ext cx="10929485" cy="3002348"/>
          </a:xfrm>
          <a:prstGeom prst="rect">
            <a:avLst/>
          </a:prstGeom>
        </p:spPr>
        <p:txBody>
          <a:bodyPr/>
          <a:lstStyle>
            <a:lvl1pPr marL="457189" indent="-457189">
              <a:buFont typeface="Lucida Grande"/>
              <a:buChar char="&gt;"/>
              <a:defRPr sz="32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>
              <a:defRPr sz="2667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523962" indent="-304792">
              <a:buSzPct val="100000"/>
              <a:buFont typeface="Lucida Grande"/>
              <a:buChar char="&gt;"/>
              <a:defRPr sz="2400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>
              <a:defRPr sz="2133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743131" indent="-304792">
              <a:buFont typeface="Lucida Grande"/>
              <a:buChar char="&gt;"/>
              <a:defRPr sz="1867" b="1" i="0" baseline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defRPr>
            </a:lvl5pPr>
          </a:lstStyle>
          <a:p>
            <a:pPr lvl="0"/>
            <a:r>
              <a:rPr lang="en-US"/>
              <a:t>Content here (Open Sans Bold, 24 pt.)</a:t>
            </a:r>
          </a:p>
          <a:p>
            <a:pPr lvl="1"/>
            <a:r>
              <a:rPr lang="en-US"/>
              <a:t>Second level (Open Sans Bold, 20)</a:t>
            </a:r>
          </a:p>
          <a:p>
            <a:pPr lvl="2"/>
            <a:r>
              <a:rPr lang="en-US"/>
              <a:t>Third level (Open Sans Bold, 18)</a:t>
            </a:r>
          </a:p>
          <a:p>
            <a:pPr lvl="3"/>
            <a:r>
              <a:rPr lang="en-US"/>
              <a:t>Fourth level (Open Sans Bold, 16)</a:t>
            </a:r>
          </a:p>
          <a:p>
            <a:pPr lvl="4"/>
            <a:r>
              <a:rPr lang="en-US"/>
              <a:t>Fifth level (Open Sans Bold, 14)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13833" y="2307557"/>
            <a:ext cx="10912883" cy="54822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3200" b="0" i="0" baseline="0">
                <a:solidFill>
                  <a:schemeClr val="tx2"/>
                </a:solidFill>
                <a:latin typeface="Uni Sans" charset="0"/>
                <a:ea typeface="Uni Sans" charset="0"/>
                <a:cs typeface="Uni Sans" charset="0"/>
              </a:defRPr>
            </a:lvl1pPr>
            <a:lvl2pPr marL="609585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121917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828754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2438339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/>
              <a:t>SUB-HEADER HERE (UNI SANS REGULAR, 24 PT.)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3833" y="503145"/>
            <a:ext cx="10912883" cy="1325033"/>
          </a:xfrm>
          <a:prstGeom prst="rect">
            <a:avLst/>
          </a:prstGeom>
        </p:spPr>
        <p:txBody>
          <a:bodyPr anchor="b"/>
          <a:lstStyle>
            <a:lvl1pPr algn="l">
              <a:defRPr sz="4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/>
              <a:t>HEADER HERE </a:t>
            </a:r>
            <a:br>
              <a:rPr lang="en-US"/>
            </a:br>
            <a:r>
              <a:rPr lang="en-US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310909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48650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36" t="38360" r="13252" b="30129"/>
          <a:stretch/>
        </p:blipFill>
        <p:spPr>
          <a:xfrm>
            <a:off x="0" y="0"/>
            <a:ext cx="12192000" cy="326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280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travel.state.gov/content/travel/en/us-visas/visa-information-resources/advisory-opinions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aces.org/members" TargetMode="Externa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ap.washington.edu/blog/2025/11/end-of-uws-pause-on-filing-new-h-1b-petitions/" TargetMode="Externa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ap.washington.edu/prevailing-wage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mailto:acadvisa@uw.edu" TargetMode="External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ap.washington.edu/ahr/working/instructional-responsibility-policy/" TargetMode="External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i94.cbp.dhs.gov/I94/#/home" TargetMode="External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scis.gov/working-in-the-united-states/information-for-employers-and-employees/options-for-nonimmigrant-workers-following-termination-of-employment" TargetMode="External"/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https://ap.washington.edu/ahr/visas/h1b/checklists/#dependent_filings" TargetMode="External"/><Relationship Id="rId1" Type="http://schemas.openxmlformats.org/officeDocument/2006/relationships/slideLayout" Target="../slideLayouts/slideLayout10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hyperlink" Target="mailto:acadvisa@uw.edu" TargetMode="External"/><Relationship Id="rId1" Type="http://schemas.openxmlformats.org/officeDocument/2006/relationships/slideLayout" Target="../slideLayouts/slideLayout10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s://ap.washington.edu/ahr/visas/scholar-resources/important-documents/i94/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ap.washington.edu/wp-content/uploads/Maintenance-of-Status-I-94-Consent.pdf" TargetMode="Externa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hyperlink" Target="https://ap.washington.edu/blog/category/visas/" TargetMode="External"/><Relationship Id="rId13" Type="http://schemas.openxmlformats.org/officeDocument/2006/relationships/image" Target="../media/image14.png"/><Relationship Id="rId3" Type="http://schemas.openxmlformats.org/officeDocument/2006/relationships/hyperlink" Target="https://ap.washington.edu/ahr/visas/h1b/" TargetMode="External"/><Relationship Id="rId7" Type="http://schemas.openxmlformats.org/officeDocument/2006/relationships/image" Target="../media/image11.png"/><Relationship Id="rId12" Type="http://schemas.openxmlformats.org/officeDocument/2006/relationships/image" Target="../media/image13.png"/><Relationship Id="rId2" Type="http://schemas.openxmlformats.org/officeDocument/2006/relationships/hyperlink" Target="https://ap.washington.edu/ahr/visas/" TargetMode="Externa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0.png"/><Relationship Id="rId11" Type="http://schemas.openxmlformats.org/officeDocument/2006/relationships/image" Target="../media/image12.png"/><Relationship Id="rId5" Type="http://schemas.openxmlformats.org/officeDocument/2006/relationships/image" Target="../media/image9.png"/><Relationship Id="rId10" Type="http://schemas.openxmlformats.org/officeDocument/2006/relationships/hyperlink" Target="https://lux.ap.washington.edu/visa/h/mine/" TargetMode="External"/><Relationship Id="rId4" Type="http://schemas.openxmlformats.org/officeDocument/2006/relationships/hyperlink" Target="https://ap.washington.edu/ahr/visas/admin-resources/h1b/sponsorship/" TargetMode="External"/><Relationship Id="rId9" Type="http://schemas.openxmlformats.org/officeDocument/2006/relationships/hyperlink" Target="https://lux.ap.washington.edu/visa/h/new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hr.uw.edu/policies/staff-visa-sponsorship/" TargetMode="External"/><Relationship Id="rId2" Type="http://schemas.openxmlformats.org/officeDocument/2006/relationships/hyperlink" Target="https://ap.washington.edu/ahr/visas/h1b/" TargetMode="Externa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H-1B Advanced</a:t>
            </a: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849368CD-C2CB-645B-EF05-9BA894A36720}"/>
              </a:ext>
            </a:extLst>
          </p:cNvPr>
          <p:cNvSpPr txBox="1">
            <a:spLocks/>
          </p:cNvSpPr>
          <p:nvPr/>
        </p:nvSpPr>
        <p:spPr>
          <a:xfrm>
            <a:off x="665284" y="5039606"/>
            <a:ext cx="10912883" cy="54822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09585" rtl="0" eaLnBrk="1" latinLnBrk="0" hangingPunct="1">
              <a:lnSpc>
                <a:spcPct val="90000"/>
              </a:lnSpc>
              <a:spcBef>
                <a:spcPct val="20000"/>
              </a:spcBef>
              <a:buFont typeface="Arial"/>
              <a:buNone/>
              <a:defRPr sz="3200" b="0" i="0" kern="1200" baseline="0">
                <a:solidFill>
                  <a:schemeClr val="tx2"/>
                </a:solidFill>
                <a:latin typeface="Uni Sans" charset="0"/>
                <a:ea typeface="Uni Sans" charset="0"/>
                <a:cs typeface="Uni Sans" charset="0"/>
              </a:defRPr>
            </a:lvl1pPr>
            <a:lvl2pPr marL="609585" indent="0" algn="l" defTabSz="609585" rtl="0" eaLnBrk="1" latinLnBrk="0" hangingPunct="1">
              <a:spcBef>
                <a:spcPct val="20000"/>
              </a:spcBef>
              <a:buFont typeface="Arial"/>
              <a:buNone/>
              <a:defRPr sz="3733" b="0" i="0" kern="1200">
                <a:solidFill>
                  <a:srgbClr val="E8D3A2"/>
                </a:solidFill>
                <a:latin typeface="Encode Sans Normal Black"/>
                <a:ea typeface="+mn-ea"/>
                <a:cs typeface="Encode Sans Normal Black"/>
              </a:defRPr>
            </a:lvl2pPr>
            <a:lvl3pPr marL="1219170" indent="0" algn="l" defTabSz="609585" rtl="0" eaLnBrk="1" latinLnBrk="0" hangingPunct="1">
              <a:spcBef>
                <a:spcPct val="20000"/>
              </a:spcBef>
              <a:buFont typeface="Arial"/>
              <a:buNone/>
              <a:defRPr sz="3200" b="0" i="0" kern="1200">
                <a:solidFill>
                  <a:srgbClr val="E8D3A2"/>
                </a:solidFill>
                <a:latin typeface="Encode Sans Normal Black"/>
                <a:ea typeface="+mn-ea"/>
                <a:cs typeface="Encode Sans Normal Black"/>
              </a:defRPr>
            </a:lvl3pPr>
            <a:lvl4pPr marL="1828754" indent="0" algn="l" defTabSz="609585" rtl="0" eaLnBrk="1" latinLnBrk="0" hangingPunct="1">
              <a:spcBef>
                <a:spcPct val="20000"/>
              </a:spcBef>
              <a:buFont typeface="Arial"/>
              <a:buNone/>
              <a:defRPr sz="2667" b="0" i="0" kern="1200">
                <a:solidFill>
                  <a:srgbClr val="E8D3A2"/>
                </a:solidFill>
                <a:latin typeface="Encode Sans Normal Black"/>
                <a:ea typeface="+mn-ea"/>
                <a:cs typeface="Encode Sans Normal Black"/>
              </a:defRPr>
            </a:lvl4pPr>
            <a:lvl5pPr marL="2438339" indent="0" algn="l" defTabSz="609585" rtl="0" eaLnBrk="1" latinLnBrk="0" hangingPunct="1">
              <a:spcBef>
                <a:spcPct val="20000"/>
              </a:spcBef>
              <a:buFont typeface="Arial"/>
              <a:buNone/>
              <a:defRPr sz="2667" b="0" i="0" kern="1200">
                <a:solidFill>
                  <a:srgbClr val="E8D3A2"/>
                </a:solidFill>
                <a:latin typeface="Encode Sans Normal Black"/>
                <a:ea typeface="+mn-ea"/>
                <a:cs typeface="Encode Sans Normal Black"/>
              </a:defRPr>
            </a:lvl5pPr>
            <a:lvl6pPr marL="335271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0958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International Scholars Operations (ISO)</a:t>
            </a:r>
          </a:p>
          <a:p>
            <a:pPr marL="0" marR="0" lvl="0" indent="0" algn="l" defTabSz="609585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02/11/2026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625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212(E) TWO-YEAR HOME </a:t>
            </a:r>
            <a:br>
              <a:rPr lang="en-US" dirty="0"/>
            </a:br>
            <a:r>
              <a:rPr lang="en-US" dirty="0"/>
              <a:t>RESIDENCE REQUIREMENT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692801" y="2175671"/>
            <a:ext cx="10929485" cy="4532858"/>
          </a:xfrm>
        </p:spPr>
        <p:txBody>
          <a:bodyPr vert="horz" lIns="0" tIns="45720" rIns="0" bIns="45720" rtlCol="0" anchor="t">
            <a:noAutofit/>
          </a:bodyPr>
          <a:lstStyle/>
          <a:p>
            <a:r>
              <a:rPr lang="en-US" sz="2400" dirty="0"/>
              <a:t>Applies to some J-1 exchange visitors based on </a:t>
            </a:r>
          </a:p>
          <a:p>
            <a:pPr marL="731520" lvl="1" indent="-282575"/>
            <a:r>
              <a:rPr lang="en-US" sz="2000" b="0" dirty="0"/>
              <a:t>Receipt of government funding</a:t>
            </a:r>
          </a:p>
          <a:p>
            <a:pPr marL="731520" lvl="1" indent="-282575"/>
            <a:r>
              <a:rPr lang="en-US" sz="2000" b="0" dirty="0"/>
              <a:t>Applicability of home country “skills list”</a:t>
            </a:r>
          </a:p>
          <a:p>
            <a:pPr marL="731520" lvl="1" indent="-282575"/>
            <a:r>
              <a:rPr lang="en-US" sz="2000" b="0" dirty="0"/>
              <a:t>Participation in graduate medical training as J-1 “Alien Physician”</a:t>
            </a:r>
            <a:br>
              <a:rPr lang="en-US" sz="2000" dirty="0"/>
            </a:br>
            <a:endParaRPr lang="en-US" sz="2000" dirty="0"/>
          </a:p>
          <a:p>
            <a:r>
              <a:rPr lang="en-US" sz="2400" dirty="0">
                <a:latin typeface="Open Sans"/>
                <a:ea typeface="Open Sans"/>
                <a:cs typeface="Open Sans"/>
              </a:rPr>
              <a:t>Employee can get an </a:t>
            </a:r>
            <a:r>
              <a:rPr lang="en-US" sz="2400" dirty="0">
                <a:solidFill>
                  <a:srgbClr val="0070C0"/>
                </a:solidFill>
                <a:latin typeface="Open Sans"/>
                <a:ea typeface="Open Sans"/>
                <a:cs typeface="Open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advisory opinion</a:t>
            </a:r>
            <a:r>
              <a:rPr lang="en-US" sz="2400" dirty="0">
                <a:solidFill>
                  <a:srgbClr val="0070C0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dirty="0">
                <a:latin typeface="Open Sans"/>
                <a:ea typeface="Open Sans"/>
                <a:cs typeface="Open Sans"/>
              </a:rPr>
              <a:t>from Department of State if uncertain whether this requirement applies</a:t>
            </a:r>
            <a:br>
              <a:rPr lang="en-US" sz="2400" dirty="0">
                <a:latin typeface="Open Sans"/>
                <a:ea typeface="Open Sans"/>
                <a:cs typeface="Open Sans"/>
              </a:rPr>
            </a:br>
            <a:endParaRPr lang="en-US" sz="2400" dirty="0">
              <a:latin typeface="Open Sans"/>
              <a:ea typeface="Open Sans"/>
              <a:cs typeface="Open Sans"/>
            </a:endParaRPr>
          </a:p>
          <a:p>
            <a:r>
              <a:rPr lang="en-US" sz="2400" dirty="0">
                <a:latin typeface="Open Sans"/>
                <a:ea typeface="Open Sans"/>
                <a:cs typeface="Open Sans"/>
              </a:rPr>
              <a:t>Scholars can apply for waivers of this requirement, but: </a:t>
            </a:r>
          </a:p>
          <a:p>
            <a:pPr marL="731520" lvl="1" indent="-282575"/>
            <a:r>
              <a:rPr lang="en-US" sz="2000" b="0" dirty="0"/>
              <a:t>Waivers can take a long time to get</a:t>
            </a:r>
          </a:p>
          <a:p>
            <a:pPr marL="731520" lvl="1" indent="-282575"/>
            <a:r>
              <a:rPr lang="en-US" sz="2000" b="0" dirty="0"/>
              <a:t>Not everyone is eligible for a waiver</a:t>
            </a:r>
          </a:p>
        </p:txBody>
      </p:sp>
    </p:spTree>
    <p:extLst>
      <p:ext uri="{BB962C8B-B14F-4D97-AF65-F5344CB8AC3E}">
        <p14:creationId xmlns:p14="http://schemas.microsoft.com/office/powerpoint/2010/main" val="770922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LIMITS ON H-1B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702633" y="2194142"/>
            <a:ext cx="10652937" cy="3154535"/>
          </a:xfrm>
        </p:spPr>
        <p:txBody>
          <a:bodyPr vert="horz" lIns="0" tIns="45720" rIns="0" bIns="45720" rtlCol="0" anchor="t">
            <a:noAutofit/>
          </a:bodyPr>
          <a:lstStyle/>
          <a:p>
            <a:pPr marL="456565" indent="-456565"/>
            <a:r>
              <a:rPr lang="en-US" sz="2400" dirty="0">
                <a:latin typeface="Open Sans"/>
                <a:ea typeface="Open Sans"/>
                <a:cs typeface="Open Sans"/>
              </a:rPr>
              <a:t>Scholars are limited to 6 years in H-1B status unless they leave the U.S. for one year</a:t>
            </a:r>
            <a:br>
              <a:rPr lang="en-US" sz="2400" dirty="0">
                <a:latin typeface="Open Sans"/>
                <a:ea typeface="Open Sans"/>
                <a:cs typeface="Open Sans"/>
              </a:rPr>
            </a:br>
            <a:endParaRPr lang="en-US" sz="2400" dirty="0">
              <a:latin typeface="Open Sans"/>
              <a:ea typeface="Open Sans"/>
              <a:cs typeface="Open Sans"/>
            </a:endParaRPr>
          </a:p>
          <a:p>
            <a:pPr marL="456565" indent="-456565"/>
            <a:r>
              <a:rPr lang="en-US" sz="2400" dirty="0">
                <a:latin typeface="Open Sans"/>
                <a:ea typeface="Open Sans"/>
                <a:cs typeface="Open Sans"/>
              </a:rPr>
              <a:t>Examples:</a:t>
            </a:r>
          </a:p>
          <a:p>
            <a:pPr marL="731520" lvl="1" indent="-228600">
              <a:spcBef>
                <a:spcPts val="576"/>
              </a:spcBef>
            </a:pPr>
            <a:r>
              <a:rPr lang="en-US" sz="2000" b="0" dirty="0"/>
              <a:t>New hire who spent 6 years in H-1B, then changed to an F-1, got a new degree, and is offered a new position at UW</a:t>
            </a:r>
          </a:p>
          <a:p>
            <a:pPr marL="1264920" lvl="2" indent="-228600">
              <a:spcBef>
                <a:spcPts val="576"/>
              </a:spcBef>
              <a:buFont typeface="Wingdings"/>
              <a:buChar char="§"/>
            </a:pPr>
            <a:r>
              <a:rPr lang="en-US" sz="1750" b="0" dirty="0">
                <a:latin typeface="Open Sans"/>
                <a:ea typeface="Open Sans"/>
                <a:cs typeface="Open Sans"/>
              </a:rPr>
              <a:t>This person is not eligible for a new H-1B unless they spent 365 days outside the U.S. during their F-1</a:t>
            </a:r>
          </a:p>
          <a:p>
            <a:pPr marL="731520" lvl="1" indent="-228600">
              <a:spcBef>
                <a:spcPts val="576"/>
              </a:spcBef>
            </a:pPr>
            <a:r>
              <a:rPr lang="en-US" sz="2000" b="0" dirty="0"/>
              <a:t>Faculty hire who has already worked at UW or another employer in a different position for 4-5 years on H-1B</a:t>
            </a:r>
          </a:p>
          <a:p>
            <a:pPr marL="1264920" lvl="2" indent="-228600">
              <a:spcBef>
                <a:spcPts val="576"/>
              </a:spcBef>
              <a:buFont typeface="Wingdings"/>
              <a:buChar char="§"/>
            </a:pPr>
            <a:r>
              <a:rPr lang="en-US" sz="1750" b="0" dirty="0">
                <a:latin typeface="Open Sans"/>
                <a:ea typeface="Open Sans"/>
                <a:cs typeface="Open Sans"/>
              </a:rPr>
              <a:t>This person only has 1-2 years remaining of H-1B eligibility and may require close management of green card sponsorship</a:t>
            </a:r>
            <a:endParaRPr lang="en-US" sz="1750" b="0" dirty="0"/>
          </a:p>
        </p:txBody>
      </p:sp>
    </p:spTree>
    <p:extLst>
      <p:ext uri="{BB962C8B-B14F-4D97-AF65-F5344CB8AC3E}">
        <p14:creationId xmlns:p14="http://schemas.microsoft.com/office/powerpoint/2010/main" val="3363364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GET MORE </a:t>
            </a:r>
            <a:br>
              <a:rPr lang="en-US" dirty="0"/>
            </a:br>
            <a:r>
              <a:rPr lang="en-US" dirty="0"/>
              <a:t>THAN SIX YEARS ON H-1B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613833" y="2187055"/>
            <a:ext cx="10929485" cy="3901857"/>
          </a:xfrm>
        </p:spPr>
        <p:txBody>
          <a:bodyPr>
            <a:noAutofit/>
          </a:bodyPr>
          <a:lstStyle/>
          <a:p>
            <a:r>
              <a:rPr lang="en-US" sz="2400" b="1" dirty="0"/>
              <a:t>Restart</a:t>
            </a:r>
            <a:r>
              <a:rPr lang="en-US" sz="2400" dirty="0"/>
              <a:t> </a:t>
            </a:r>
            <a:r>
              <a:rPr lang="en-US" sz="2400" b="0" dirty="0"/>
              <a:t>after a year spent abroad</a:t>
            </a:r>
            <a:br>
              <a:rPr lang="en-US" sz="2400" b="0" dirty="0"/>
            </a:br>
            <a:endParaRPr lang="en-US" sz="2400" b="0" dirty="0"/>
          </a:p>
          <a:p>
            <a:r>
              <a:rPr lang="en-US" sz="2400" b="1" dirty="0"/>
              <a:t>Recapture</a:t>
            </a:r>
            <a:r>
              <a:rPr lang="en-US" sz="2400" dirty="0"/>
              <a:t> </a:t>
            </a:r>
            <a:r>
              <a:rPr lang="en-US" sz="2400" b="0" dirty="0"/>
              <a:t>time spent outside the U.S. during H-1B</a:t>
            </a:r>
            <a:br>
              <a:rPr lang="en-US" sz="2400" b="0" dirty="0"/>
            </a:br>
            <a:endParaRPr lang="en-US" sz="2400" b="0" dirty="0"/>
          </a:p>
          <a:p>
            <a:r>
              <a:rPr lang="en-US" sz="2400" dirty="0"/>
              <a:t>“AC21” extension </a:t>
            </a:r>
            <a:r>
              <a:rPr lang="en-US" sz="2400" b="0" dirty="0"/>
              <a:t>based on in-process green card application</a:t>
            </a:r>
          </a:p>
          <a:p>
            <a:pPr marL="914400" lvl="1" indent="-292100"/>
            <a:r>
              <a:rPr lang="en-US" sz="2000" b="0" dirty="0"/>
              <a:t>1-year extensions for scholars with an </a:t>
            </a:r>
            <a:r>
              <a:rPr lang="en-US" sz="2000" dirty="0"/>
              <a:t>approved or pending labor certification application or I-140 immigrant petition </a:t>
            </a:r>
            <a:r>
              <a:rPr lang="en-US" sz="2000" b="0" dirty="0"/>
              <a:t>that was filed 365+ days before the end of the sixth year</a:t>
            </a:r>
          </a:p>
          <a:p>
            <a:pPr marL="914400" lvl="1" indent="-292100"/>
            <a:r>
              <a:rPr lang="en-US" sz="2000" b="0" dirty="0"/>
              <a:t>3-year extensions for anyone with an </a:t>
            </a:r>
            <a:r>
              <a:rPr lang="en-US" sz="2000" dirty="0"/>
              <a:t>approved I-140 </a:t>
            </a:r>
            <a:r>
              <a:rPr lang="en-US" sz="2000" b="0" dirty="0"/>
              <a:t>subject to a per-country backlog (usually India or China)</a:t>
            </a:r>
          </a:p>
          <a:p>
            <a:pPr lvl="1"/>
            <a:endParaRPr lang="en-US" sz="24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3539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 OF STATUS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688460" y="2187061"/>
            <a:ext cx="10525345" cy="3154535"/>
          </a:xfrm>
        </p:spPr>
        <p:txBody>
          <a:bodyPr vert="horz" lIns="0" tIns="45720" rIns="0" bIns="45720" rtlCol="0" anchor="t">
            <a:noAutofit/>
          </a:bodyPr>
          <a:lstStyle/>
          <a:p>
            <a:r>
              <a:rPr lang="en-US" sz="2400" dirty="0">
                <a:latin typeface="Open Sans"/>
                <a:ea typeface="Open Sans"/>
                <a:cs typeface="Open Sans"/>
              </a:rPr>
              <a:t>If scholar’s current immigration status or I-94 record in the U.S. has expired, they may be ineligible to change status to H-1B (or any other status)</a:t>
            </a:r>
            <a:br>
              <a:rPr lang="en-US" sz="2400" dirty="0">
                <a:latin typeface="Open Sans"/>
                <a:ea typeface="Open Sans"/>
                <a:cs typeface="Open Sans"/>
              </a:rPr>
            </a:br>
            <a:endParaRPr lang="en-US" sz="2400" dirty="0">
              <a:latin typeface="Open Sans"/>
              <a:ea typeface="Open Sans"/>
              <a:cs typeface="Open Sans"/>
            </a:endParaRPr>
          </a:p>
          <a:p>
            <a:r>
              <a:rPr lang="en-US" sz="2400" dirty="0">
                <a:latin typeface="Open Sans"/>
                <a:ea typeface="Open Sans"/>
                <a:cs typeface="Open Sans"/>
              </a:rPr>
              <a:t>Depending on how long they’ve been out of status, they may be able to leave the U.S. and reenter on a new H-1B.</a:t>
            </a:r>
          </a:p>
        </p:txBody>
      </p:sp>
    </p:spTree>
    <p:extLst>
      <p:ext uri="{BB962C8B-B14F-4D97-AF65-F5344CB8AC3E}">
        <p14:creationId xmlns:p14="http://schemas.microsoft.com/office/powerpoint/2010/main" val="3841561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INADEQUATE CREDENTIALS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597231" y="2187061"/>
            <a:ext cx="10929485" cy="4057465"/>
          </a:xfrm>
        </p:spPr>
        <p:txBody>
          <a:bodyPr lIns="91440" tIns="45720" rIns="91440" bIns="45720" anchor="t">
            <a:noAutofit/>
          </a:bodyPr>
          <a:lstStyle/>
          <a:p>
            <a:pPr marL="456565" indent="-456565"/>
            <a:r>
              <a:rPr lang="en-US" sz="2400" dirty="0"/>
              <a:t>Foreign medical graduates who will engage in patient care must </a:t>
            </a:r>
            <a:endParaRPr lang="en-US" dirty="0"/>
          </a:p>
          <a:p>
            <a:pPr marL="731520" lvl="1" indent="-209550">
              <a:spcBef>
                <a:spcPts val="576"/>
              </a:spcBef>
            </a:pPr>
            <a:r>
              <a:rPr lang="en-US" sz="2000" b="0" dirty="0"/>
              <a:t>Have completed all three steps of the U.S. Medical Licensing Exam</a:t>
            </a:r>
          </a:p>
          <a:p>
            <a:pPr marL="731520" lvl="1" indent="-209550">
              <a:spcBef>
                <a:spcPts val="576"/>
              </a:spcBef>
            </a:pPr>
            <a:r>
              <a:rPr lang="en-US" sz="2000" b="0" dirty="0"/>
              <a:t>Have a valid state license, if required</a:t>
            </a:r>
          </a:p>
          <a:p>
            <a:pPr marL="731520" lvl="1" indent="-209550">
              <a:spcBef>
                <a:spcPts val="576"/>
              </a:spcBef>
            </a:pPr>
            <a:r>
              <a:rPr lang="en-US" sz="2000" b="0" dirty="0"/>
              <a:t>If graduate of medical school outside of U.S. and Canada, must also have certificate from Educational Commission of Foreign Medical Graduates (ECFMG)</a:t>
            </a:r>
            <a:br>
              <a:rPr lang="en-US" sz="2000" dirty="0"/>
            </a:br>
            <a:endParaRPr lang="en-US" sz="2000" dirty="0"/>
          </a:p>
          <a:p>
            <a:pPr marL="456565" indent="-456565"/>
            <a:r>
              <a:rPr lang="en-US" sz="2400" dirty="0"/>
              <a:t>Foreign degree must be equivalent to required U.S. degree</a:t>
            </a:r>
          </a:p>
          <a:p>
            <a:pPr marL="731520" lvl="1" indent="-209550">
              <a:spcBef>
                <a:spcPts val="576"/>
              </a:spcBef>
            </a:pPr>
            <a:r>
              <a:rPr lang="en-US" sz="2000" b="0" dirty="0">
                <a:latin typeface="Open Sans"/>
                <a:ea typeface="Open Sans"/>
                <a:cs typeface="Open Sans"/>
              </a:rPr>
              <a:t>Scholar must get a foreign educational equivalency evaluation for foreign degree from a </a:t>
            </a:r>
            <a:r>
              <a:rPr lang="en-US" sz="2000" b="0" dirty="0">
                <a:solidFill>
                  <a:srgbClr val="0070C0"/>
                </a:solidFill>
                <a:latin typeface="Open Sans"/>
                <a:ea typeface="Open Sans"/>
                <a:cs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NACES member agency</a:t>
            </a:r>
            <a:endParaRPr lang="en-US" sz="2000" b="0" dirty="0">
              <a:solidFill>
                <a:srgbClr val="0070C0"/>
              </a:solidFill>
              <a:latin typeface="Open Sans"/>
              <a:ea typeface="Open Sans"/>
              <a:cs typeface="Open Sans"/>
            </a:endParaRPr>
          </a:p>
          <a:p>
            <a:pPr marL="731520" lvl="1" indent="-209550">
              <a:spcBef>
                <a:spcPts val="576"/>
              </a:spcBef>
            </a:pPr>
            <a:r>
              <a:rPr lang="en-US" sz="2000" b="0" dirty="0"/>
              <a:t>Some professional medical degrees are not entirely equivalent to M.D.</a:t>
            </a:r>
          </a:p>
        </p:txBody>
      </p:sp>
    </p:spTree>
    <p:extLst>
      <p:ext uri="{BB962C8B-B14F-4D97-AF65-F5344CB8AC3E}">
        <p14:creationId xmlns:p14="http://schemas.microsoft.com/office/powerpoint/2010/main" val="1229730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5567EA-629F-5D62-3F27-D5F2322EA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$100,000 H-1B Fee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C6CDDAA-7522-51E1-4C9C-243CC9D317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2800" b="0" dirty="0"/>
              <a:t>Announced 09/19/2025</a:t>
            </a:r>
          </a:p>
          <a:p>
            <a:r>
              <a:rPr lang="en-US" sz="2800" b="0" dirty="0"/>
              <a:t>Applies only to new H-1Bs coming from abroad</a:t>
            </a:r>
          </a:p>
          <a:p>
            <a:r>
              <a:rPr lang="en-US" sz="2800" b="0" u="sng" dirty="0"/>
              <a:t>Does not apply to</a:t>
            </a:r>
            <a:r>
              <a:rPr lang="en-US" sz="2800" b="0" dirty="0"/>
              <a:t> changes of status to H-1B, or H-1B transfers/extensions/amendments</a:t>
            </a:r>
          </a:p>
          <a:p>
            <a:r>
              <a:rPr lang="en-US" sz="2800" b="0" u="sng" dirty="0"/>
              <a:t>Could apply</a:t>
            </a:r>
            <a:r>
              <a:rPr lang="en-US" sz="2800" b="0" dirty="0"/>
              <a:t> in cases where employee is found not eligible for change of status or extension</a:t>
            </a:r>
          </a:p>
          <a:p>
            <a:endParaRPr lang="en-US" sz="2800" b="0" dirty="0"/>
          </a:p>
          <a:p>
            <a:pPr marL="0" indent="0">
              <a:buNone/>
            </a:pPr>
            <a:r>
              <a:rPr lang="en-US" sz="2800" b="0" dirty="0"/>
              <a:t>See </a:t>
            </a:r>
            <a:r>
              <a:rPr lang="en-US" sz="2800" b="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our blog post </a:t>
            </a:r>
            <a:r>
              <a:rPr lang="en-US" sz="2800" b="0" dirty="0"/>
              <a:t>for more information</a:t>
            </a:r>
          </a:p>
        </p:txBody>
      </p:sp>
    </p:spTree>
    <p:extLst>
      <p:ext uri="{BB962C8B-B14F-4D97-AF65-F5344CB8AC3E}">
        <p14:creationId xmlns:p14="http://schemas.microsoft.com/office/powerpoint/2010/main" val="11458905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833" y="1160603"/>
            <a:ext cx="11287544" cy="2491336"/>
          </a:xfrm>
        </p:spPr>
        <p:txBody>
          <a:bodyPr/>
          <a:lstStyle/>
          <a:p>
            <a:r>
              <a:rPr lang="en-US" dirty="0"/>
              <a:t>PREVAILING WAGE DETERMINATIONS AND LCAS</a:t>
            </a:r>
          </a:p>
        </p:txBody>
      </p:sp>
    </p:spTree>
    <p:extLst>
      <p:ext uri="{BB962C8B-B14F-4D97-AF65-F5344CB8AC3E}">
        <p14:creationId xmlns:p14="http://schemas.microsoft.com/office/powerpoint/2010/main" val="957695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DOL PROCESSES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type="body" sz="quarter" idx="11"/>
          </p:nvPr>
        </p:nvSpPr>
        <p:spPr>
          <a:xfrm>
            <a:off x="597231" y="2172163"/>
            <a:ext cx="10765429" cy="3746627"/>
          </a:xfrm>
        </p:spPr>
        <p:txBody>
          <a:bodyPr>
            <a:noAutofit/>
          </a:bodyPr>
          <a:lstStyle/>
          <a:p>
            <a:r>
              <a:rPr lang="en-US" sz="2400" dirty="0"/>
              <a:t>Department of Labor (DOL) issues </a:t>
            </a:r>
            <a:r>
              <a:rPr lang="en-US" sz="2400" b="1" dirty="0"/>
              <a:t>Prevailing Wage Determinations</a:t>
            </a:r>
            <a:r>
              <a:rPr lang="en-US" sz="2400" dirty="0"/>
              <a:t> and certifies </a:t>
            </a:r>
            <a:r>
              <a:rPr lang="en-US" sz="2400" b="1" dirty="0"/>
              <a:t>Labor Condition Applications </a:t>
            </a:r>
            <a:r>
              <a:rPr lang="en-US" sz="2400" dirty="0"/>
              <a:t>(LCA)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These processes are meant to protect U.S. workers and H-1B employees from exploitation by guaranteeing</a:t>
            </a:r>
          </a:p>
          <a:p>
            <a:pPr marL="731520" lvl="1" indent="-228600"/>
            <a:r>
              <a:rPr lang="en-US" sz="2000" b="0" dirty="0"/>
              <a:t>Payment of “required wage” (the higher of the “prevailing wage” or “actual wage”) to H-1B employee</a:t>
            </a:r>
          </a:p>
          <a:p>
            <a:pPr marL="731520" lvl="1" indent="-228600"/>
            <a:r>
              <a:rPr lang="en-US" sz="2000" b="0" dirty="0"/>
              <a:t>Equal working conditions to U.S. workers</a:t>
            </a:r>
          </a:p>
          <a:p>
            <a:pPr marL="731520" lvl="1" indent="-228600"/>
            <a:r>
              <a:rPr lang="en-US" sz="2000" b="0" dirty="0"/>
              <a:t>Notice to U.S. workers of H-1B sponsorship</a:t>
            </a:r>
          </a:p>
          <a:p>
            <a:pPr marL="731520" lvl="1" indent="-228600"/>
            <a:r>
              <a:rPr lang="en-US" sz="2000" b="0" dirty="0"/>
              <a:t>No strike, lockout, or work stoppage during H-1B sponsorship</a:t>
            </a:r>
          </a:p>
        </p:txBody>
      </p:sp>
    </p:spTree>
    <p:extLst>
      <p:ext uri="{BB962C8B-B14F-4D97-AF65-F5344CB8AC3E}">
        <p14:creationId xmlns:p14="http://schemas.microsoft.com/office/powerpoint/2010/main" val="2293036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PREVAILING WAGE?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F101EAD-06FA-E742-055E-C386F4FE70A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3833" y="2164526"/>
            <a:ext cx="10912883" cy="786096"/>
          </a:xfrm>
        </p:spPr>
        <p:txBody>
          <a:bodyPr/>
          <a:lstStyle/>
          <a:p>
            <a:r>
              <a:rPr lang="en-US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Average wage paid to similarly employed workers in a specific occupation in the geographic area of intended employment.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type="body" sz="quarter" idx="11"/>
          </p:nvPr>
        </p:nvSpPr>
        <p:spPr>
          <a:xfrm>
            <a:off x="597231" y="2958981"/>
            <a:ext cx="10912883" cy="3633212"/>
          </a:xfrm>
        </p:spPr>
        <p:txBody>
          <a:bodyPr lIns="91440" tIns="45720" rIns="91440" bIns="45720" anchor="t">
            <a:noAutofit/>
          </a:bodyPr>
          <a:lstStyle/>
          <a:p>
            <a:pPr marL="456565" indent="-456565"/>
            <a:r>
              <a:rPr lang="en-US" sz="2400" dirty="0">
                <a:latin typeface="Open Sans"/>
                <a:ea typeface="Open Sans"/>
                <a:cs typeface="Open Sans"/>
              </a:rPr>
              <a:t>For CBA positions, prevailing wage is set by CBA.</a:t>
            </a:r>
          </a:p>
          <a:p>
            <a:pPr marL="456565" indent="-456565"/>
            <a:r>
              <a:rPr lang="en-US" sz="2400" dirty="0">
                <a:latin typeface="Open Sans"/>
                <a:ea typeface="Open Sans"/>
                <a:cs typeface="Open Sans"/>
              </a:rPr>
              <a:t>For all non-CBA positions, ISO will do a self-determination to move the H-1B forward.</a:t>
            </a:r>
          </a:p>
          <a:p>
            <a:pPr marL="456565" indent="-456565"/>
            <a:r>
              <a:rPr lang="en-US" sz="2400" dirty="0">
                <a:latin typeface="Open Sans"/>
                <a:ea typeface="Open Sans"/>
                <a:cs typeface="Open Sans"/>
              </a:rPr>
              <a:t>For some non-CBA positions, ISO will request a determination from the Dept. of Labor to support </a:t>
            </a:r>
          </a:p>
          <a:p>
            <a:pPr marL="914400" lvl="1" indent="-380365"/>
            <a:r>
              <a:rPr lang="en-US" sz="2000" b="0" dirty="0"/>
              <a:t>Permanent residence sponsorship, or</a:t>
            </a:r>
          </a:p>
          <a:p>
            <a:pPr marL="914400" lvl="1" indent="-380365"/>
            <a:r>
              <a:rPr lang="en-US" sz="2000" b="0" dirty="0"/>
              <a:t>UW’s prevailing wage compliance.</a:t>
            </a:r>
          </a:p>
        </p:txBody>
      </p:sp>
    </p:spTree>
    <p:extLst>
      <p:ext uri="{BB962C8B-B14F-4D97-AF65-F5344CB8AC3E}">
        <p14:creationId xmlns:p14="http://schemas.microsoft.com/office/powerpoint/2010/main" val="3178986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PREVAILING WAGE </a:t>
            </a:r>
            <a:br>
              <a:rPr lang="en-US" dirty="0"/>
            </a:br>
            <a:r>
              <a:rPr lang="en-US" dirty="0"/>
              <a:t>SELF-DETERMINATION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613833" y="2737829"/>
            <a:ext cx="10616574" cy="2372888"/>
          </a:xfrm>
        </p:spPr>
        <p:txBody>
          <a:bodyPr lIns="91440" tIns="45720" rIns="91440" bIns="45720" anchor="t">
            <a:noAutofit/>
          </a:bodyPr>
          <a:lstStyle/>
          <a:p>
            <a:pPr marL="0" indent="0">
              <a:lnSpc>
                <a:spcPct val="123000"/>
              </a:lnSpc>
              <a:buNone/>
            </a:pPr>
            <a:r>
              <a:rPr lang="en-US" sz="2400" dirty="0">
                <a:latin typeface="Open Sans"/>
                <a:ea typeface="Open Sans"/>
                <a:cs typeface="Open Sans"/>
              </a:rPr>
              <a:t>ISO will use the </a:t>
            </a:r>
            <a:r>
              <a:rPr lang="en-US" sz="2400" dirty="0">
                <a:solidFill>
                  <a:srgbClr val="0070C0"/>
                </a:solidFill>
                <a:latin typeface="Open Sans"/>
                <a:ea typeface="Open Sans"/>
                <a:cs typeface="Open San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Prevailing Wage Intake Form</a:t>
            </a:r>
            <a:r>
              <a:rPr lang="en-US" sz="2400" dirty="0">
                <a:solidFill>
                  <a:srgbClr val="0070C0"/>
                </a:solidFill>
                <a:latin typeface="Open Sans"/>
                <a:ea typeface="Open Sans"/>
                <a:cs typeface="Open Sans"/>
              </a:rPr>
              <a:t> </a:t>
            </a:r>
            <a:r>
              <a:rPr lang="en-US" sz="2400" dirty="0">
                <a:latin typeface="Open Sans"/>
                <a:ea typeface="Open Sans"/>
                <a:cs typeface="Open Sans"/>
              </a:rPr>
              <a:t>(and job posting, if competitively recruited) to choose an occupational category (“SOC”) and wage level (1-4) based on job duties and requirements, and assign a prevailing wage based on the Department of Labor’s local wage data.</a:t>
            </a:r>
          </a:p>
        </p:txBody>
      </p:sp>
    </p:spTree>
    <p:extLst>
      <p:ext uri="{BB962C8B-B14F-4D97-AF65-F5344CB8AC3E}">
        <p14:creationId xmlns:p14="http://schemas.microsoft.com/office/powerpoint/2010/main" val="2317748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type="body" sz="quarter" idx="11"/>
          </p:nvPr>
        </p:nvSpPr>
        <p:spPr>
          <a:xfrm>
            <a:off x="631257" y="2071492"/>
            <a:ext cx="10929485" cy="3955020"/>
          </a:xfrm>
        </p:spPr>
        <p:txBody>
          <a:bodyPr>
            <a:noAutofit/>
          </a:bodyPr>
          <a:lstStyle/>
          <a:p>
            <a:r>
              <a:rPr lang="en-US" sz="2400"/>
              <a:t>H-1B Overview</a:t>
            </a:r>
          </a:p>
          <a:p>
            <a:r>
              <a:rPr lang="en-US" sz="2400"/>
              <a:t>Ineligibility for H-1B</a:t>
            </a:r>
          </a:p>
          <a:p>
            <a:r>
              <a:rPr lang="en-US" sz="2400"/>
              <a:t>Prevailing Wage Determinations &amp; LCAs</a:t>
            </a:r>
          </a:p>
          <a:p>
            <a:r>
              <a:rPr lang="en-US" sz="2400"/>
              <a:t>Q&amp;A Break 1</a:t>
            </a:r>
          </a:p>
          <a:p>
            <a:r>
              <a:rPr lang="en-US" sz="2400"/>
              <a:t>Troubleshooting with USCIS</a:t>
            </a:r>
          </a:p>
          <a:p>
            <a:r>
              <a:rPr lang="en-US" sz="2400"/>
              <a:t>After the Approval</a:t>
            </a:r>
          </a:p>
          <a:p>
            <a:r>
              <a:rPr lang="en-US" sz="2400"/>
              <a:t>Ending H-1Bs</a:t>
            </a:r>
          </a:p>
          <a:p>
            <a:r>
              <a:rPr lang="en-US" sz="2400"/>
              <a:t>H-4 Dependents</a:t>
            </a:r>
          </a:p>
          <a:p>
            <a:r>
              <a:rPr lang="en-US" sz="2400"/>
              <a:t>Q&amp;A Break 2</a:t>
            </a:r>
          </a:p>
        </p:txBody>
      </p:sp>
    </p:spTree>
    <p:extLst>
      <p:ext uri="{BB962C8B-B14F-4D97-AF65-F5344CB8AC3E}">
        <p14:creationId xmlns:p14="http://schemas.microsoft.com/office/powerpoint/2010/main" val="611493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FACTORS THAT DRIVE </a:t>
            </a:r>
            <a:br>
              <a:rPr lang="en-US" dirty="0"/>
            </a:br>
            <a:r>
              <a:rPr lang="en-US" dirty="0"/>
              <a:t>UP PREVAILING WAGE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type="body" sz="quarter" idx="11"/>
          </p:nvPr>
        </p:nvSpPr>
        <p:spPr>
          <a:xfrm>
            <a:off x="695548" y="2187055"/>
            <a:ext cx="10802816" cy="4064889"/>
          </a:xfrm>
        </p:spPr>
        <p:txBody>
          <a:bodyPr vert="horz" lIns="0" tIns="45720" rIns="0" bIns="45720" rtlCol="0" anchor="t">
            <a:noAutofit/>
          </a:bodyPr>
          <a:lstStyle/>
          <a:p>
            <a:pPr marL="456565" indent="-456565"/>
            <a:r>
              <a:rPr lang="en-US" sz="2400" dirty="0">
                <a:latin typeface="Open Sans"/>
                <a:ea typeface="Open Sans"/>
                <a:cs typeface="Open Sans"/>
              </a:rPr>
              <a:t>Extra degree requirements</a:t>
            </a:r>
            <a:br>
              <a:rPr lang="en-US" sz="2400" dirty="0"/>
            </a:br>
            <a:r>
              <a:rPr lang="en-US" sz="2000" b="0" dirty="0">
                <a:latin typeface="Open Sans"/>
                <a:ea typeface="Open Sans"/>
                <a:cs typeface="Open Sans"/>
              </a:rPr>
              <a:t>Does it need a PhD </a:t>
            </a:r>
            <a:r>
              <a:rPr lang="en-US" sz="2000" dirty="0">
                <a:latin typeface="Open Sans"/>
                <a:ea typeface="Open Sans"/>
                <a:cs typeface="Open Sans"/>
              </a:rPr>
              <a:t>and</a:t>
            </a:r>
            <a:r>
              <a:rPr lang="en-US" sz="2000" b="0" dirty="0">
                <a:latin typeface="Open Sans"/>
                <a:ea typeface="Open Sans"/>
                <a:cs typeface="Open Sans"/>
              </a:rPr>
              <a:t> an MBA?</a:t>
            </a:r>
            <a:br>
              <a:rPr lang="en-US" sz="2000" dirty="0">
                <a:latin typeface="Open Sans"/>
                <a:ea typeface="Open Sans"/>
                <a:cs typeface="Open Sans"/>
              </a:rPr>
            </a:br>
            <a:endParaRPr lang="en-US" sz="2000" dirty="0">
              <a:latin typeface="Open Sans"/>
              <a:ea typeface="Open Sans"/>
              <a:cs typeface="Open Sans"/>
            </a:endParaRPr>
          </a:p>
          <a:p>
            <a:pPr marL="456565" indent="-456565"/>
            <a:r>
              <a:rPr lang="en-US" sz="2400" dirty="0">
                <a:latin typeface="Open Sans"/>
                <a:ea typeface="Open Sans"/>
                <a:cs typeface="Open Sans"/>
              </a:rPr>
              <a:t>Extra experience requirements</a:t>
            </a:r>
            <a:br>
              <a:rPr lang="en-US" sz="2400" dirty="0"/>
            </a:br>
            <a:r>
              <a:rPr lang="en-US" sz="2000" b="0" dirty="0">
                <a:latin typeface="Open Sans"/>
                <a:ea typeface="Open Sans"/>
                <a:cs typeface="Open Sans"/>
              </a:rPr>
              <a:t>Does it really require </a:t>
            </a:r>
            <a:r>
              <a:rPr lang="en-US" sz="2000" dirty="0">
                <a:latin typeface="Open Sans"/>
                <a:ea typeface="Open Sans"/>
                <a:cs typeface="Open Sans"/>
              </a:rPr>
              <a:t>10 years</a:t>
            </a:r>
            <a:r>
              <a:rPr lang="en-US" sz="2000" b="0" dirty="0">
                <a:latin typeface="Open Sans"/>
                <a:ea typeface="Open Sans"/>
                <a:cs typeface="Open Sans"/>
              </a:rPr>
              <a:t> of progressive experience?</a:t>
            </a:r>
            <a:br>
              <a:rPr lang="en-US" sz="2000" dirty="0">
                <a:latin typeface="Open Sans"/>
                <a:ea typeface="Open Sans"/>
                <a:cs typeface="Open Sans"/>
              </a:rPr>
            </a:br>
            <a:endParaRPr lang="en-US" sz="2000" dirty="0">
              <a:latin typeface="Open Sans"/>
              <a:ea typeface="Open Sans"/>
              <a:cs typeface="Open Sans"/>
            </a:endParaRPr>
          </a:p>
          <a:p>
            <a:pPr marL="456565" indent="-456565"/>
            <a:r>
              <a:rPr lang="en-US" sz="2400" dirty="0">
                <a:latin typeface="Open Sans"/>
                <a:ea typeface="Open Sans"/>
                <a:cs typeface="Open Sans"/>
              </a:rPr>
              <a:t>Managing/supervising</a:t>
            </a:r>
            <a:br>
              <a:rPr lang="en-US" sz="2400" dirty="0"/>
            </a:br>
            <a:r>
              <a:rPr lang="en-US" sz="2000" b="0" dirty="0">
                <a:latin typeface="Open Sans"/>
                <a:ea typeface="Open Sans"/>
                <a:cs typeface="Open Sans"/>
              </a:rPr>
              <a:t>Even if “managing” a function or piece of equipment</a:t>
            </a:r>
            <a:br>
              <a:rPr lang="en-US" sz="2000" dirty="0">
                <a:latin typeface="Open Sans"/>
                <a:ea typeface="Open Sans"/>
                <a:cs typeface="Open Sans"/>
              </a:rPr>
            </a:br>
            <a:endParaRPr lang="en-US" sz="2000" dirty="0">
              <a:latin typeface="Open Sans"/>
              <a:ea typeface="Open Sans"/>
              <a:cs typeface="Open Sans"/>
            </a:endParaRPr>
          </a:p>
          <a:p>
            <a:pPr marL="456565" indent="-456565"/>
            <a:r>
              <a:rPr lang="en-US" sz="2400" dirty="0">
                <a:latin typeface="Open Sans"/>
                <a:ea typeface="Open Sans"/>
                <a:cs typeface="Open Sans"/>
              </a:rPr>
              <a:t>Combination of occupations</a:t>
            </a:r>
            <a:br>
              <a:rPr lang="en-US" sz="2400" dirty="0"/>
            </a:br>
            <a:r>
              <a:rPr lang="en-US" sz="2000" b="0" dirty="0">
                <a:latin typeface="Open Sans"/>
                <a:ea typeface="Open Sans"/>
                <a:cs typeface="Open Sans"/>
              </a:rPr>
              <a:t>Does it combine two very different job functions, or two very different specializations?</a:t>
            </a:r>
          </a:p>
        </p:txBody>
      </p:sp>
    </p:spTree>
    <p:extLst>
      <p:ext uri="{BB962C8B-B14F-4D97-AF65-F5344CB8AC3E}">
        <p14:creationId xmlns:p14="http://schemas.microsoft.com/office/powerpoint/2010/main" val="2137365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ym typeface="Allerta"/>
              </a:rPr>
              <a:t>PREVAILING WAGE TIPS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723900" y="2201232"/>
            <a:ext cx="10929485" cy="3154535"/>
          </a:xfrm>
        </p:spPr>
        <p:txBody>
          <a:bodyPr lIns="91440" tIns="45720" rIns="91440" bIns="45720" anchor="t">
            <a:noAutofit/>
          </a:bodyPr>
          <a:lstStyle/>
          <a:p>
            <a:pPr marL="0" indent="0">
              <a:spcBef>
                <a:spcPts val="576"/>
              </a:spcBef>
              <a:buNone/>
            </a:pPr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When you fill out the Prevailing Wage Intake Form:</a:t>
            </a:r>
          </a:p>
          <a:p>
            <a:pPr marL="456565" indent="-456565">
              <a:spcBef>
                <a:spcPts val="576"/>
              </a:spcBef>
              <a:buClrTx/>
            </a:pPr>
            <a:r>
              <a:rPr lang="en-US" sz="2000" dirty="0">
                <a:latin typeface="Open Sans"/>
                <a:ea typeface="Open Sans"/>
                <a:cs typeface="Open Sans"/>
              </a:rPr>
              <a:t>Match requirements </a:t>
            </a:r>
            <a:r>
              <a:rPr lang="en-US" sz="2000" b="0" dirty="0">
                <a:latin typeface="Open Sans"/>
                <a:ea typeface="Open Sans"/>
                <a:cs typeface="Open Sans"/>
              </a:rPr>
              <a:t>to those listed in the ad</a:t>
            </a:r>
            <a:br>
              <a:rPr lang="en-US" sz="2000" b="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000" b="0" dirty="0">
                <a:latin typeface="Open Sans"/>
                <a:ea typeface="Open Sans"/>
                <a:cs typeface="Open Sans"/>
              </a:rPr>
              <a:t>(this is especially important for faculty positions)</a:t>
            </a:r>
          </a:p>
          <a:p>
            <a:pPr marL="456565" indent="-456565">
              <a:spcBef>
                <a:spcPts val="576"/>
              </a:spcBef>
            </a:pPr>
            <a:r>
              <a:rPr lang="en-US" sz="2000" dirty="0">
                <a:latin typeface="Open Sans"/>
                <a:ea typeface="Open Sans"/>
                <a:cs typeface="Open Sans"/>
              </a:rPr>
              <a:t>Describe the job in detail</a:t>
            </a:r>
            <a:r>
              <a:rPr lang="en-US" sz="2000" b="0" dirty="0">
                <a:latin typeface="Open Sans"/>
                <a:ea typeface="Open Sans"/>
                <a:cs typeface="Open Sans"/>
              </a:rPr>
              <a:t>, including whether it is </a:t>
            </a:r>
            <a:r>
              <a:rPr lang="en-US" sz="2000" dirty="0">
                <a:latin typeface="Open Sans"/>
                <a:ea typeface="Open Sans"/>
                <a:cs typeface="Open Sans"/>
              </a:rPr>
              <a:t>“entry-level” </a:t>
            </a:r>
            <a:r>
              <a:rPr lang="en-US" sz="2000" b="0" dirty="0">
                <a:latin typeface="Open Sans"/>
                <a:ea typeface="Open Sans"/>
                <a:cs typeface="Open Sans"/>
              </a:rPr>
              <a:t>or involves </a:t>
            </a:r>
            <a:r>
              <a:rPr lang="en-US" sz="2000" dirty="0">
                <a:latin typeface="Open Sans"/>
                <a:ea typeface="Open Sans"/>
                <a:cs typeface="Open Sans"/>
              </a:rPr>
              <a:t>training or direct supervision</a:t>
            </a:r>
          </a:p>
          <a:p>
            <a:pPr marL="456565" indent="-456565">
              <a:spcBef>
                <a:spcPts val="576"/>
              </a:spcBef>
              <a:buClrTx/>
            </a:pPr>
            <a:r>
              <a:rPr lang="en-US" sz="2000" dirty="0">
                <a:latin typeface="Open Sans"/>
                <a:ea typeface="Open Sans"/>
                <a:cs typeface="Open Sans"/>
              </a:rPr>
              <a:t>Provide all requested information</a:t>
            </a:r>
            <a:r>
              <a:rPr lang="en-US" sz="2000" b="0" dirty="0">
                <a:latin typeface="Open Sans"/>
                <a:ea typeface="Open Sans"/>
                <a:cs typeface="Open Sans"/>
              </a:rPr>
              <a:t>, especially regarding teaching/instructional duties.</a:t>
            </a:r>
          </a:p>
          <a:p>
            <a:pPr marL="456565" indent="-456565">
              <a:spcBef>
                <a:spcPts val="576"/>
              </a:spcBef>
              <a:buClrTx/>
            </a:pPr>
            <a:r>
              <a:rPr lang="en-US" sz="2000" b="0" dirty="0">
                <a:latin typeface="Open Sans"/>
                <a:ea typeface="Open Sans"/>
                <a:cs typeface="Open Sans"/>
              </a:rPr>
              <a:t>List the </a:t>
            </a:r>
            <a:r>
              <a:rPr lang="en-US" sz="2000" dirty="0">
                <a:latin typeface="Open Sans"/>
                <a:ea typeface="Open Sans"/>
                <a:cs typeface="Open Sans"/>
              </a:rPr>
              <a:t>absolute minimum </a:t>
            </a:r>
            <a:r>
              <a:rPr lang="en-US" sz="2000" b="0" dirty="0">
                <a:latin typeface="Open Sans"/>
                <a:ea typeface="Open Sans"/>
                <a:cs typeface="Open Sans"/>
              </a:rPr>
              <a:t>required experience, training, and education for the position – NOT the beneficiary’s qualifications</a:t>
            </a:r>
          </a:p>
          <a:p>
            <a:pPr marL="456565" indent="-456565">
              <a:spcBef>
                <a:spcPts val="576"/>
              </a:spcBef>
              <a:buClrTx/>
            </a:pPr>
            <a:r>
              <a:rPr lang="en-US" sz="2000" dirty="0">
                <a:latin typeface="Open Sans"/>
                <a:ea typeface="Open Sans"/>
                <a:cs typeface="Open Sans"/>
              </a:rPr>
              <a:t>Confirm unusually high experience requirements within unit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C21C9B-8254-41A6-AD48-C5694E0E0413}"/>
              </a:ext>
            </a:extLst>
          </p:cNvPr>
          <p:cNvSpPr txBox="1"/>
          <p:nvPr/>
        </p:nvSpPr>
        <p:spPr>
          <a:xfrm>
            <a:off x="723900" y="5800575"/>
            <a:ext cx="97792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ts val="600"/>
              </a:spcBef>
              <a:buClrTx/>
              <a:buNone/>
            </a:pPr>
            <a:r>
              <a:rPr lang="en-US" sz="2400" b="1" i="1" dirty="0">
                <a:solidFill>
                  <a:srgbClr val="B7A57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ISO will contact you with any questions or concerns we have.</a:t>
            </a:r>
          </a:p>
        </p:txBody>
      </p:sp>
    </p:spTree>
    <p:extLst>
      <p:ext uri="{BB962C8B-B14F-4D97-AF65-F5344CB8AC3E}">
        <p14:creationId xmlns:p14="http://schemas.microsoft.com/office/powerpoint/2010/main" val="1733403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vert="horz" wrap="square" lIns="91425" tIns="45700" rIns="91425" bIns="45700" rtlCol="0" anchor="ctr" anchorCtr="0">
            <a:noAutofit/>
          </a:bodyPr>
          <a:lstStyle/>
          <a:p>
            <a:pPr>
              <a:spcBef>
                <a:spcPts val="0"/>
              </a:spcBef>
              <a:buClr>
                <a:srgbClr val="FFFF00"/>
              </a:buClr>
            </a:pPr>
            <a:r>
              <a:rPr lang="en-US" sz="4800" cap="none">
                <a:sym typeface="Allerta"/>
              </a:rPr>
              <a:t>PREVAILING WAGE ISSUES</a:t>
            </a:r>
            <a:endParaRPr lang="en-US" sz="4800" cap="none">
              <a:sym typeface="Galdeano"/>
            </a:endParaRPr>
          </a:p>
        </p:txBody>
      </p:sp>
      <p:sp>
        <p:nvSpPr>
          <p:cNvPr id="142" name="Shape 142"/>
          <p:cNvSpPr txBox="1">
            <a:spLocks noGrp="1"/>
          </p:cNvSpPr>
          <p:nvPr>
            <p:ph type="body" sz="quarter" idx="11"/>
          </p:nvPr>
        </p:nvSpPr>
        <p:spPr>
          <a:xfrm>
            <a:off x="668866" y="2158701"/>
            <a:ext cx="10802816" cy="31545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45700" rIns="91425" bIns="45700" rtlCol="0" anchor="t" anchorCtr="0">
            <a:noAutofit/>
          </a:bodyPr>
          <a:lstStyle/>
          <a:p>
            <a:pPr marL="3175" lvl="5" indent="-3175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Galdeano"/>
              </a:rPr>
              <a:t>What if ISO’s self-determination or DOL's Prevailing Wage Determination is higher than offered wage? </a:t>
            </a:r>
            <a:endParaRPr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514350" lvl="5" indent="-514350">
              <a:lnSpc>
                <a:spcPct val="112500"/>
              </a:lnSpc>
              <a:spcBef>
                <a:spcPts val="600"/>
              </a:spcBef>
              <a:spcAft>
                <a:spcPts val="0"/>
              </a:spcAft>
              <a:buAutoNum type="arabicParenBoth"/>
            </a:pPr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Galdeano"/>
              </a:rPr>
              <a:t>ISO will identify other visa options</a:t>
            </a:r>
          </a:p>
          <a:p>
            <a:pPr marL="514350" lvl="5" indent="-514350">
              <a:lnSpc>
                <a:spcPct val="112500"/>
              </a:lnSpc>
              <a:spcBef>
                <a:spcPts val="600"/>
              </a:spcBef>
              <a:spcAft>
                <a:spcPts val="0"/>
              </a:spcAft>
              <a:buAutoNum type="arabicParenBoth"/>
            </a:pPr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Galdeano"/>
              </a:rPr>
              <a:t>APF or UWHR will review for pay equity to see if unit can pay higher wage</a:t>
            </a:r>
            <a:b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Galdeano"/>
              </a:rPr>
            </a:br>
            <a:endParaRPr 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Galdeano"/>
            </a:endParaRPr>
          </a:p>
        </p:txBody>
      </p:sp>
    </p:spTree>
    <p:extLst>
      <p:ext uri="{BB962C8B-B14F-4D97-AF65-F5344CB8AC3E}">
        <p14:creationId xmlns:p14="http://schemas.microsoft.com/office/powerpoint/2010/main" val="1749505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  <a:sym typeface="Allerta"/>
              </a:rPr>
              <a:t>LCA POSTING ISSUES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631257" y="2187055"/>
            <a:ext cx="10929485" cy="2732433"/>
          </a:xfrm>
        </p:spPr>
        <p:txBody>
          <a:bodyPr>
            <a:noAutofit/>
          </a:bodyPr>
          <a:lstStyle/>
          <a:p>
            <a:pPr marL="346075" lvl="5" indent="-342900">
              <a:spcBef>
                <a:spcPts val="576"/>
              </a:spcBef>
              <a:buClrTx/>
              <a:buFont typeface="Open Sans" panose="020B0606030504020204" pitchFamily="34" charset="0"/>
              <a:buChar char="&gt;"/>
              <a:defRPr/>
            </a:pPr>
            <a:r>
              <a:rPr lang="en-US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Tell ISO how you want to post. Posting options are:</a:t>
            </a:r>
          </a:p>
          <a:p>
            <a:pPr marL="822960" lvl="6" indent="-406410">
              <a:spcBef>
                <a:spcPts val="576"/>
              </a:spcBef>
              <a:buFont typeface="Open Sans" panose="020B0606030504020204" pitchFamily="34" charset="0"/>
              <a:buChar char="−"/>
              <a:defRPr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Physical posting at the worksite(s) </a:t>
            </a:r>
          </a:p>
          <a:p>
            <a:pPr marL="822960" lvl="6" indent="-406410">
              <a:spcBef>
                <a:spcPts val="576"/>
              </a:spcBef>
              <a:buFont typeface="Open Sans" panose="020B0606030504020204" pitchFamily="34" charset="0"/>
              <a:buChar char="−"/>
              <a:defRPr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Electronic posting via a listserv</a:t>
            </a:r>
          </a:p>
          <a:p>
            <a:pPr marL="822960" lvl="6" indent="-406410">
              <a:spcBef>
                <a:spcPts val="576"/>
              </a:spcBef>
              <a:buFont typeface="Open Sans" panose="020B0606030504020204" pitchFamily="34" charset="0"/>
              <a:buChar char="−"/>
              <a:defRPr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Electronic posting via intranet</a:t>
            </a:r>
            <a:b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lang="en-US" sz="20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6075" lvl="5" indent="-342900">
              <a:spcBef>
                <a:spcPts val="576"/>
              </a:spcBef>
              <a:buClrTx/>
              <a:buFont typeface="Open Sans" panose="020B0606030504020204" pitchFamily="34" charset="0"/>
              <a:buChar char="&gt;"/>
              <a:defRPr/>
            </a:pPr>
            <a:r>
              <a:rPr lang="en-US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Read ISO’s email regarding the LCA. </a:t>
            </a:r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 will always send information needed to post correctly.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5934C2-5333-2856-1C85-DFCE28EA5877}"/>
              </a:ext>
            </a:extLst>
          </p:cNvPr>
          <p:cNvSpPr txBox="1"/>
          <p:nvPr/>
        </p:nvSpPr>
        <p:spPr>
          <a:xfrm>
            <a:off x="631256" y="5092036"/>
            <a:ext cx="10895459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175" lvl="5" indent="0">
              <a:spcBef>
                <a:spcPts val="576"/>
              </a:spcBef>
              <a:buNone/>
              <a:defRPr/>
            </a:pPr>
            <a:r>
              <a:rPr lang="en-US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What happens if the posting isn’t performed correctly? </a:t>
            </a:r>
            <a:endParaRPr lang="en-US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175" lvl="5" indent="0">
              <a:spcBef>
                <a:spcPts val="576"/>
              </a:spcBef>
              <a:buNone/>
              <a:defRPr/>
            </a:pPr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If posting wasn’t done for the requisite period or at two locations at all worksites, the </a:t>
            </a:r>
            <a:r>
              <a:rPr lang="en-US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LCA may need to be withdrawn and refiled</a:t>
            </a:r>
            <a:r>
              <a:rPr lang="en-US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727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TROUBLESHOOTING </a:t>
            </a:r>
            <a:br>
              <a:rPr lang="en-US" dirty="0"/>
            </a:br>
            <a:r>
              <a:rPr lang="en-US" dirty="0"/>
              <a:t>WITH USCIS</a:t>
            </a:r>
          </a:p>
        </p:txBody>
      </p:sp>
    </p:spTree>
    <p:extLst>
      <p:ext uri="{BB962C8B-B14F-4D97-AF65-F5344CB8AC3E}">
        <p14:creationId xmlns:p14="http://schemas.microsoft.com/office/powerpoint/2010/main" val="83306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FILING WITH USCIS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type="body" sz="quarter" idx="11"/>
          </p:nvPr>
        </p:nvSpPr>
        <p:spPr>
          <a:xfrm>
            <a:off x="696468" y="2187052"/>
            <a:ext cx="10467717" cy="4476015"/>
          </a:xfrm>
        </p:spPr>
        <p:txBody>
          <a:bodyPr vert="horz" lIns="0" tIns="45720" rIns="0" bIns="45720" rtlCol="0" anchor="t">
            <a:noAutofit/>
          </a:bodyPr>
          <a:lstStyle/>
          <a:p>
            <a:pPr marL="456565" indent="-456565">
              <a:spcBef>
                <a:spcPts val="400"/>
              </a:spcBef>
            </a:pPr>
            <a:r>
              <a:rPr lang="en-US" sz="2000" dirty="0"/>
              <a:t>Once the LCA is certified, ISO prepares an I-129 petition to file with USCIS</a:t>
            </a:r>
            <a:br>
              <a:rPr lang="en-US" sz="2000" dirty="0"/>
            </a:br>
            <a:endParaRPr lang="en-US" sz="2000" dirty="0"/>
          </a:p>
          <a:p>
            <a:pPr marL="456565" indent="-456565">
              <a:spcBef>
                <a:spcPts val="400"/>
              </a:spcBef>
            </a:pPr>
            <a:r>
              <a:rPr lang="en-US" sz="2000" dirty="0">
                <a:latin typeface="Open Sans"/>
                <a:ea typeface="Open Sans"/>
                <a:cs typeface="Open Sans"/>
              </a:rPr>
              <a:t>Normal USCIS processing can take anywhere from 2 weeks to 12 months, but can be expedited by payment of the $2,805 premium processing fee (going up to $2965 on March 1)</a:t>
            </a:r>
          </a:p>
          <a:p>
            <a:pPr marL="456565" indent="-456565">
              <a:spcBef>
                <a:spcPts val="400"/>
              </a:spcBef>
            </a:pPr>
            <a:endParaRPr lang="en-US" sz="2000" dirty="0">
              <a:latin typeface="Open Sans"/>
              <a:ea typeface="Open Sans"/>
              <a:cs typeface="Open Sans"/>
            </a:endParaRPr>
          </a:p>
          <a:p>
            <a:pPr marL="456565" indent="-456565">
              <a:spcBef>
                <a:spcPts val="400"/>
              </a:spcBef>
            </a:pPr>
            <a:r>
              <a:rPr lang="en-US" sz="2000" dirty="0">
                <a:latin typeface="Open Sans"/>
                <a:ea typeface="Open Sans"/>
                <a:cs typeface="Open Sans"/>
              </a:rPr>
              <a:t>USCIS will review the petition and attached evidence and take action (meaning approval, denial, or request for evidence)</a:t>
            </a:r>
          </a:p>
          <a:p>
            <a:pPr marL="989965" lvl="1" indent="-380365">
              <a:spcBef>
                <a:spcPts val="400"/>
              </a:spcBef>
            </a:pPr>
            <a:r>
              <a:rPr lang="en-US" sz="2000" b="0" dirty="0">
                <a:latin typeface="Open Sans"/>
                <a:ea typeface="Open Sans"/>
                <a:cs typeface="Open Sans"/>
              </a:rPr>
              <a:t>Regular processing: expect action within 2-12 months</a:t>
            </a:r>
          </a:p>
          <a:p>
            <a:pPr marL="989965" lvl="1" indent="-380365">
              <a:spcBef>
                <a:spcPts val="400"/>
              </a:spcBef>
            </a:pPr>
            <a:r>
              <a:rPr lang="en-US" sz="2000" b="0" dirty="0">
                <a:latin typeface="Open Sans"/>
                <a:ea typeface="Open Sans"/>
                <a:cs typeface="Open Sans"/>
              </a:rPr>
              <a:t>Premium processing: expect action within 15 business days of filing</a:t>
            </a:r>
          </a:p>
        </p:txBody>
      </p:sp>
    </p:spTree>
    <p:extLst>
      <p:ext uri="{BB962C8B-B14F-4D97-AF65-F5344CB8AC3E}">
        <p14:creationId xmlns:p14="http://schemas.microsoft.com/office/powerpoint/2010/main" val="858825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sym typeface="Allerta"/>
              </a:rPr>
              <a:t>FILING CONDITIONS FOR </a:t>
            </a:r>
            <a:br>
              <a:rPr lang="en-US" dirty="0">
                <a:sym typeface="Allerta"/>
              </a:rPr>
            </a:br>
            <a:r>
              <a:rPr lang="en-US" dirty="0">
                <a:sym typeface="Allerta"/>
              </a:rPr>
              <a:t>CERTAIN H-1B PETITIONS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DC8F3F-EACD-7E2B-BD05-860DA57482AE}"/>
              </a:ext>
            </a:extLst>
          </p:cNvPr>
          <p:cNvSpPr txBox="1"/>
          <p:nvPr/>
        </p:nvSpPr>
        <p:spPr>
          <a:xfrm>
            <a:off x="489098" y="2177832"/>
            <a:ext cx="11037618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9700" indent="0">
              <a:spcBef>
                <a:spcPts val="400"/>
              </a:spcBef>
              <a:buNone/>
            </a:pPr>
            <a:r>
              <a:rPr 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 general, </a:t>
            </a:r>
            <a:r>
              <a:rPr lang="en-US" sz="2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employee must be in the U.S. in valid nonimmigrant status at the time of filing </a:t>
            </a:r>
            <a:r>
              <a:rPr lang="en-US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 be eligible for change of status, extension, or change of employer.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582446" y="3429000"/>
            <a:ext cx="10975655" cy="2242918"/>
          </a:xfrm>
        </p:spPr>
        <p:txBody>
          <a:bodyPr>
            <a:noAutofit/>
          </a:bodyPr>
          <a:lstStyle/>
          <a:p>
            <a:pPr marL="482600">
              <a:spcBef>
                <a:spcPts val="400"/>
              </a:spcBef>
            </a:pPr>
            <a:r>
              <a:rPr lang="en-US" sz="1800" dirty="0"/>
              <a:t>Check with the employee about any upcoming international travel plans.</a:t>
            </a:r>
          </a:p>
          <a:p>
            <a:pPr marL="482600">
              <a:spcBef>
                <a:spcPts val="400"/>
              </a:spcBef>
            </a:pPr>
            <a:r>
              <a:rPr lang="en-US" sz="1800" dirty="0"/>
              <a:t>For changes of status, warn the employee against international travel between the filing and approval of the petition.</a:t>
            </a:r>
          </a:p>
          <a:p>
            <a:pPr marL="482600">
              <a:spcBef>
                <a:spcPts val="400"/>
              </a:spcBef>
            </a:pPr>
            <a:r>
              <a:rPr lang="en-US" sz="1800" dirty="0"/>
              <a:t>For changes of employer, confirm with the employee whether they will resign their current employment before their UW start date.</a:t>
            </a:r>
          </a:p>
          <a:p>
            <a:pPr marL="482600">
              <a:spcBef>
                <a:spcPts val="400"/>
              </a:spcBef>
            </a:pPr>
            <a:r>
              <a:rPr lang="en-US" sz="1800" dirty="0"/>
              <a:t>If employee is outside the U.S. when change of status is filed, the $100,000 fee may apply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BA6316-6381-A2D7-71B9-BE5A5A404EF9}"/>
              </a:ext>
            </a:extLst>
          </p:cNvPr>
          <p:cNvSpPr txBox="1"/>
          <p:nvPr/>
        </p:nvSpPr>
        <p:spPr>
          <a:xfrm>
            <a:off x="489098" y="5809870"/>
            <a:ext cx="1103761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9700" indent="0">
              <a:spcBef>
                <a:spcPts val="400"/>
              </a:spcBef>
              <a:buNone/>
            </a:pPr>
            <a:r>
              <a:rPr lang="en-US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Always contact ISO </a:t>
            </a: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if you have an update regarding international travel or early resignation!</a:t>
            </a:r>
          </a:p>
        </p:txBody>
      </p:sp>
    </p:spTree>
    <p:extLst>
      <p:ext uri="{BB962C8B-B14F-4D97-AF65-F5344CB8AC3E}">
        <p14:creationId xmlns:p14="http://schemas.microsoft.com/office/powerpoint/2010/main" val="2653487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 FOR 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723900" y="2195131"/>
            <a:ext cx="10929485" cy="4482116"/>
          </a:xfrm>
        </p:spPr>
        <p:txBody>
          <a:bodyPr vert="horz" lIns="0" tIns="45720" rIns="0" bIns="45720" rtlCol="0" anchor="t">
            <a:noAutofit/>
          </a:bodyPr>
          <a:lstStyle/>
          <a:p>
            <a:pPr marL="456565" indent="-456565">
              <a:spcBef>
                <a:spcPts val="600"/>
              </a:spcBef>
            </a:pPr>
            <a:r>
              <a:rPr lang="en-US" sz="2400" dirty="0"/>
              <a:t>USCIS may request additional evidence or information, for example:</a:t>
            </a:r>
            <a:endParaRPr lang="en-US"/>
          </a:p>
          <a:p>
            <a:pPr marL="1005840" lvl="1" indent="-463550">
              <a:spcBef>
                <a:spcPts val="600"/>
              </a:spcBef>
            </a:pPr>
            <a:r>
              <a:rPr lang="en-US" sz="2000" b="0" dirty="0"/>
              <a:t>Duties or requirements for the position</a:t>
            </a:r>
          </a:p>
          <a:p>
            <a:pPr marL="1005840" lvl="1" indent="-463550">
              <a:spcBef>
                <a:spcPts val="600"/>
              </a:spcBef>
            </a:pPr>
            <a:r>
              <a:rPr lang="en-US" sz="2000" b="0" dirty="0"/>
              <a:t>An itinerary or other documents for third-party worksites</a:t>
            </a:r>
          </a:p>
          <a:p>
            <a:pPr marL="1005840" lvl="1" indent="-463550">
              <a:spcBef>
                <a:spcPts val="600"/>
              </a:spcBef>
            </a:pPr>
            <a:r>
              <a:rPr lang="en-US" sz="2000" b="0" dirty="0"/>
              <a:t>The employee’s current immigration status or eligibility for H-1B status</a:t>
            </a:r>
          </a:p>
          <a:p>
            <a:pPr marL="1005840" lvl="1" indent="-463550">
              <a:spcBef>
                <a:spcPts val="600"/>
              </a:spcBef>
            </a:pPr>
            <a:r>
              <a:rPr lang="en-US" sz="2000" b="0" dirty="0">
                <a:latin typeface="Open Sans"/>
                <a:ea typeface="Open Sans"/>
                <a:cs typeface="Open Sans"/>
              </a:rPr>
              <a:t>The employee’s qualifications for the position</a:t>
            </a:r>
          </a:p>
          <a:p>
            <a:pPr marL="456565" indent="-456565">
              <a:spcBef>
                <a:spcPts val="600"/>
              </a:spcBef>
            </a:pPr>
            <a:r>
              <a:rPr lang="en-US" sz="2400" dirty="0">
                <a:latin typeface="Open Sans"/>
                <a:ea typeface="Open Sans"/>
                <a:cs typeface="Open Sans"/>
              </a:rPr>
              <a:t>ISO will contact the unit to gather evidence in response</a:t>
            </a:r>
          </a:p>
          <a:p>
            <a:pPr marL="456565" indent="-456565">
              <a:spcBef>
                <a:spcPts val="600"/>
              </a:spcBef>
            </a:pPr>
            <a:r>
              <a:rPr lang="en-US" sz="2400" dirty="0">
                <a:latin typeface="Open Sans"/>
                <a:ea typeface="Open Sans"/>
                <a:cs typeface="Open Sans"/>
              </a:rPr>
              <a:t>Preparing and submitting response may require additional time</a:t>
            </a:r>
          </a:p>
          <a:p>
            <a:pPr marL="456565" indent="-456565">
              <a:spcBef>
                <a:spcPts val="600"/>
              </a:spcBef>
            </a:pPr>
            <a:r>
              <a:rPr lang="en-US" sz="2400" dirty="0">
                <a:latin typeface="Open Sans"/>
                <a:ea typeface="Open Sans"/>
                <a:cs typeface="Open Sans"/>
              </a:rPr>
              <a:t>After UW response, USCIS gets more time to take final action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8363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ym typeface="Allerta"/>
              </a:rPr>
              <a:t>REDUCED H-1B TIME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723900" y="2172878"/>
            <a:ext cx="10802816" cy="4490192"/>
          </a:xfrm>
        </p:spPr>
        <p:txBody>
          <a:bodyPr vert="horz" lIns="0" tIns="45720" rIns="0" bIns="45720" rtlCol="0" anchor="t"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Open Sans"/>
                <a:ea typeface="Open Sans"/>
                <a:cs typeface="Open Sans"/>
              </a:rPr>
              <a:t>UW can request up to </a:t>
            </a:r>
            <a:r>
              <a:rPr lang="en-US" sz="2400" b="1" dirty="0">
                <a:latin typeface="Open Sans"/>
                <a:ea typeface="Open Sans"/>
                <a:cs typeface="Open Sans"/>
              </a:rPr>
              <a:t>three years </a:t>
            </a:r>
            <a:r>
              <a:rPr lang="en-US" sz="2400" dirty="0">
                <a:latin typeface="Open Sans"/>
                <a:ea typeface="Open Sans"/>
                <a:cs typeface="Open Sans"/>
              </a:rPr>
              <a:t>at a time on an H-1B petition. 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However, sometimes USCIS grants less time. </a:t>
            </a:r>
            <a:br>
              <a:rPr lang="en-US" sz="2400" dirty="0"/>
            </a:br>
            <a:endParaRPr lang="en-US" sz="2400" dirty="0"/>
          </a:p>
          <a:p>
            <a:pPr marL="0" indent="0">
              <a:buNone/>
            </a:pPr>
            <a:r>
              <a:rPr lang="en-US" sz="2400" dirty="0"/>
              <a:t>Reasons may include:</a:t>
            </a:r>
          </a:p>
          <a:p>
            <a:pPr>
              <a:buClrTx/>
              <a:buFont typeface="Open Sans" panose="020B0606030504020204" pitchFamily="34" charset="0"/>
              <a:buChar char="&gt;"/>
            </a:pPr>
            <a:r>
              <a:rPr lang="en-US" sz="2400" b="0" dirty="0"/>
              <a:t>Mismatch between dates on employer letter, LCA, and USCIS forms</a:t>
            </a:r>
          </a:p>
          <a:p>
            <a:pPr>
              <a:buClrTx/>
              <a:buFont typeface="Open Sans" panose="020B0606030504020204" pitchFamily="34" charset="0"/>
              <a:buChar char="&gt;"/>
            </a:pPr>
            <a:r>
              <a:rPr lang="en-US" sz="2400" b="0" dirty="0"/>
              <a:t>Professional license expires before the requested end date</a:t>
            </a:r>
          </a:p>
          <a:p>
            <a:pPr>
              <a:buClrTx/>
              <a:buFont typeface="Open Sans" panose="020B0606030504020204" pitchFamily="34" charset="0"/>
              <a:buChar char="&gt;"/>
            </a:pPr>
            <a:r>
              <a:rPr lang="en-US" sz="2400" b="0" dirty="0"/>
              <a:t>Simple USCIS error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Always check approval notices when they arrive</a:t>
            </a:r>
            <a:r>
              <a:rPr lang="en-US" sz="2400" dirty="0"/>
              <a:t> and contact ISO if dates don’t match.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975823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THE APPROVAL</a:t>
            </a:r>
          </a:p>
        </p:txBody>
      </p:sp>
    </p:spTree>
    <p:extLst>
      <p:ext uri="{BB962C8B-B14F-4D97-AF65-F5344CB8AC3E}">
        <p14:creationId xmlns:p14="http://schemas.microsoft.com/office/powerpoint/2010/main" val="3261009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4A6FA3-8E1E-FB87-3135-9B3C3FACA1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6E008-76C9-1157-4B30-B12E1253A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H-1B OVERVIEW</a:t>
            </a:r>
          </a:p>
        </p:txBody>
      </p:sp>
    </p:spTree>
    <p:extLst>
      <p:ext uri="{BB962C8B-B14F-4D97-AF65-F5344CB8AC3E}">
        <p14:creationId xmlns:p14="http://schemas.microsoft.com/office/powerpoint/2010/main" val="138583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3833" y="492978"/>
            <a:ext cx="11478930" cy="1325033"/>
          </a:xfrm>
        </p:spPr>
        <p:txBody>
          <a:bodyPr/>
          <a:lstStyle/>
          <a:p>
            <a:r>
              <a:rPr lang="en-US" sz="4000" dirty="0">
                <a:solidFill>
                  <a:schemeClr val="tx1"/>
                </a:solidFill>
                <a:sym typeface="Allerta"/>
              </a:rPr>
              <a:t>EMPLOYMENT CHANGES IN H-1B STATUS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483817" y="2187055"/>
            <a:ext cx="10929485" cy="4376778"/>
          </a:xfrm>
        </p:spPr>
        <p:txBody>
          <a:bodyPr>
            <a:noAutofit/>
          </a:bodyPr>
          <a:lstStyle/>
          <a:p>
            <a:pPr marL="139700" indent="0">
              <a:spcBef>
                <a:spcPts val="400"/>
              </a:spcBef>
              <a:spcAft>
                <a:spcPts val="0"/>
              </a:spcAft>
              <a:buNone/>
            </a:pPr>
            <a:r>
              <a:rPr lang="en-US" sz="2400" dirty="0"/>
              <a:t>H-1B status is </a:t>
            </a:r>
            <a:r>
              <a:rPr lang="en-US" sz="2400" b="1" dirty="0"/>
              <a:t>employer- and job-specific. </a:t>
            </a:r>
            <a:r>
              <a:rPr lang="en-US" sz="2400" dirty="0"/>
              <a:t>The following changes may require new filings with DOL and USCIS:</a:t>
            </a:r>
          </a:p>
          <a:p>
            <a:pPr marL="548640" lvl="1">
              <a:spcBef>
                <a:spcPts val="400"/>
              </a:spcBef>
              <a:buFont typeface="Open Sans" panose="020B0606030504020204" pitchFamily="34" charset="0"/>
              <a:buChar char="&gt;"/>
            </a:pPr>
            <a:r>
              <a:rPr lang="en-US" sz="2400" b="0" dirty="0"/>
              <a:t>Title</a:t>
            </a:r>
          </a:p>
          <a:p>
            <a:pPr marL="548640" lvl="1">
              <a:spcBef>
                <a:spcPts val="400"/>
              </a:spcBef>
              <a:buFont typeface="Open Sans" panose="020B0606030504020204" pitchFamily="34" charset="0"/>
              <a:buChar char="&gt;"/>
            </a:pPr>
            <a:r>
              <a:rPr lang="en-US" sz="2400" b="0" dirty="0"/>
              <a:t>Employing unit</a:t>
            </a:r>
          </a:p>
          <a:p>
            <a:pPr marL="548640" lvl="1">
              <a:spcBef>
                <a:spcPts val="400"/>
              </a:spcBef>
              <a:buFont typeface="Open Sans" panose="020B0606030504020204" pitchFamily="34" charset="0"/>
              <a:buChar char="&gt;"/>
            </a:pPr>
            <a:r>
              <a:rPr lang="en-US" sz="2400" b="0" dirty="0"/>
              <a:t>Worksite(s)</a:t>
            </a:r>
          </a:p>
          <a:p>
            <a:pPr marL="548640" lvl="1">
              <a:spcBef>
                <a:spcPts val="400"/>
              </a:spcBef>
              <a:buFont typeface="Open Sans" panose="020B0606030504020204" pitchFamily="34" charset="0"/>
              <a:buChar char="&gt;"/>
            </a:pPr>
            <a:r>
              <a:rPr lang="en-US" sz="2400" b="0" dirty="0"/>
              <a:t>Job duties</a:t>
            </a:r>
          </a:p>
          <a:p>
            <a:pPr marL="114300" indent="0">
              <a:spcBef>
                <a:spcPts val="400"/>
              </a:spcBef>
              <a:spcAft>
                <a:spcPts val="0"/>
              </a:spcAft>
              <a:buClrTx/>
              <a:buNone/>
            </a:pPr>
            <a:endParaRPr lang="en-US" sz="2400" dirty="0"/>
          </a:p>
          <a:p>
            <a:pPr marL="114300" indent="0">
              <a:spcBef>
                <a:spcPts val="400"/>
              </a:spcBef>
              <a:spcAft>
                <a:spcPts val="0"/>
              </a:spcAft>
              <a:buClrTx/>
              <a:buNone/>
            </a:pPr>
            <a:r>
              <a:rPr lang="en-US" sz="2400" b="1" dirty="0"/>
              <a:t>UW does not reduce FTE for any H-1B employee.</a:t>
            </a:r>
          </a:p>
          <a:p>
            <a:pPr marL="114300" indent="0">
              <a:spcBef>
                <a:spcPts val="400"/>
              </a:spcBef>
              <a:spcAft>
                <a:spcPts val="0"/>
              </a:spcAft>
              <a:buClrTx/>
              <a:buNone/>
            </a:pPr>
            <a:r>
              <a:rPr lang="en-US" sz="24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 ISO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/>
              <a:t>early if you have questions about a prospective change in employment for an H-1B employee.</a:t>
            </a:r>
          </a:p>
        </p:txBody>
      </p:sp>
    </p:spTree>
    <p:extLst>
      <p:ext uri="{BB962C8B-B14F-4D97-AF65-F5344CB8AC3E}">
        <p14:creationId xmlns:p14="http://schemas.microsoft.com/office/powerpoint/2010/main" val="105424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I ADD WORKSITES LATER? MAYBE.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688460" y="2187054"/>
            <a:ext cx="10929485" cy="4284630"/>
          </a:xfrm>
        </p:spPr>
        <p:txBody>
          <a:bodyPr vert="horz" lIns="0" tIns="45720" rIns="0" bIns="45720" rtlCol="0" anchor="t">
            <a:noAutofit/>
          </a:bodyPr>
          <a:lstStyle/>
          <a:p>
            <a:pPr>
              <a:spcBef>
                <a:spcPts val="400"/>
              </a:spcBef>
            </a:pPr>
            <a:r>
              <a:rPr lang="en-US" sz="2400" dirty="0"/>
              <a:t>For worksites in the same Metropolitan Statistical Area (MSA), inform ISO:</a:t>
            </a:r>
          </a:p>
          <a:p>
            <a:pPr marL="731520" lvl="1" indent="-241300">
              <a:spcBef>
                <a:spcPts val="400"/>
              </a:spcBef>
            </a:pPr>
            <a:r>
              <a:rPr lang="en-US" sz="2000" b="0" dirty="0"/>
              <a:t>For non-CBA titles, we’ll help you post notice at the new worksite for 10  business days</a:t>
            </a:r>
          </a:p>
          <a:p>
            <a:pPr marL="731520" lvl="1" indent="-241300">
              <a:spcBef>
                <a:spcPts val="400"/>
              </a:spcBef>
            </a:pPr>
            <a:r>
              <a:rPr lang="en-US" sz="2000" b="0" dirty="0"/>
              <a:t>For CBA titles, we’ll send notice to the union</a:t>
            </a:r>
            <a:br>
              <a:rPr lang="en-US" sz="2000" b="0" dirty="0"/>
            </a:br>
            <a:endParaRPr lang="en-US" sz="2000" b="0" dirty="0"/>
          </a:p>
          <a:p>
            <a:pPr>
              <a:spcBef>
                <a:spcPts val="400"/>
              </a:spcBef>
            </a:pPr>
            <a:r>
              <a:rPr lang="en-US" sz="2400" dirty="0"/>
              <a:t>For worksites outside the MSA: </a:t>
            </a:r>
          </a:p>
          <a:p>
            <a:pPr marL="822960" lvl="2" indent="-342900">
              <a:spcBef>
                <a:spcPts val="400"/>
              </a:spcBef>
              <a:buFont typeface="Open Sans" panose="020B0606030504020204" pitchFamily="34" charset="0"/>
              <a:buChar char="−"/>
            </a:pPr>
            <a:r>
              <a:rPr lang="en-US" sz="2000" b="0" dirty="0">
                <a:latin typeface="Open Sans"/>
                <a:ea typeface="Open Sans"/>
                <a:cs typeface="Open Sans"/>
              </a:rPr>
              <a:t>Submit new visa request to ISO</a:t>
            </a:r>
          </a:p>
          <a:p>
            <a:pPr marL="822960" lvl="2" indent="-342900">
              <a:spcBef>
                <a:spcPts val="400"/>
              </a:spcBef>
              <a:buFont typeface="Open Sans" panose="020B0606030504020204" pitchFamily="34" charset="0"/>
              <a:buChar char="−"/>
            </a:pPr>
            <a:r>
              <a:rPr lang="en-US" sz="2000" b="0" dirty="0">
                <a:latin typeface="Open Sans"/>
                <a:ea typeface="Open Sans"/>
                <a:cs typeface="Open Sans"/>
              </a:rPr>
              <a:t>But note </a:t>
            </a:r>
            <a:r>
              <a:rPr lang="en-US" sz="2000" b="0" dirty="0">
                <a:solidFill>
                  <a:srgbClr val="0070C0"/>
                </a:solidFill>
                <a:latin typeface="Open Sans"/>
                <a:ea typeface="Open Sans"/>
                <a:cs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UW policies </a:t>
            </a:r>
            <a:r>
              <a:rPr lang="en-US" sz="2000" b="0" dirty="0">
                <a:latin typeface="Open Sans"/>
                <a:ea typeface="Open Sans"/>
                <a:cs typeface="Open Sans"/>
              </a:rPr>
              <a:t>may prevent these changes</a:t>
            </a:r>
            <a:br>
              <a:rPr lang="en-US" sz="2000" b="0" dirty="0">
                <a:latin typeface="Open Sans"/>
                <a:ea typeface="Open Sans"/>
                <a:cs typeface="Open Sans"/>
              </a:rPr>
            </a:br>
            <a:endParaRPr lang="en-US" sz="2000" b="0" dirty="0">
              <a:latin typeface="Open Sans"/>
              <a:ea typeface="Open Sans"/>
              <a:cs typeface="Open Sans"/>
            </a:endParaRPr>
          </a:p>
          <a:p>
            <a:pPr marL="344170" indent="-344170">
              <a:spcBef>
                <a:spcPts val="400"/>
              </a:spcBef>
            </a:pPr>
            <a:r>
              <a:rPr lang="en-US" sz="2400" dirty="0"/>
              <a:t>For short-term worksites (under 30 days), contact ISO</a:t>
            </a:r>
          </a:p>
          <a:p>
            <a:pPr marL="365760" lvl="1" indent="0">
              <a:spcBef>
                <a:spcPts val="400"/>
              </a:spcBef>
              <a:buNone/>
            </a:pPr>
            <a:br>
              <a:rPr lang="en-US" sz="1467" i="1" dirty="0">
                <a:solidFill>
                  <a:srgbClr val="32006E"/>
                </a:solidFill>
              </a:rPr>
            </a:br>
            <a:r>
              <a:rPr lang="en-US" sz="2000" i="1" dirty="0">
                <a:solidFill>
                  <a:srgbClr val="B7A57A"/>
                </a:solidFill>
              </a:rPr>
              <a:t>These steps must be taken </a:t>
            </a:r>
            <a:r>
              <a:rPr lang="en-US" sz="2000" b="1" i="1" dirty="0">
                <a:solidFill>
                  <a:srgbClr val="B7A57A"/>
                </a:solidFill>
              </a:rPr>
              <a:t>before</a:t>
            </a:r>
            <a:r>
              <a:rPr lang="en-US" sz="2000" i="1" dirty="0">
                <a:solidFill>
                  <a:srgbClr val="B7A57A"/>
                </a:solidFill>
              </a:rPr>
              <a:t> the employee starts working at the new worksite.</a:t>
            </a:r>
            <a:endParaRPr lang="en-US" sz="1467" i="1" dirty="0">
              <a:solidFill>
                <a:srgbClr val="B7A57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543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I-94 ARRIVAL/DEPARTURE RECORD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697871" y="2172878"/>
            <a:ext cx="6309322" cy="4192144"/>
          </a:xfrm>
        </p:spPr>
        <p:txBody>
          <a:bodyPr vert="horz" lIns="0" tIns="45720" rIns="0" bIns="45720" rtlCol="0" anchor="t">
            <a:noAutofit/>
          </a:bodyPr>
          <a:lstStyle/>
          <a:p>
            <a:pPr marL="456565" indent="-456565">
              <a:spcBef>
                <a:spcPts val="600"/>
              </a:spcBef>
            </a:pPr>
            <a:r>
              <a:rPr lang="en-US" sz="2000" dirty="0">
                <a:solidFill>
                  <a:srgbClr val="4B2E83"/>
                </a:solidFill>
                <a:latin typeface="Open Sans"/>
                <a:ea typeface="Open Sans"/>
                <a:cs typeface="Open Sans"/>
              </a:rPr>
              <a:t>Issued by DHS, either USCIS or Customs and Border Protection (CBP)</a:t>
            </a:r>
            <a:endParaRPr lang="en-US" sz="2000" dirty="0">
              <a:latin typeface="Open Sans"/>
              <a:ea typeface="Open Sans"/>
              <a:cs typeface="Open Sans"/>
            </a:endParaRPr>
          </a:p>
          <a:p>
            <a:pPr marL="456565" indent="-456565">
              <a:spcBef>
                <a:spcPts val="600"/>
              </a:spcBef>
            </a:pPr>
            <a:r>
              <a:rPr lang="en-US" sz="2000" dirty="0">
                <a:solidFill>
                  <a:srgbClr val="4B2E83"/>
                </a:solidFill>
                <a:latin typeface="Open Sans"/>
                <a:ea typeface="Open Sans"/>
                <a:cs typeface="Open Sans"/>
              </a:rPr>
              <a:t>Records who is admitted to U.S., for how long, and in what status</a:t>
            </a:r>
            <a:endParaRPr lang="en-US" sz="2000" dirty="0">
              <a:latin typeface="Open Sans"/>
              <a:ea typeface="Open Sans"/>
              <a:cs typeface="Open Sans"/>
            </a:endParaRPr>
          </a:p>
          <a:p>
            <a:pPr marL="456565" indent="-456565">
              <a:spcBef>
                <a:spcPts val="600"/>
              </a:spcBef>
            </a:pPr>
            <a:r>
              <a:rPr lang="en-US" sz="2000" dirty="0">
                <a:solidFill>
                  <a:srgbClr val="4B2E83"/>
                </a:solidFill>
                <a:latin typeface="Open Sans"/>
                <a:ea typeface="Open Sans"/>
                <a:cs typeface="Open Sans"/>
              </a:rPr>
              <a:t>USCIS H-1B approval notices for change or extension of status include an I-94 record at the bottom.</a:t>
            </a:r>
            <a:endParaRPr lang="en-US" sz="2000" dirty="0">
              <a:latin typeface="Open Sans"/>
              <a:ea typeface="Open Sans"/>
              <a:cs typeface="Open Sans"/>
            </a:endParaRPr>
          </a:p>
          <a:p>
            <a:pPr marL="456565" indent="-456565">
              <a:spcBef>
                <a:spcPts val="600"/>
              </a:spcBef>
            </a:pPr>
            <a:r>
              <a:rPr lang="en-US" sz="2000" dirty="0">
                <a:solidFill>
                  <a:srgbClr val="4B2E83"/>
                </a:solidFill>
              </a:rPr>
              <a:t>CBP also issues a new I-94 record every time the H-1B employee enters the U.S. </a:t>
            </a:r>
          </a:p>
          <a:p>
            <a:pPr marL="822960" lvl="2" indent="-342900">
              <a:spcBef>
                <a:spcPts val="600"/>
              </a:spcBef>
              <a:buFont typeface="Open Sans" panose="020B0606030504020204" pitchFamily="34" charset="0"/>
              <a:buChar char="−"/>
            </a:pPr>
            <a:r>
              <a:rPr lang="en-US" sz="2000" b="0" dirty="0">
                <a:solidFill>
                  <a:srgbClr val="4B2E83"/>
                </a:solidFill>
                <a:latin typeface="Open Sans"/>
                <a:ea typeface="Open Sans"/>
                <a:cs typeface="Open Sans"/>
              </a:rPr>
              <a:t>The end date on the new I-94 normally matches their approval notice.</a:t>
            </a:r>
          </a:p>
        </p:txBody>
      </p:sp>
      <p:pic>
        <p:nvPicPr>
          <p:cNvPr id="1026" name="Picture 2" descr="Sample electronic Form I-94 issued from CBP">
            <a:extLst>
              <a:ext uri="{FF2B5EF4-FFF2-40B4-BE49-F238E27FC236}">
                <a16:creationId xmlns:a16="http://schemas.microsoft.com/office/drawing/2014/main" id="{44BFA3C2-8255-F62F-082E-848564CEEC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9316" y="1889475"/>
            <a:ext cx="4591050" cy="459105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41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ym typeface="Allerta"/>
              </a:rPr>
              <a:t>I-94 EXPIRATION DATE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497994" y="2179966"/>
            <a:ext cx="10929485" cy="4334248"/>
          </a:xfrm>
        </p:spPr>
        <p:txBody>
          <a:bodyPr>
            <a:noAutofit/>
          </a:bodyPr>
          <a:lstStyle/>
          <a:p>
            <a:pPr marL="139700" indent="0">
              <a:spcBef>
                <a:spcPts val="400"/>
              </a:spcBef>
              <a:buNone/>
            </a:pPr>
            <a:r>
              <a:rPr lang="en-US" sz="2400" dirty="0">
                <a:solidFill>
                  <a:srgbClr val="4B2E83"/>
                </a:solidFill>
              </a:rPr>
              <a:t>Sometimes the I-94 expiration date will be </a:t>
            </a:r>
            <a:r>
              <a:rPr lang="en-US" sz="2400" b="1" dirty="0">
                <a:solidFill>
                  <a:srgbClr val="4B2E83"/>
                </a:solidFill>
              </a:rPr>
              <a:t>earlier</a:t>
            </a:r>
            <a:r>
              <a:rPr lang="en-US" sz="2400" dirty="0">
                <a:solidFill>
                  <a:srgbClr val="4B2E83"/>
                </a:solidFill>
              </a:rPr>
              <a:t> than the approval notice expiration date. </a:t>
            </a:r>
            <a:br>
              <a:rPr lang="en-US" sz="2400" dirty="0">
                <a:solidFill>
                  <a:srgbClr val="4B2E83"/>
                </a:solidFill>
              </a:rPr>
            </a:br>
            <a:endParaRPr lang="en-US" sz="2400" dirty="0">
              <a:solidFill>
                <a:srgbClr val="4B2E83"/>
              </a:solidFill>
            </a:endParaRPr>
          </a:p>
          <a:p>
            <a:pPr marL="139700" indent="0">
              <a:spcBef>
                <a:spcPts val="400"/>
              </a:spcBef>
              <a:buNone/>
            </a:pPr>
            <a:r>
              <a:rPr lang="en-US" sz="2400" dirty="0">
                <a:solidFill>
                  <a:srgbClr val="4B2E83"/>
                </a:solidFill>
              </a:rPr>
              <a:t>This may be because:</a:t>
            </a:r>
          </a:p>
          <a:p>
            <a:pPr marL="548640" lvl="1">
              <a:spcBef>
                <a:spcPts val="400"/>
              </a:spcBef>
              <a:buFont typeface="Open Sans" panose="020B0606030504020204" pitchFamily="34" charset="0"/>
              <a:buChar char="&gt;"/>
            </a:pPr>
            <a:r>
              <a:rPr lang="en-US" sz="2400" b="0" dirty="0">
                <a:solidFill>
                  <a:srgbClr val="4B2E83"/>
                </a:solidFill>
              </a:rPr>
              <a:t>The employee’s passport will expire earlier</a:t>
            </a:r>
          </a:p>
          <a:p>
            <a:pPr marL="548640" lvl="1">
              <a:spcBef>
                <a:spcPts val="400"/>
              </a:spcBef>
              <a:buFont typeface="Open Sans" panose="020B0606030504020204" pitchFamily="34" charset="0"/>
              <a:buChar char="&gt;"/>
            </a:pPr>
            <a:r>
              <a:rPr lang="en-US" sz="2400" b="0" dirty="0">
                <a:solidFill>
                  <a:srgbClr val="4B2E83"/>
                </a:solidFill>
              </a:rPr>
              <a:t>The CBP officer used their discretion to admit for a shorter period</a:t>
            </a:r>
          </a:p>
          <a:p>
            <a:pPr marL="548640" lvl="1">
              <a:spcBef>
                <a:spcPts val="400"/>
              </a:spcBef>
              <a:buFont typeface="Open Sans" panose="020B0606030504020204" pitchFamily="34" charset="0"/>
              <a:buChar char="&gt;"/>
            </a:pPr>
            <a:r>
              <a:rPr lang="en-US" sz="2400" b="0" dirty="0">
                <a:solidFill>
                  <a:srgbClr val="4B2E83"/>
                </a:solidFill>
              </a:rPr>
              <a:t>CBP officer error</a:t>
            </a:r>
          </a:p>
          <a:p>
            <a:pPr marL="114300" indent="0">
              <a:spcBef>
                <a:spcPts val="400"/>
              </a:spcBef>
              <a:buClrTx/>
              <a:buNone/>
            </a:pPr>
            <a:endParaRPr lang="en-US" sz="2400" dirty="0">
              <a:solidFill>
                <a:srgbClr val="4B2E83"/>
              </a:solidFill>
            </a:endParaRPr>
          </a:p>
          <a:p>
            <a:pPr marL="139700" indent="0">
              <a:spcBef>
                <a:spcPts val="400"/>
              </a:spcBef>
              <a:buNone/>
            </a:pPr>
            <a:r>
              <a:rPr lang="en-US" sz="2400" dirty="0">
                <a:solidFill>
                  <a:srgbClr val="4B2E83"/>
                </a:solidFill>
              </a:rPr>
              <a:t>Make sure the employee uses the </a:t>
            </a:r>
            <a:r>
              <a:rPr lang="en-US" sz="24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I-94 website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4B2E83"/>
                </a:solidFill>
              </a:rPr>
              <a:t>to </a:t>
            </a:r>
            <a:r>
              <a:rPr lang="en-US" sz="2400" b="1" dirty="0">
                <a:solidFill>
                  <a:srgbClr val="4B2E83"/>
                </a:solidFill>
              </a:rPr>
              <a:t>print and </a:t>
            </a:r>
            <a:r>
              <a:rPr lang="en-US" sz="2400" b="1" i="1" dirty="0">
                <a:solidFill>
                  <a:srgbClr val="4B2E83"/>
                </a:solidFill>
              </a:rPr>
              <a:t>check</a:t>
            </a:r>
            <a:r>
              <a:rPr lang="en-US" sz="2400" b="1" dirty="0">
                <a:solidFill>
                  <a:srgbClr val="4B2E83"/>
                </a:solidFill>
              </a:rPr>
              <a:t> their new I-94 after </a:t>
            </a:r>
            <a:r>
              <a:rPr lang="en-US" sz="2400" b="1" i="1" dirty="0">
                <a:solidFill>
                  <a:srgbClr val="4B2E83"/>
                </a:solidFill>
              </a:rPr>
              <a:t>every </a:t>
            </a:r>
            <a:r>
              <a:rPr lang="en-US" sz="2400" b="1" dirty="0">
                <a:solidFill>
                  <a:srgbClr val="4B2E83"/>
                </a:solidFill>
              </a:rPr>
              <a:t>entry into the U.S.</a:t>
            </a:r>
          </a:p>
        </p:txBody>
      </p:sp>
    </p:spTree>
    <p:extLst>
      <p:ext uri="{BB962C8B-B14F-4D97-AF65-F5344CB8AC3E}">
        <p14:creationId xmlns:p14="http://schemas.microsoft.com/office/powerpoint/2010/main" val="1858953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MISSED I-94 EXPIRATIONS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613833" y="2187055"/>
            <a:ext cx="10929485" cy="4071978"/>
          </a:xfrm>
        </p:spPr>
        <p:txBody>
          <a:bodyPr>
            <a:noAutofit/>
          </a:bodyPr>
          <a:lstStyle/>
          <a:p>
            <a:r>
              <a:rPr lang="en-US" sz="2400" dirty="0"/>
              <a:t>Staying beyond the end date on the I-94 record is technically “unlawful presence” and the employee is not authorized to work</a:t>
            </a:r>
          </a:p>
          <a:p>
            <a:pPr marL="822960" lvl="1" indent="-292100"/>
            <a:r>
              <a:rPr lang="en-US" sz="2000" b="0" dirty="0"/>
              <a:t>More than 180 days: 3-year bar on entry</a:t>
            </a:r>
          </a:p>
          <a:p>
            <a:pPr marL="822960" lvl="1" indent="-292100"/>
            <a:r>
              <a:rPr lang="en-US" sz="2000" b="0" dirty="0"/>
              <a:t>More than one year: 10-year bar on entry</a:t>
            </a:r>
            <a:br>
              <a:rPr lang="en-US" sz="2000" b="0" dirty="0"/>
            </a:br>
            <a:endParaRPr lang="en-US" sz="2000" b="0" dirty="0"/>
          </a:p>
          <a:p>
            <a:pPr marL="346075"/>
            <a:r>
              <a:rPr lang="en-US" sz="2400" dirty="0"/>
              <a:t>Possible remedies for overstay include:</a:t>
            </a:r>
          </a:p>
          <a:p>
            <a:pPr marL="822960" lvl="1" indent="-342900"/>
            <a:r>
              <a:rPr lang="en-US" sz="2000" b="0" dirty="0"/>
              <a:t>H-1B employee asks CBP for a correction</a:t>
            </a:r>
          </a:p>
          <a:p>
            <a:pPr marL="822960" lvl="1" indent="-342900"/>
            <a:r>
              <a:rPr lang="en-US" sz="2000" b="0" dirty="0"/>
              <a:t>H-1B employee exits, applies for a new visa stamp, and reenters</a:t>
            </a:r>
          </a:p>
          <a:p>
            <a:pPr marL="822960" lvl="1" indent="-342900"/>
            <a:r>
              <a:rPr lang="en-US" sz="2000" b="0" dirty="0"/>
              <a:t>UW files a new petition to correct the error</a:t>
            </a:r>
          </a:p>
          <a:p>
            <a:pPr marL="822960" lvl="1" indent="-342900"/>
            <a:r>
              <a:rPr lang="en-US" sz="2000" b="0" dirty="0"/>
              <a:t>H-1B employee contacts a private immigration attorney for legal advice</a:t>
            </a:r>
          </a:p>
        </p:txBody>
      </p:sp>
    </p:spTree>
    <p:extLst>
      <p:ext uri="{BB962C8B-B14F-4D97-AF65-F5344CB8AC3E}">
        <p14:creationId xmlns:p14="http://schemas.microsoft.com/office/powerpoint/2010/main" val="781444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ENDING THE H-1B</a:t>
            </a:r>
          </a:p>
        </p:txBody>
      </p:sp>
    </p:spTree>
    <p:extLst>
      <p:ext uri="{BB962C8B-B14F-4D97-AF65-F5344CB8AC3E}">
        <p14:creationId xmlns:p14="http://schemas.microsoft.com/office/powerpoint/2010/main" val="1553795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ym typeface="Allerta"/>
              </a:rPr>
              <a:t>ENDING H-1B STATUS – </a:t>
            </a:r>
            <a:br>
              <a:rPr lang="en-US" sz="4000" b="1" dirty="0">
                <a:sym typeface="Allerta"/>
              </a:rPr>
            </a:br>
            <a:r>
              <a:rPr lang="en-US" sz="4000" b="1" dirty="0">
                <a:sym typeface="Allerta"/>
              </a:rPr>
              <a:t>TERMINATION / RESIGNATION</a:t>
            </a:r>
            <a:endParaRPr lang="en-US" sz="40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580629" y="2197352"/>
            <a:ext cx="10929485" cy="4142862"/>
          </a:xfrm>
        </p:spPr>
        <p:txBody>
          <a:bodyPr>
            <a:noAutofit/>
          </a:bodyPr>
          <a:lstStyle/>
          <a:p>
            <a:pPr marL="482600">
              <a:spcBef>
                <a:spcPts val="400"/>
              </a:spcBef>
              <a:buClrTx/>
            </a:pPr>
            <a:r>
              <a:rPr lang="en-US" sz="2400" b="1" dirty="0"/>
              <a:t>If the H-1B employee resigns or is terminated </a:t>
            </a:r>
            <a:r>
              <a:rPr lang="en-US" sz="2400" dirty="0"/>
              <a:t>before the H-1B end date, </a:t>
            </a:r>
            <a:r>
              <a:rPr lang="en-US" sz="2400" b="1" dirty="0"/>
              <a:t>let ISO know. </a:t>
            </a:r>
          </a:p>
          <a:p>
            <a:pPr marL="822960" lvl="2" indent="-342900">
              <a:spcBef>
                <a:spcPts val="400"/>
              </a:spcBef>
              <a:buFont typeface="Open Sans" panose="020B0606030504020204" pitchFamily="34" charset="0"/>
              <a:buChar char="−"/>
            </a:pPr>
            <a:r>
              <a:rPr lang="en-US" sz="2133" b="0" dirty="0"/>
              <a:t>ISO will withdraw the H-1B and the underlying LCA.</a:t>
            </a:r>
            <a:br>
              <a:rPr lang="en-US" sz="2133" b="0" dirty="0"/>
            </a:br>
            <a:endParaRPr lang="en-US" sz="2133" b="0" dirty="0"/>
          </a:p>
          <a:p>
            <a:pPr marL="482600">
              <a:spcBef>
                <a:spcPts val="400"/>
              </a:spcBef>
            </a:pPr>
            <a:r>
              <a:rPr lang="en-US" sz="2400" b="1" dirty="0"/>
              <a:t>If the H-1B employee is terminated</a:t>
            </a:r>
            <a:r>
              <a:rPr lang="en-US" sz="2400" dirty="0"/>
              <a:t> before the end of the H-1B, unit must pay reasonable repatriation costs to the home country.</a:t>
            </a:r>
            <a:br>
              <a:rPr lang="en-US" sz="2400" dirty="0"/>
            </a:br>
            <a:endParaRPr lang="en-US" sz="2400" dirty="0"/>
          </a:p>
          <a:p>
            <a:pPr marL="482600">
              <a:spcBef>
                <a:spcPts val="400"/>
              </a:spcBef>
            </a:pPr>
            <a:r>
              <a:rPr lang="en-US" sz="2400" dirty="0"/>
              <a:t>Inform employee that resignation/termination date is the </a:t>
            </a:r>
            <a:r>
              <a:rPr lang="en-US" sz="2400" b="1" dirty="0"/>
              <a:t>last day of H-1B status</a:t>
            </a:r>
            <a:r>
              <a:rPr lang="en-US" sz="2400" dirty="0"/>
              <a:t> with UW</a:t>
            </a:r>
            <a:br>
              <a:rPr lang="en-US" sz="2400" dirty="0"/>
            </a:br>
            <a:endParaRPr lang="en-US" sz="2400" dirty="0"/>
          </a:p>
          <a:p>
            <a:pPr marL="482600">
              <a:spcBef>
                <a:spcPts val="400"/>
              </a:spcBef>
            </a:pPr>
            <a:r>
              <a:rPr lang="en-US" sz="2400" dirty="0"/>
              <a:t>Grace period of up to 60 days may be available.</a:t>
            </a:r>
          </a:p>
        </p:txBody>
      </p:sp>
    </p:spTree>
    <p:extLst>
      <p:ext uri="{BB962C8B-B14F-4D97-AF65-F5344CB8AC3E}">
        <p14:creationId xmlns:p14="http://schemas.microsoft.com/office/powerpoint/2010/main" val="2974363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60-DAY “GRACE” PERIOD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613832" y="2172877"/>
            <a:ext cx="11273367" cy="4823345"/>
          </a:xfrm>
        </p:spPr>
        <p:txBody>
          <a:bodyPr lIns="91440" tIns="45720" rIns="91440" bIns="45720" anchor="t">
            <a:noAutofit/>
          </a:bodyPr>
          <a:lstStyle/>
          <a:p>
            <a:pPr marL="456565" indent="-456565">
              <a:spcBef>
                <a:spcPts val="400"/>
              </a:spcBef>
            </a:pPr>
            <a:r>
              <a:rPr lang="en-US" sz="2300" b="0" dirty="0">
                <a:latin typeface="Open Sans"/>
                <a:ea typeface="Open Sans"/>
                <a:cs typeface="Open Sans"/>
              </a:rPr>
              <a:t>Available upon early termination/resignation</a:t>
            </a:r>
          </a:p>
          <a:p>
            <a:pPr marL="456565" indent="-456565">
              <a:spcBef>
                <a:spcPts val="400"/>
              </a:spcBef>
            </a:pPr>
            <a:r>
              <a:rPr lang="en-US" sz="2300" b="0" dirty="0">
                <a:latin typeface="Open Sans"/>
                <a:ea typeface="Open Sans"/>
                <a:cs typeface="Open Sans"/>
              </a:rPr>
              <a:t>H-1B employees may maintain status for up to 60 days after termination, or to end of H-1B approval, </a:t>
            </a:r>
            <a:r>
              <a:rPr lang="en-US" sz="2300" b="0" u="sng" dirty="0">
                <a:latin typeface="Open Sans"/>
                <a:ea typeface="Open Sans"/>
                <a:cs typeface="Open Sans"/>
              </a:rPr>
              <a:t>whichever is earlier</a:t>
            </a:r>
          </a:p>
          <a:p>
            <a:pPr marL="456565" indent="-456565">
              <a:spcBef>
                <a:spcPts val="400"/>
              </a:spcBef>
            </a:pPr>
            <a:r>
              <a:rPr lang="en-US" sz="2300" b="0" dirty="0">
                <a:latin typeface="Open Sans"/>
                <a:ea typeface="Open Sans"/>
                <a:cs typeface="Open Sans"/>
              </a:rPr>
              <a:t>Allows H-1B employee to change employers or apply for change of status</a:t>
            </a:r>
          </a:p>
          <a:p>
            <a:pPr marL="456565" indent="-456565">
              <a:spcBef>
                <a:spcPts val="400"/>
              </a:spcBef>
            </a:pPr>
            <a:r>
              <a:rPr lang="en-US" sz="2300" b="0" dirty="0">
                <a:latin typeface="Open Sans"/>
                <a:ea typeface="Open Sans"/>
                <a:cs typeface="Open Sans"/>
              </a:rPr>
              <a:t>DHS has discretion to grant or deny; if denied, H-1B employee may have to leave and reenter</a:t>
            </a:r>
          </a:p>
          <a:p>
            <a:pPr marL="456565" indent="-456565">
              <a:spcBef>
                <a:spcPts val="400"/>
              </a:spcBef>
            </a:pPr>
            <a:r>
              <a:rPr lang="en-US" sz="2300" dirty="0"/>
              <a:t>See the </a:t>
            </a:r>
            <a:r>
              <a:rPr lang="en-US" sz="23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USCIS website </a:t>
            </a:r>
            <a:r>
              <a:rPr lang="en-US" sz="2300" dirty="0"/>
              <a:t>for more information.</a:t>
            </a:r>
          </a:p>
        </p:txBody>
      </p:sp>
    </p:spTree>
    <p:extLst>
      <p:ext uri="{BB962C8B-B14F-4D97-AF65-F5344CB8AC3E}">
        <p14:creationId xmlns:p14="http://schemas.microsoft.com/office/powerpoint/2010/main" val="2955922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ENDING H-1B STATUS – </a:t>
            </a:r>
            <a:br>
              <a:rPr lang="en-US" sz="4000" b="1" dirty="0"/>
            </a:br>
            <a:r>
              <a:rPr lang="en-US" sz="4000" b="1" dirty="0"/>
              <a:t>CHANGE OF STATUS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483817" y="2194143"/>
            <a:ext cx="10070769" cy="3154535"/>
          </a:xfrm>
        </p:spPr>
        <p:txBody>
          <a:bodyPr>
            <a:noAutofit/>
          </a:bodyPr>
          <a:lstStyle/>
          <a:p>
            <a:pPr marL="139700" indent="0">
              <a:spcBef>
                <a:spcPts val="400"/>
              </a:spcBef>
              <a:buClrTx/>
              <a:buNone/>
            </a:pPr>
            <a:r>
              <a:rPr lang="en-US" sz="2400" b="1" dirty="0"/>
              <a:t>If the H-1B employee gets another immigration status, such as a permanent residence, let ISO know.  </a:t>
            </a:r>
            <a:br>
              <a:rPr lang="en-US" sz="2400" b="1" dirty="0"/>
            </a:br>
            <a:endParaRPr lang="en-US" sz="2400" b="1" dirty="0"/>
          </a:p>
          <a:p>
            <a:pPr marL="523748" lvl="1">
              <a:spcBef>
                <a:spcPts val="400"/>
              </a:spcBef>
              <a:buFont typeface="Open Sans" panose="020B0606030504020204" pitchFamily="34" charset="0"/>
              <a:buChar char="&gt;"/>
            </a:pPr>
            <a:r>
              <a:rPr lang="en-US" sz="2400" dirty="0"/>
              <a:t>Send us a copy of the employee’s green card </a:t>
            </a:r>
            <a:br>
              <a:rPr lang="en-US" sz="2400" dirty="0"/>
            </a:br>
            <a:r>
              <a:rPr lang="en-US" sz="2400" dirty="0"/>
              <a:t>(or other status document)</a:t>
            </a:r>
            <a:br>
              <a:rPr lang="en-US" sz="2400" dirty="0"/>
            </a:br>
            <a:endParaRPr lang="en-US" sz="2400" dirty="0"/>
          </a:p>
          <a:p>
            <a:pPr marL="523748" lvl="1">
              <a:spcBef>
                <a:spcPts val="400"/>
              </a:spcBef>
              <a:buFont typeface="Open Sans" panose="020B0606030504020204" pitchFamily="34" charset="0"/>
              <a:buChar char="&gt;"/>
            </a:pPr>
            <a:r>
              <a:rPr lang="en-US" sz="2400" dirty="0"/>
              <a:t>We will withdraw the H-1B and the underlying LCA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46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ym typeface="Allerta"/>
              </a:rPr>
              <a:t>10-DAY DEPARTURE PERIOD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490905" y="2172880"/>
            <a:ext cx="11105672" cy="2143940"/>
          </a:xfrm>
        </p:spPr>
        <p:txBody>
          <a:bodyPr lIns="91440" tIns="45720" rIns="91440" bIns="45720" anchor="t">
            <a:noAutofit/>
          </a:bodyPr>
          <a:lstStyle/>
          <a:p>
            <a:pPr marL="139700" indent="0">
              <a:buNone/>
            </a:pPr>
            <a:r>
              <a:rPr lang="en-US" sz="2400" dirty="0">
                <a:latin typeface="Open Sans"/>
                <a:ea typeface="Open Sans"/>
                <a:cs typeface="Open Sans"/>
              </a:rPr>
              <a:t>CBP or USCIS may grant </a:t>
            </a:r>
            <a:r>
              <a:rPr lang="en-US" sz="2400" b="1" dirty="0">
                <a:latin typeface="Open Sans"/>
                <a:ea typeface="Open Sans"/>
                <a:cs typeface="Open Sans"/>
              </a:rPr>
              <a:t>10-day departure period</a:t>
            </a:r>
            <a:r>
              <a:rPr lang="en-US" sz="2400" dirty="0">
                <a:latin typeface="Open Sans"/>
                <a:ea typeface="Open Sans"/>
                <a:cs typeface="Open Sans"/>
              </a:rPr>
              <a:t> when the employee enters the U.S. in H-1B status or has their status changed or extended. </a:t>
            </a:r>
          </a:p>
          <a:p>
            <a:pPr marL="139700" indent="0">
              <a:buNone/>
            </a:pPr>
            <a:r>
              <a:rPr lang="en-US" sz="2400" dirty="0"/>
              <a:t>If granted, this period will be noted on the I-94 record.</a:t>
            </a:r>
          </a:p>
          <a:p>
            <a:pPr marL="139700" indent="0">
              <a:buNone/>
            </a:pPr>
            <a:r>
              <a:rPr lang="en-US" sz="2400" dirty="0"/>
              <a:t>Things to remember about the departure period: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9AFAEB-C51E-A101-99F8-092C4088FB65}"/>
              </a:ext>
            </a:extLst>
          </p:cNvPr>
          <p:cNvSpPr txBox="1"/>
          <p:nvPr/>
        </p:nvSpPr>
        <p:spPr>
          <a:xfrm>
            <a:off x="719666" y="4044458"/>
            <a:ext cx="6096000" cy="19466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spcBef>
                <a:spcPts val="500"/>
              </a:spcBef>
              <a:buClrTx/>
              <a:buFont typeface="Open Sans" panose="020B0606030504020204" pitchFamily="34" charset="0"/>
              <a:buChar char="&gt;"/>
            </a:pPr>
            <a:r>
              <a:rPr lang="en-US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Does not apply automatically</a:t>
            </a:r>
          </a:p>
          <a:p>
            <a:pPr lvl="2" indent="-457200">
              <a:spcBef>
                <a:spcPts val="500"/>
              </a:spcBef>
              <a:buFont typeface="Open Sans" panose="020B0606030504020204" pitchFamily="34" charset="0"/>
              <a:buChar char="−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Applies only if granted on the I-94, and</a:t>
            </a:r>
          </a:p>
          <a:p>
            <a:pPr lvl="2" indent="-457200">
              <a:spcBef>
                <a:spcPts val="500"/>
              </a:spcBef>
              <a:buFont typeface="Open Sans" panose="020B0606030504020204" pitchFamily="34" charset="0"/>
              <a:buChar char="−"/>
            </a:pPr>
            <a:r>
              <a:rPr lang="en-US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Does NOT apply after an early resignation or termination.</a:t>
            </a:r>
            <a:endParaRPr lang="en-US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457200" indent="-457200">
              <a:spcBef>
                <a:spcPts val="500"/>
              </a:spcBef>
              <a:buClrTx/>
              <a:buFont typeface="Open Sans" panose="020B0606030504020204" pitchFamily="34" charset="0"/>
              <a:buChar char="&gt;"/>
            </a:pPr>
            <a:r>
              <a:rPr lang="en-US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Does not authorize employment.</a:t>
            </a:r>
          </a:p>
        </p:txBody>
      </p:sp>
    </p:spTree>
    <p:extLst>
      <p:ext uri="{BB962C8B-B14F-4D97-AF65-F5344CB8AC3E}">
        <p14:creationId xmlns:p14="http://schemas.microsoft.com/office/powerpoint/2010/main" val="1841856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H-1B TEMPORARY WORKER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type="body" sz="quarter" idx="11"/>
          </p:nvPr>
        </p:nvSpPr>
        <p:spPr>
          <a:xfrm>
            <a:off x="597232" y="2204304"/>
            <a:ext cx="9974735" cy="3958501"/>
          </a:xfrm>
        </p:spPr>
        <p:txBody>
          <a:bodyPr>
            <a:noAutofit/>
          </a:bodyPr>
          <a:lstStyle/>
          <a:p>
            <a:r>
              <a:rPr lang="en-US" sz="2400" dirty="0"/>
              <a:t>Worker coming to U.S. to work in a “specialty occupation”</a:t>
            </a:r>
          </a:p>
          <a:p>
            <a:r>
              <a:rPr lang="en-US" sz="2400" dirty="0"/>
              <a:t>Position must require at least a bachelor’s degree in a specific, relevant field</a:t>
            </a:r>
          </a:p>
          <a:p>
            <a:r>
              <a:rPr lang="en-US" sz="2400" dirty="0"/>
              <a:t>More compatible with application for permanent residence than J-1, F-1, TN, or E-3</a:t>
            </a:r>
          </a:p>
          <a:p>
            <a:r>
              <a:rPr lang="en-US" sz="2400" dirty="0"/>
              <a:t>Filing fees of up to $3,765 (going up to $3,925 on March 1)</a:t>
            </a:r>
          </a:p>
        </p:txBody>
      </p:sp>
    </p:spTree>
    <p:extLst>
      <p:ext uri="{BB962C8B-B14F-4D97-AF65-F5344CB8AC3E}">
        <p14:creationId xmlns:p14="http://schemas.microsoft.com/office/powerpoint/2010/main" val="1332553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H-4 DEPENDENTS</a:t>
            </a:r>
          </a:p>
        </p:txBody>
      </p:sp>
    </p:spTree>
    <p:extLst>
      <p:ext uri="{BB962C8B-B14F-4D97-AF65-F5344CB8AC3E}">
        <p14:creationId xmlns:p14="http://schemas.microsoft.com/office/powerpoint/2010/main" val="780688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H-4 DEPENDENTS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type="body" sz="quarter" idx="11"/>
          </p:nvPr>
        </p:nvSpPr>
        <p:spPr>
          <a:xfrm>
            <a:off x="606745" y="2187055"/>
            <a:ext cx="10741739" cy="3887680"/>
          </a:xfrm>
        </p:spPr>
        <p:txBody>
          <a:bodyPr>
            <a:noAutofit/>
          </a:bodyPr>
          <a:lstStyle/>
          <a:p>
            <a:r>
              <a:rPr lang="en-US" sz="2400" dirty="0"/>
              <a:t>A spouse or child under the age of 21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Can get an H-4 visa at a consulate abroad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Can change or extend H-4 status inside the U.S. using Form I-539</a:t>
            </a:r>
          </a:p>
          <a:p>
            <a:pPr marL="731520" lvl="1" indent="-222250"/>
            <a:r>
              <a:rPr lang="en-US" sz="2000" b="0" dirty="0"/>
              <a:t>See our </a:t>
            </a:r>
            <a:r>
              <a:rPr lang="en-US" sz="2000" b="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H-1B Checklist </a:t>
            </a:r>
            <a:r>
              <a:rPr lang="en-US" sz="2000" b="0" dirty="0"/>
              <a:t>for more information</a:t>
            </a:r>
            <a:br>
              <a:rPr lang="en-US" sz="2000" b="0" dirty="0"/>
            </a:br>
            <a:endParaRPr lang="en-US" sz="2000" b="0" dirty="0"/>
          </a:p>
          <a:p>
            <a:pPr marL="347663" indent="-347663"/>
            <a:r>
              <a:rPr lang="en-US" sz="2400" dirty="0"/>
              <a:t>If H-4 child will turn 21, they should see an immigration attorney to discuss options</a:t>
            </a:r>
          </a:p>
        </p:txBody>
      </p:sp>
    </p:spTree>
    <p:extLst>
      <p:ext uri="{BB962C8B-B14F-4D97-AF65-F5344CB8AC3E}">
        <p14:creationId xmlns:p14="http://schemas.microsoft.com/office/powerpoint/2010/main" val="2389243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CAN H-4 DEPENDENTS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597231" y="2194143"/>
            <a:ext cx="10929485" cy="3154535"/>
          </a:xfrm>
        </p:spPr>
        <p:txBody>
          <a:bodyPr>
            <a:noAutofit/>
          </a:bodyPr>
          <a:lstStyle/>
          <a:p>
            <a:r>
              <a:rPr lang="en-US" sz="2400" dirty="0"/>
              <a:t>H-4 dependents are allowed to study at U.S. schools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H-4 dependents are not allowed to work, unless they have received an employment authorization document (“EAD”) based on</a:t>
            </a:r>
          </a:p>
          <a:p>
            <a:pPr marL="731520" lvl="1" indent="-204788"/>
            <a:r>
              <a:rPr lang="en-US" sz="2000" b="0" dirty="0"/>
              <a:t>Pending I-485 permanent residence application</a:t>
            </a:r>
          </a:p>
          <a:p>
            <a:pPr marL="731520" lvl="1" indent="-204788"/>
            <a:r>
              <a:rPr lang="en-US" sz="2000" b="0" dirty="0"/>
              <a:t>“AC21” eligibility of H-1B spouse</a:t>
            </a:r>
            <a:br>
              <a:rPr lang="en-US" sz="2000" b="0" dirty="0"/>
            </a:br>
            <a:endParaRPr lang="en-US" sz="2000" b="0" dirty="0"/>
          </a:p>
          <a:p>
            <a:r>
              <a:rPr lang="en-US" sz="2400" dirty="0"/>
              <a:t>If you want to employ an H-4 dependent, </a:t>
            </a:r>
            <a:r>
              <a:rPr lang="en-US" sz="24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 ISO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41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44811F-BAF2-32FF-5312-B6EC89846A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123AF-C8F9-E5AA-438D-DAB06B0C2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 &amp; 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76C120-3487-162B-30FC-272E89CD61E2}"/>
              </a:ext>
            </a:extLst>
          </p:cNvPr>
          <p:cNvSpPr txBox="1"/>
          <p:nvPr/>
        </p:nvSpPr>
        <p:spPr>
          <a:xfrm>
            <a:off x="4108638" y="1076446"/>
            <a:ext cx="746952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Q: Do you have any special tips for J-2 visa holders moving to H-1B status? We may be seeing this soon in our department.</a:t>
            </a:r>
          </a:p>
          <a:p>
            <a:r>
              <a:rPr lang="en-US" dirty="0"/>
              <a:t>A: That’s a “change of status”; we’d want to check for 212(e), just as for a J-1. ISO screens for this as part of the H visa request, but feel free to reach out to us before then if you’d like. Of course J-2s are eligible for EAD, so if there are any obstacles to H-1B eligibility, we might suggest that they remain on their J-2 and work using the EAD if they’re able.</a:t>
            </a:r>
          </a:p>
          <a:p>
            <a:endParaRPr lang="en-US" dirty="0"/>
          </a:p>
          <a:p>
            <a:r>
              <a:rPr lang="en-US" b="1" dirty="0"/>
              <a:t>Q: How does ISO communicate about I-94 expiration to our H-1B employees? Should we be giving them (and our OPT folks, while we're at it) a heads-up at the unit?</a:t>
            </a:r>
          </a:p>
          <a:p>
            <a:r>
              <a:rPr lang="en-US" dirty="0"/>
              <a:t>A: We are planning some messaging around I-94 compliance for our International Scholars Mailing List. We already provide this information in/on: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Our website, on the </a:t>
            </a:r>
            <a:r>
              <a:rPr lang="en-US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I-94 Arrival/Departure page</a:t>
            </a:r>
            <a:endParaRPr lang="en-US" dirty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Our </a:t>
            </a:r>
            <a:r>
              <a:rPr lang="en-US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Maintenance of Status/I-94 Consent form </a:t>
            </a:r>
            <a:r>
              <a:rPr lang="en-US" dirty="0"/>
              <a:t>(required with H visa requests)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quarterly International Scholars Orientation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coversheet for H-1B petition scans we send out</a:t>
            </a:r>
          </a:p>
          <a:p>
            <a:r>
              <a:rPr lang="en-US" dirty="0"/>
              <a:t>But it’s definitely helpful for units to share </a:t>
            </a:r>
            <a:r>
              <a:rPr lang="en-US"/>
              <a:t>this information as well!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554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Additional Resources: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type="body" sz="quarter" idx="11"/>
          </p:nvPr>
        </p:nvSpPr>
        <p:spPr>
          <a:xfrm>
            <a:off x="1379377" y="2863700"/>
            <a:ext cx="4567767" cy="3331535"/>
          </a:xfrm>
        </p:spPr>
        <p:txBody>
          <a:bodyPr>
            <a:noAutofit/>
          </a:bodyPr>
          <a:lstStyle/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ISO Landing Page</a:t>
            </a:r>
            <a:endParaRPr lang="en-US" sz="2400" dirty="0">
              <a:solidFill>
                <a:srgbClr val="0070C0"/>
              </a:solidFill>
            </a:endParaRP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H-1B Landing Page</a:t>
            </a:r>
            <a:endParaRPr lang="en-US" sz="2400" dirty="0">
              <a:solidFill>
                <a:srgbClr val="0070C0"/>
              </a:solidFill>
            </a:endParaRP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Sponsor an H-1B</a:t>
            </a:r>
            <a:endParaRPr lang="en-US" sz="2400" dirty="0">
              <a:solidFill>
                <a:srgbClr val="0070C0"/>
              </a:solidFill>
            </a:endParaRPr>
          </a:p>
        </p:txBody>
      </p:sp>
      <p:grpSp>
        <p:nvGrpSpPr>
          <p:cNvPr id="25" name="Group 24" descr="QR codes for the relevant links">
            <a:extLst>
              <a:ext uri="{FF2B5EF4-FFF2-40B4-BE49-F238E27FC236}">
                <a16:creationId xmlns:a16="http://schemas.microsoft.com/office/drawing/2014/main" id="{2FD025DC-6BC1-2AEC-1DCA-85E3228404DB}"/>
              </a:ext>
            </a:extLst>
          </p:cNvPr>
          <p:cNvGrpSpPr/>
          <p:nvPr/>
        </p:nvGrpSpPr>
        <p:grpSpPr>
          <a:xfrm>
            <a:off x="797442" y="3150356"/>
            <a:ext cx="435935" cy="1888527"/>
            <a:chOff x="797442" y="3150356"/>
            <a:chExt cx="435935" cy="1888527"/>
          </a:xfrm>
        </p:grpSpPr>
        <p:pic>
          <p:nvPicPr>
            <p:cNvPr id="11" name="Picture 10" descr="A qr code with a white background&#10;&#10;AI-generated content may be incorrect.">
              <a:extLst>
                <a:ext uri="{FF2B5EF4-FFF2-40B4-BE49-F238E27FC236}">
                  <a16:creationId xmlns:a16="http://schemas.microsoft.com/office/drawing/2014/main" id="{EA0D7FB0-22DA-7EEE-0C7E-E59F9B3306F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42" y="3150356"/>
              <a:ext cx="435935" cy="435935"/>
            </a:xfrm>
            <a:prstGeom prst="rect">
              <a:avLst/>
            </a:prstGeom>
          </p:spPr>
        </p:pic>
        <p:pic>
          <p:nvPicPr>
            <p:cNvPr id="13" name="Picture 12" descr="A qr code on a white background&#10;&#10;AI-generated content may be incorrect.">
              <a:extLst>
                <a:ext uri="{FF2B5EF4-FFF2-40B4-BE49-F238E27FC236}">
                  <a16:creationId xmlns:a16="http://schemas.microsoft.com/office/drawing/2014/main" id="{DC68FB30-E653-5D1A-6B7E-3931D88F786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42" y="3876652"/>
              <a:ext cx="435935" cy="435935"/>
            </a:xfrm>
            <a:prstGeom prst="rect">
              <a:avLst/>
            </a:prstGeom>
          </p:spPr>
        </p:pic>
        <p:pic>
          <p:nvPicPr>
            <p:cNvPr id="15" name="Picture 14" descr="A qr code on a white background&#10;&#10;AI-generated content may be incorrect.">
              <a:extLst>
                <a:ext uri="{FF2B5EF4-FFF2-40B4-BE49-F238E27FC236}">
                  <a16:creationId xmlns:a16="http://schemas.microsoft.com/office/drawing/2014/main" id="{AB6DE8AB-C98F-0FC6-6417-4E4FD261812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42" y="4602948"/>
              <a:ext cx="435935" cy="435935"/>
            </a:xfrm>
            <a:prstGeom prst="rect">
              <a:avLst/>
            </a:prstGeom>
          </p:spPr>
        </p:pic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3C84F76F-5102-9B5A-6A7C-FFE10AB0B0EC}"/>
              </a:ext>
            </a:extLst>
          </p:cNvPr>
          <p:cNvSpPr txBox="1"/>
          <p:nvPr/>
        </p:nvSpPr>
        <p:spPr>
          <a:xfrm>
            <a:off x="6826791" y="4218147"/>
            <a:ext cx="25447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rgbClr val="32006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NetID required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DA15A2-240E-7096-510A-F921E34191DD}"/>
              </a:ext>
            </a:extLst>
          </p:cNvPr>
          <p:cNvSpPr txBox="1"/>
          <p:nvPr/>
        </p:nvSpPr>
        <p:spPr>
          <a:xfrm>
            <a:off x="6826791" y="4951796"/>
            <a:ext cx="25447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solidFill>
                  <a:srgbClr val="32006E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NetID required</a:t>
            </a:r>
          </a:p>
        </p:txBody>
      </p:sp>
      <p:grpSp>
        <p:nvGrpSpPr>
          <p:cNvPr id="22" name="Group 21" descr="QR codes for the relevant links">
            <a:extLst>
              <a:ext uri="{FF2B5EF4-FFF2-40B4-BE49-F238E27FC236}">
                <a16:creationId xmlns:a16="http://schemas.microsoft.com/office/drawing/2014/main" id="{5B374010-FC8B-5D8B-E10C-4A5C3BC5C2EB}"/>
              </a:ext>
            </a:extLst>
          </p:cNvPr>
          <p:cNvGrpSpPr/>
          <p:nvPr/>
        </p:nvGrpSpPr>
        <p:grpSpPr>
          <a:xfrm>
            <a:off x="6244857" y="2863701"/>
            <a:ext cx="5149701" cy="3331535"/>
            <a:chOff x="6244857" y="2863701"/>
            <a:chExt cx="5149701" cy="3331535"/>
          </a:xfrm>
        </p:grpSpPr>
        <p:sp>
          <p:nvSpPr>
            <p:cNvPr id="3" name="Content Placeholder 4">
              <a:extLst>
                <a:ext uri="{FF2B5EF4-FFF2-40B4-BE49-F238E27FC236}">
                  <a16:creationId xmlns:a16="http://schemas.microsoft.com/office/drawing/2014/main" id="{8D8765CD-4914-90C7-0006-8A4A3175E26C}"/>
                </a:ext>
              </a:extLst>
            </p:cNvPr>
            <p:cNvSpPr txBox="1">
              <a:spLocks/>
            </p:cNvSpPr>
            <p:nvPr/>
          </p:nvSpPr>
          <p:spPr>
            <a:xfrm>
              <a:off x="6826791" y="2863701"/>
              <a:ext cx="4567767" cy="3331535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marL="457189" indent="-457189" algn="l" defTabSz="609585" rtl="0" eaLnBrk="1" latinLnBrk="0" hangingPunct="1">
                <a:spcBef>
                  <a:spcPct val="20000"/>
                </a:spcBef>
                <a:buFont typeface="Lucida Grande"/>
                <a:buChar char="&gt;"/>
                <a:defRPr sz="3200" b="1" i="0" kern="1200" baseline="0">
                  <a:solidFill>
                    <a:schemeClr val="tx2"/>
                  </a:solidFill>
                  <a:latin typeface="Open Sans" charset="0"/>
                  <a:ea typeface="Open Sans" charset="0"/>
                  <a:cs typeface="Open Sans" charset="0"/>
                </a:defRPr>
              </a:lvl1pPr>
              <a:lvl2pPr marL="990575" indent="-380990" algn="l" defTabSz="609585" rtl="0" eaLnBrk="1" latinLnBrk="0" hangingPunct="1">
                <a:spcBef>
                  <a:spcPct val="20000"/>
                </a:spcBef>
                <a:buFont typeface="Arial"/>
                <a:buChar char="–"/>
                <a:defRPr sz="2667" b="1" i="0" kern="1200" baseline="0">
                  <a:solidFill>
                    <a:schemeClr val="tx2"/>
                  </a:solidFill>
                  <a:latin typeface="Open Sans" charset="0"/>
                  <a:ea typeface="Open Sans" charset="0"/>
                  <a:cs typeface="Open Sans" charset="0"/>
                </a:defRPr>
              </a:lvl2pPr>
              <a:lvl3pPr marL="1523962" indent="-304792" algn="l" defTabSz="609585" rtl="0" eaLnBrk="1" latinLnBrk="0" hangingPunct="1">
                <a:spcBef>
                  <a:spcPct val="20000"/>
                </a:spcBef>
                <a:buSzPct val="100000"/>
                <a:buFont typeface="Lucida Grande"/>
                <a:buChar char="&gt;"/>
                <a:defRPr sz="2400" b="1" i="0" kern="1200" baseline="0">
                  <a:solidFill>
                    <a:schemeClr val="tx2"/>
                  </a:solidFill>
                  <a:latin typeface="Open Sans" charset="0"/>
                  <a:ea typeface="Open Sans" charset="0"/>
                  <a:cs typeface="Open Sans" charset="0"/>
                </a:defRPr>
              </a:lvl3pPr>
              <a:lvl4pPr marL="2133547" indent="-304792" algn="l" defTabSz="609585" rtl="0" eaLnBrk="1" latinLnBrk="0" hangingPunct="1">
                <a:spcBef>
                  <a:spcPct val="20000"/>
                </a:spcBef>
                <a:buFont typeface="Arial"/>
                <a:buChar char="–"/>
                <a:defRPr sz="2133" b="1" i="0" kern="1200" baseline="0">
                  <a:solidFill>
                    <a:schemeClr val="tx2"/>
                  </a:solidFill>
                  <a:latin typeface="Open Sans" charset="0"/>
                  <a:ea typeface="Open Sans" charset="0"/>
                  <a:cs typeface="Open Sans" charset="0"/>
                </a:defRPr>
              </a:lvl4pPr>
              <a:lvl5pPr marL="2743131" indent="-304792" algn="l" defTabSz="609585" rtl="0" eaLnBrk="1" latinLnBrk="0" hangingPunct="1">
                <a:spcBef>
                  <a:spcPct val="20000"/>
                </a:spcBef>
                <a:buFont typeface="Lucida Grande"/>
                <a:buChar char="&gt;"/>
                <a:defRPr sz="1867" b="1" i="0" kern="1200" baseline="0">
                  <a:solidFill>
                    <a:schemeClr val="tx2"/>
                  </a:solidFill>
                  <a:latin typeface="Open Sans" charset="0"/>
                  <a:ea typeface="Open Sans" charset="0"/>
                  <a:cs typeface="Open Sans" charset="0"/>
                </a:defRPr>
              </a:lvl5pPr>
              <a:lvl6pPr marL="3352716" indent="-304792" algn="l" defTabSz="609585" rtl="0" eaLnBrk="1" latinLnBrk="0" hangingPunct="1">
                <a:spcBef>
                  <a:spcPct val="20000"/>
                </a:spcBef>
                <a:buFont typeface="Arial"/>
                <a:buChar char="•"/>
                <a:defRPr sz="266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962301" indent="-304792" algn="l" defTabSz="609585" rtl="0" eaLnBrk="1" latinLnBrk="0" hangingPunct="1">
                <a:spcBef>
                  <a:spcPct val="20000"/>
                </a:spcBef>
                <a:buFont typeface="Arial"/>
                <a:buChar char="•"/>
                <a:defRPr sz="266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571886" indent="-304792" algn="l" defTabSz="609585" rtl="0" eaLnBrk="1" latinLnBrk="0" hangingPunct="1">
                <a:spcBef>
                  <a:spcPct val="20000"/>
                </a:spcBef>
                <a:buFont typeface="Arial"/>
                <a:buChar char="•"/>
                <a:defRPr sz="266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181470" indent="-304792" algn="l" defTabSz="609585" rtl="0" eaLnBrk="1" latinLnBrk="0" hangingPunct="1">
                <a:spcBef>
                  <a:spcPct val="20000"/>
                </a:spcBef>
                <a:buFont typeface="Arial"/>
                <a:buChar char="•"/>
                <a:defRPr sz="2667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200000"/>
                </a:lnSpc>
                <a:spcBef>
                  <a:spcPts val="0"/>
                </a:spcBef>
                <a:buFont typeface="Lucida Grande"/>
                <a:buNone/>
              </a:pPr>
              <a:r>
                <a:rPr lang="en-US" sz="2400" dirty="0">
                  <a:solidFill>
                    <a:srgbClr val="0070C0"/>
                  </a:solidFill>
                  <a:hlinkClick r:id="rId8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APF Visa Blog Posts</a:t>
              </a:r>
              <a:endParaRPr lang="en-US" sz="2400" dirty="0">
                <a:solidFill>
                  <a:srgbClr val="0070C0"/>
                </a:solidFill>
              </a:endParaRPr>
            </a:p>
            <a:p>
              <a:pPr marL="0" indent="0">
                <a:lnSpc>
                  <a:spcPct val="200000"/>
                </a:lnSpc>
                <a:spcBef>
                  <a:spcPts val="0"/>
                </a:spcBef>
                <a:buFont typeface="Lucida Grande"/>
                <a:buNone/>
              </a:pPr>
              <a:r>
                <a:rPr lang="en-US" sz="2400" dirty="0">
                  <a:solidFill>
                    <a:srgbClr val="0070C0"/>
                  </a:solidFill>
                  <a:hlinkClick r:id="rId9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H-1B Visa Request Form</a:t>
              </a:r>
              <a:endParaRPr lang="en-US" sz="2400" dirty="0">
                <a:solidFill>
                  <a:srgbClr val="0070C0"/>
                </a:solidFill>
              </a:endParaRPr>
            </a:p>
            <a:p>
              <a:pPr marL="0" indent="0">
                <a:lnSpc>
                  <a:spcPct val="200000"/>
                </a:lnSpc>
                <a:spcBef>
                  <a:spcPts val="0"/>
                </a:spcBef>
                <a:buFont typeface="Lucida Grande"/>
                <a:buNone/>
              </a:pPr>
              <a:r>
                <a:rPr lang="en-US" sz="2400" dirty="0">
                  <a:solidFill>
                    <a:srgbClr val="0070C0"/>
                  </a:solidFill>
                  <a:hlinkClick r:id="rId10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Your H Visa Requests</a:t>
              </a:r>
              <a:endParaRPr lang="en-US" sz="2400" dirty="0">
                <a:solidFill>
                  <a:srgbClr val="0070C0"/>
                </a:solidFill>
              </a:endParaRPr>
            </a:p>
          </p:txBody>
        </p:sp>
        <p:pic>
          <p:nvPicPr>
            <p:cNvPr id="17" name="Picture 16" descr="A qr code with a white background&#10;&#10;AI-generated content may be incorrect.">
              <a:extLst>
                <a:ext uri="{FF2B5EF4-FFF2-40B4-BE49-F238E27FC236}">
                  <a16:creationId xmlns:a16="http://schemas.microsoft.com/office/drawing/2014/main" id="{D2D3F02E-AEC9-BCEF-022D-81DC53FE004D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44858" y="3150355"/>
              <a:ext cx="435935" cy="435935"/>
            </a:xfrm>
            <a:prstGeom prst="rect">
              <a:avLst/>
            </a:prstGeom>
          </p:spPr>
        </p:pic>
        <p:pic>
          <p:nvPicPr>
            <p:cNvPr id="19" name="Picture 18" descr="A qr code on a white background&#10;&#10;AI-generated content may be incorrect.">
              <a:extLst>
                <a:ext uri="{FF2B5EF4-FFF2-40B4-BE49-F238E27FC236}">
                  <a16:creationId xmlns:a16="http://schemas.microsoft.com/office/drawing/2014/main" id="{61A1D919-6363-2596-B419-BA16297EF61A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44858" y="3876652"/>
              <a:ext cx="435935" cy="435935"/>
            </a:xfrm>
            <a:prstGeom prst="rect">
              <a:avLst/>
            </a:prstGeom>
          </p:spPr>
        </p:pic>
        <p:pic>
          <p:nvPicPr>
            <p:cNvPr id="21" name="Picture 20" descr="A qr code on a white background&#10;&#10;AI-generated content may be incorrect.">
              <a:extLst>
                <a:ext uri="{FF2B5EF4-FFF2-40B4-BE49-F238E27FC236}">
                  <a16:creationId xmlns:a16="http://schemas.microsoft.com/office/drawing/2014/main" id="{BD775A9A-1A7D-46C8-D546-6AA1BE8A4EA8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44857" y="4602947"/>
              <a:ext cx="435936" cy="43593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37944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H-1BS ARE HIGHLY REGULATED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597232" y="2141674"/>
            <a:ext cx="10663668" cy="4058709"/>
          </a:xfrm>
        </p:spPr>
        <p:txBody>
          <a:bodyPr>
            <a:noAutofit/>
          </a:bodyPr>
          <a:lstStyle/>
          <a:p>
            <a:pPr>
              <a:lnSpc>
                <a:spcPct val="124000"/>
              </a:lnSpc>
            </a:pPr>
            <a:r>
              <a:rPr lang="en-US" sz="2400" dirty="0"/>
              <a:t>Cap of 85,000 new H-1Bs per year for private employers</a:t>
            </a:r>
            <a:br>
              <a:rPr lang="en-US" sz="2400" dirty="0"/>
            </a:br>
            <a:r>
              <a:rPr lang="en-US" sz="2400" dirty="0"/>
              <a:t>(UW is not subject to this cap.)</a:t>
            </a:r>
          </a:p>
          <a:p>
            <a:pPr>
              <a:lnSpc>
                <a:spcPct val="124000"/>
              </a:lnSpc>
            </a:pPr>
            <a:r>
              <a:rPr lang="en-US" sz="2400" dirty="0"/>
              <a:t>“Specialty occupation” definition is narrowly interpreted</a:t>
            </a:r>
          </a:p>
          <a:p>
            <a:pPr>
              <a:lnSpc>
                <a:spcPct val="124000"/>
              </a:lnSpc>
            </a:pPr>
            <a:r>
              <a:rPr lang="en-US" sz="2400" dirty="0"/>
              <a:t>Limited to 6 years of total H-1B time</a:t>
            </a:r>
            <a:br>
              <a:rPr lang="en-US" sz="2400" dirty="0"/>
            </a:br>
            <a:r>
              <a:rPr lang="en-US" sz="2400" dirty="0"/>
              <a:t>(with exceptions)</a:t>
            </a:r>
          </a:p>
          <a:p>
            <a:pPr>
              <a:lnSpc>
                <a:spcPct val="124000"/>
              </a:lnSpc>
            </a:pPr>
            <a:r>
              <a:rPr lang="en-US" sz="2400" dirty="0"/>
              <a:t>Changes must be reported to Department of Labor (DOL) and U.S. Citizenship and Immigration Services (USCIS)</a:t>
            </a:r>
          </a:p>
        </p:txBody>
      </p:sp>
    </p:spTree>
    <p:extLst>
      <p:ext uri="{BB962C8B-B14F-4D97-AF65-F5344CB8AC3E}">
        <p14:creationId xmlns:p14="http://schemas.microsoft.com/office/powerpoint/2010/main" val="2368222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ym typeface="Allerta"/>
              </a:rPr>
              <a:t>UW LIMITS ON H-1B ELIGIBILITY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0C45AE-0AE1-7C8A-B254-A33FE1CDA7F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3833" y="2186801"/>
            <a:ext cx="10912883" cy="548228"/>
          </a:xfrm>
        </p:spPr>
        <p:txBody>
          <a:bodyPr/>
          <a:lstStyle/>
          <a:p>
            <a:r>
              <a:rPr lang="en-US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UW ONLY SPONSORS FOR THESE FULL-TIME POSITIONS: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471971" y="2810185"/>
            <a:ext cx="10929485" cy="3002348"/>
          </a:xfrm>
        </p:spPr>
        <p:txBody>
          <a:bodyPr lIns="91440" tIns="45720" rIns="91440" bIns="45720" anchor="t">
            <a:noAutofit/>
          </a:bodyPr>
          <a:lstStyle/>
          <a:p>
            <a:pPr marL="596900" indent="-457200"/>
            <a:r>
              <a:rPr lang="en-US" sz="2400" dirty="0">
                <a:latin typeface="Open Sans"/>
                <a:ea typeface="Open Sans"/>
                <a:cs typeface="Open Sans"/>
              </a:rPr>
              <a:t>Academic personnel titles listed on </a:t>
            </a:r>
            <a:r>
              <a:rPr lang="en-US" sz="2400" dirty="0">
                <a:solidFill>
                  <a:schemeClr val="accent6"/>
                </a:solidFill>
                <a:latin typeface="Open Sans"/>
                <a:ea typeface="Open Sans"/>
                <a:cs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H-1B page</a:t>
            </a:r>
            <a:r>
              <a:rPr lang="en-US" sz="2400" dirty="0">
                <a:latin typeface="Open Sans"/>
                <a:ea typeface="Open Sans"/>
                <a:cs typeface="Open Sans"/>
              </a:rPr>
              <a:t>, including:</a:t>
            </a:r>
          </a:p>
          <a:p>
            <a:pPr marL="1097280" lvl="2" indent="-457200">
              <a:buFont typeface="Open Sans" panose="020B0606030504020204" pitchFamily="34" charset="0"/>
              <a:buChar char="−"/>
            </a:pPr>
            <a:r>
              <a:rPr lang="en-US" sz="2133" b="0" dirty="0"/>
              <a:t>Professorial tracks</a:t>
            </a:r>
          </a:p>
          <a:p>
            <a:pPr marL="1097280" lvl="2" indent="-457200">
              <a:buFont typeface="Open Sans" panose="020B0606030504020204" pitchFamily="34" charset="0"/>
              <a:buChar char="−"/>
            </a:pPr>
            <a:r>
              <a:rPr lang="en-US" sz="2133" b="0" dirty="0"/>
              <a:t>Postdoctoral researchers</a:t>
            </a:r>
          </a:p>
          <a:p>
            <a:pPr marL="1097280" lvl="2" indent="-457200">
              <a:buFont typeface="Open Sans" panose="020B0606030504020204" pitchFamily="34" charset="0"/>
              <a:buChar char="−"/>
            </a:pPr>
            <a:r>
              <a:rPr lang="en-US" sz="2133" b="0" dirty="0"/>
              <a:t>Some other academic personnel titles</a:t>
            </a:r>
            <a:br>
              <a:rPr lang="en-US" sz="2133" b="0" dirty="0"/>
            </a:br>
            <a:endParaRPr lang="en-US" sz="2133" b="0" dirty="0"/>
          </a:p>
          <a:p>
            <a:pPr marL="596900" indent="-457200"/>
            <a:r>
              <a:rPr lang="en-US" sz="2400" dirty="0"/>
              <a:t>Staff positions </a:t>
            </a:r>
            <a:r>
              <a:rPr lang="en-US" sz="2400" dirty="0">
                <a:hlinkClick r:id="rId3"/>
              </a:rPr>
              <a:t>approved by UWHR</a:t>
            </a:r>
            <a:endParaRPr lang="en-US" sz="2400" dirty="0"/>
          </a:p>
          <a:p>
            <a:pPr marL="1130286" lvl="1" indent="-457200"/>
            <a:r>
              <a:rPr lang="en-US" sz="2000" b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Research Scientist/Engineers</a:t>
            </a:r>
          </a:p>
          <a:p>
            <a:pPr marL="1130286" lvl="1" indent="-457200"/>
            <a:r>
              <a:rPr lang="en-US" sz="2000" b="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Other assorted staff titles that require bachelor’s degree in specific relevant field</a:t>
            </a:r>
          </a:p>
        </p:txBody>
      </p:sp>
    </p:spTree>
    <p:extLst>
      <p:ext uri="{BB962C8B-B14F-4D97-AF65-F5344CB8AC3E}">
        <p14:creationId xmlns:p14="http://schemas.microsoft.com/office/powerpoint/2010/main" val="2738664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6F00D-D50F-E01C-41B4-02A5E2F92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b"/>
          <a:lstStyle/>
          <a:p>
            <a:r>
              <a:rPr lang="en-US" dirty="0">
                <a:latin typeface="Encode Sans Normal Black"/>
                <a:sym typeface="Allerta"/>
              </a:rPr>
              <a:t>UW LIMITS ON H-1B SPONSORSHIP LENGTH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78DDA-6258-D495-825A-358FACF380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5305" y="2166727"/>
            <a:ext cx="10688720" cy="3002348"/>
          </a:xfrm>
        </p:spPr>
        <p:txBody>
          <a:bodyPr>
            <a:noAutofit/>
          </a:bodyPr>
          <a:lstStyle/>
          <a:p>
            <a:pPr marL="596900" indent="-457200"/>
            <a:r>
              <a:rPr lang="en-US" sz="2400" dirty="0"/>
              <a:t>UW allows units to choose sponsorship duration for academic appointments:</a:t>
            </a:r>
          </a:p>
          <a:p>
            <a:pPr marL="1097280" lvl="2" indent="-457200">
              <a:buFont typeface="Open Sans" panose="020B0606030504020204" pitchFamily="34" charset="0"/>
              <a:buChar char="−"/>
            </a:pPr>
            <a:r>
              <a:rPr lang="en-US" sz="2133" b="0" dirty="0"/>
              <a:t>Units can sponsor for current appointment dates, OR</a:t>
            </a:r>
          </a:p>
          <a:p>
            <a:pPr marL="1097280" lvl="2" indent="-457200">
              <a:buFont typeface="Open Sans" panose="020B0606030504020204" pitchFamily="34" charset="0"/>
              <a:buChar char="−"/>
            </a:pPr>
            <a:r>
              <a:rPr lang="en-US" sz="2133" b="0" dirty="0"/>
              <a:t>Sponsor for up to the maximum allowed by UW appointment eligibility and US immigration law</a:t>
            </a:r>
          </a:p>
          <a:p>
            <a:pPr marL="1171435" lvl="2" indent="-457200">
              <a:buFont typeface="Open Sans" panose="020B0606030504020204" pitchFamily="34" charset="0"/>
              <a:buChar char="−"/>
            </a:pPr>
            <a:endParaRPr lang="en-US" sz="2133" dirty="0"/>
          </a:p>
          <a:p>
            <a:pPr marL="596900" indent="-457200"/>
            <a:r>
              <a:rPr lang="en-US" sz="2400" dirty="0"/>
              <a:t>Staff positions are generally sponsored for up to the 3-year maximum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934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b"/>
          <a:lstStyle/>
          <a:p>
            <a:r>
              <a:rPr lang="en-US" dirty="0">
                <a:latin typeface="Encode Sans Normal Black"/>
              </a:rPr>
              <a:t>INELIGIBILITY FOR H-1B STATUS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87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WAYS TO BE INELIGIBLE FOR H-1B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type="body" sz="quarter" idx="11"/>
          </p:nvPr>
        </p:nvSpPr>
        <p:spPr>
          <a:xfrm>
            <a:off x="723900" y="2201232"/>
            <a:ext cx="10802816" cy="2838758"/>
          </a:xfrm>
        </p:spPr>
        <p:txBody>
          <a:bodyPr vert="horz" lIns="0" tIns="45720" rIns="0" bIns="45720" rtlCol="0" anchor="t">
            <a:noAutofit/>
          </a:bodyPr>
          <a:lstStyle/>
          <a:p>
            <a:pPr marL="456565" indent="-456565"/>
            <a:r>
              <a:rPr lang="en-US" sz="2400" dirty="0">
                <a:latin typeface="Open Sans"/>
                <a:ea typeface="Open Sans"/>
                <a:cs typeface="Open Sans"/>
              </a:rPr>
              <a:t>Subject to 212(e) two-year home residence requirement</a:t>
            </a:r>
          </a:p>
          <a:p>
            <a:pPr marL="456565" indent="-456565"/>
            <a:r>
              <a:rPr lang="en-US" sz="2400" dirty="0">
                <a:latin typeface="Open Sans"/>
                <a:ea typeface="Open Sans"/>
                <a:cs typeface="Open Sans"/>
              </a:rPr>
              <a:t>Already used up all available H-1B time</a:t>
            </a:r>
          </a:p>
          <a:p>
            <a:pPr marL="456565" indent="-456565"/>
            <a:r>
              <a:rPr lang="en-US" sz="2400" dirty="0">
                <a:latin typeface="Open Sans"/>
                <a:ea typeface="Open Sans"/>
                <a:cs typeface="Open Sans"/>
              </a:rPr>
              <a:t>Out of status or significant lapse in status</a:t>
            </a:r>
          </a:p>
          <a:p>
            <a:pPr marL="456565" indent="-456565"/>
            <a:r>
              <a:rPr lang="en-US" sz="2400" dirty="0">
                <a:latin typeface="Open Sans"/>
                <a:ea typeface="Open Sans"/>
                <a:cs typeface="Open Sans"/>
              </a:rPr>
              <a:t>Inadequate credentials</a:t>
            </a:r>
          </a:p>
          <a:p>
            <a:pPr marL="456565" indent="-456565"/>
            <a:r>
              <a:rPr lang="en-US" sz="2400" dirty="0">
                <a:latin typeface="Open Sans"/>
                <a:ea typeface="Open Sans"/>
                <a:cs typeface="Open Sans"/>
              </a:rPr>
              <a:t>Subject to $100,000 fee for new H-1Bs from outside the U.S.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4566E8-0542-8895-1DFC-803A3E4F527A}"/>
              </a:ext>
            </a:extLst>
          </p:cNvPr>
          <p:cNvSpPr txBox="1"/>
          <p:nvPr/>
        </p:nvSpPr>
        <p:spPr>
          <a:xfrm>
            <a:off x="613832" y="5508878"/>
            <a:ext cx="11007553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600" dirty="0">
                <a:latin typeface="Open Sans"/>
                <a:ea typeface="Open Sans"/>
                <a:cs typeface="Open Sans"/>
              </a:rPr>
              <a:t>ISO screens for all of these issues as part of the visa request process.</a:t>
            </a:r>
          </a:p>
        </p:txBody>
      </p:sp>
    </p:spTree>
    <p:extLst>
      <p:ext uri="{BB962C8B-B14F-4D97-AF65-F5344CB8AC3E}">
        <p14:creationId xmlns:p14="http://schemas.microsoft.com/office/powerpoint/2010/main" val="3699105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ustom Design">
  <a:themeElements>
    <a:clrScheme name="Custom 16">
      <a:dk1>
        <a:srgbClr val="4B2E83"/>
      </a:dk1>
      <a:lt1>
        <a:srgbClr val="E8D3A2"/>
      </a:lt1>
      <a:dk2>
        <a:srgbClr val="4B2E83"/>
      </a:dk2>
      <a:lt2>
        <a:srgbClr val="FFFFFF"/>
      </a:lt2>
      <a:accent1>
        <a:srgbClr val="4B2E83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2AD2C9"/>
      </a:hlink>
      <a:folHlink>
        <a:srgbClr val="2AD2C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Custom 25">
      <a:dk1>
        <a:srgbClr val="4B2E83"/>
      </a:dk1>
      <a:lt1>
        <a:srgbClr val="E8D3A2"/>
      </a:lt1>
      <a:dk2>
        <a:srgbClr val="4B2E83"/>
      </a:dk2>
      <a:lt2>
        <a:srgbClr val="FFFFFF"/>
      </a:lt2>
      <a:accent1>
        <a:srgbClr val="4B2E83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999999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492085b-aff0-4424-910d-6832d4def72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40803C16E322488490B9B015E11DB0" ma:contentTypeVersion="13" ma:contentTypeDescription="Create a new document." ma:contentTypeScope="" ma:versionID="da14ac9732af262e64e474a5d252e4d6">
  <xsd:schema xmlns:xsd="http://www.w3.org/2001/XMLSchema" xmlns:xs="http://www.w3.org/2001/XMLSchema" xmlns:p="http://schemas.microsoft.com/office/2006/metadata/properties" xmlns:ns2="0a34d837-7f00-4829-8d55-4c0f8a8551ee" xmlns:ns3="3492085b-aff0-4424-910d-6832d4def727" targetNamespace="http://schemas.microsoft.com/office/2006/metadata/properties" ma:root="true" ma:fieldsID="1b62640884b2802b435047fce2d6a5c2" ns2:_="" ns3:_="">
    <xsd:import namespace="0a34d837-7f00-4829-8d55-4c0f8a8551ee"/>
    <xsd:import namespace="3492085b-aff0-4424-910d-6832d4def72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DateTaken" minOccurs="0"/>
                <xsd:element ref="ns3:lcf76f155ced4ddcb4097134ff3c332f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34d837-7f00-4829-8d55-4c0f8a8551e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92085b-aff0-4424-910d-6832d4def7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e20148b9-20a4-48a0-acba-ba52d68a37a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19CE5AF-2F0B-4852-B19B-E65678D0A6D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ADDE8B0-DB12-4EB8-A21A-FA5AFE33D152}">
  <ds:schemaRefs>
    <ds:schemaRef ds:uri="http://purl.org/dc/elements/1.1/"/>
    <ds:schemaRef ds:uri="0a34d837-7f00-4829-8d55-4c0f8a8551ee"/>
    <ds:schemaRef ds:uri="http://schemas.microsoft.com/office/2006/documentManagement/types"/>
    <ds:schemaRef ds:uri="http://www.w3.org/XML/1998/namespace"/>
    <ds:schemaRef ds:uri="http://purl.org/dc/terms/"/>
    <ds:schemaRef ds:uri="3492085b-aff0-4424-910d-6832d4def727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F6CA54D-64E0-4214-B5A1-3A87D37845CB}">
  <ds:schemaRefs>
    <ds:schemaRef ds:uri="0a34d837-7f00-4829-8d55-4c0f8a8551ee"/>
    <ds:schemaRef ds:uri="3492085b-aff0-4424-910d-6832d4def72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240</TotalTime>
  <Words>2938</Words>
  <Application>Microsoft Office PowerPoint</Application>
  <PresentationFormat>Widescreen</PresentationFormat>
  <Paragraphs>281</Paragraphs>
  <Slides>44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44</vt:i4>
      </vt:variant>
    </vt:vector>
  </HeadingPairs>
  <TitlesOfParts>
    <vt:vector size="56" baseType="lpstr">
      <vt:lpstr>Allerta</vt:lpstr>
      <vt:lpstr>Arial</vt:lpstr>
      <vt:lpstr>Calibri</vt:lpstr>
      <vt:lpstr>Encode Sans Normal Black</vt:lpstr>
      <vt:lpstr>Galdeano</vt:lpstr>
      <vt:lpstr>Lucida Grande</vt:lpstr>
      <vt:lpstr>Open Sans</vt:lpstr>
      <vt:lpstr>Open Sans Light</vt:lpstr>
      <vt:lpstr>Uni Sans</vt:lpstr>
      <vt:lpstr>Wingdings</vt:lpstr>
      <vt:lpstr>Custom Design</vt:lpstr>
      <vt:lpstr>1_Custom Design</vt:lpstr>
      <vt:lpstr>H-1B Advanced</vt:lpstr>
      <vt:lpstr>AGENDA</vt:lpstr>
      <vt:lpstr>H-1B OVERVIEW</vt:lpstr>
      <vt:lpstr>H-1B TEMPORARY WORKER</vt:lpstr>
      <vt:lpstr>H-1BS ARE HIGHLY REGULATED</vt:lpstr>
      <vt:lpstr>UW LIMITS ON H-1B ELIGIBILITY</vt:lpstr>
      <vt:lpstr>UW LIMITS ON H-1B SPONSORSHIP LENGTH</vt:lpstr>
      <vt:lpstr>INELIGIBILITY FOR H-1B STATUS</vt:lpstr>
      <vt:lpstr>WAYS TO BE INELIGIBLE FOR H-1B</vt:lpstr>
      <vt:lpstr>212(E) TWO-YEAR HOME  RESIDENCE REQUIREMENT</vt:lpstr>
      <vt:lpstr>LIMITS ON H-1B TIME</vt:lpstr>
      <vt:lpstr>HOW TO GET MORE  THAN SIX YEARS ON H-1B</vt:lpstr>
      <vt:lpstr>OUT OF STATUS </vt:lpstr>
      <vt:lpstr>INADEQUATE CREDENTIALS</vt:lpstr>
      <vt:lpstr>$100,000 H-1B Fee</vt:lpstr>
      <vt:lpstr>PREVAILING WAGE DETERMINATIONS AND LCAS</vt:lpstr>
      <vt:lpstr>DOL PROCESSES</vt:lpstr>
      <vt:lpstr>WHAT IS THE PREVAILING WAGE?</vt:lpstr>
      <vt:lpstr>PREVAILING WAGE  SELF-DETERMINATION</vt:lpstr>
      <vt:lpstr>FACTORS THAT DRIVE  UP PREVAILING WAGE</vt:lpstr>
      <vt:lpstr>PREVAILING WAGE TIPS</vt:lpstr>
      <vt:lpstr>PREVAILING WAGE ISSUES</vt:lpstr>
      <vt:lpstr>LCA POSTING ISSUES</vt:lpstr>
      <vt:lpstr>TROUBLESHOOTING  WITH USCIS</vt:lpstr>
      <vt:lpstr>FILING WITH USCIS</vt:lpstr>
      <vt:lpstr>FILING CONDITIONS FOR  CERTAIN H-1B PETITIONS</vt:lpstr>
      <vt:lpstr>REQUEST FOR EVIDENCE</vt:lpstr>
      <vt:lpstr>REDUCED H-1B TIME</vt:lpstr>
      <vt:lpstr>AFTER THE APPROVAL</vt:lpstr>
      <vt:lpstr>EMPLOYMENT CHANGES IN H-1B STATUS</vt:lpstr>
      <vt:lpstr>CAN I ADD WORKSITES LATER? MAYBE.</vt:lpstr>
      <vt:lpstr>I-94 ARRIVAL/DEPARTURE RECORD</vt:lpstr>
      <vt:lpstr>I-94 EXPIRATION DATE</vt:lpstr>
      <vt:lpstr>MISSED I-94 EXPIRATIONS</vt:lpstr>
      <vt:lpstr>ENDING THE H-1B</vt:lpstr>
      <vt:lpstr>ENDING H-1B STATUS –  TERMINATION / RESIGNATION</vt:lpstr>
      <vt:lpstr>THE 60-DAY “GRACE” PERIOD</vt:lpstr>
      <vt:lpstr>ENDING H-1B STATUS –  CHANGE OF STATUS</vt:lpstr>
      <vt:lpstr>10-DAY DEPARTURE PERIOD</vt:lpstr>
      <vt:lpstr>H-4 DEPENDENTS</vt:lpstr>
      <vt:lpstr>ABOUT H-4 DEPENDENTS</vt:lpstr>
      <vt:lpstr>WHAT CAN H-4 DEPENDENTS DO?</vt:lpstr>
      <vt:lpstr>Q &amp; A</vt:lpstr>
      <vt:lpstr>Additional Resources: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mandelyn</dc:creator>
  <cp:lastModifiedBy>Ursula E Owen</cp:lastModifiedBy>
  <cp:revision>93</cp:revision>
  <dcterms:created xsi:type="dcterms:W3CDTF">2019-03-18T22:46:29Z</dcterms:created>
  <dcterms:modified xsi:type="dcterms:W3CDTF">2026-02-20T00:21:59Z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0x0101001640803C16E322488490B9B015E11DB0</vt:lpwstr>
  </property>
  <property fmtid="{D5CDD505-2E9C-101B-9397-08002B2CF9AE}" pid="3" name="MediaServiceImageTags">
    <vt:lpwstr/>
  </property>
</Properties>
</file>