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0" r:id="rId2"/>
    <p:sldId id="261" r:id="rId3"/>
    <p:sldId id="262" r:id="rId4"/>
    <p:sldId id="263" r:id="rId5"/>
    <p:sldId id="264" r:id="rId6"/>
    <p:sldId id="265" r:id="rId7"/>
    <p:sldId id="266" r:id="rId8"/>
    <p:sldId id="267" r:id="rId9"/>
    <p:sldId id="268" r:id="rId10"/>
    <p:sldId id="314" r:id="rId11"/>
    <p:sldId id="269" r:id="rId12"/>
    <p:sldId id="315" r:id="rId13"/>
    <p:sldId id="271" r:id="rId14"/>
    <p:sldId id="272" r:id="rId15"/>
    <p:sldId id="273" r:id="rId16"/>
    <p:sldId id="274" r:id="rId17"/>
    <p:sldId id="275" r:id="rId18"/>
    <p:sldId id="276" r:id="rId19"/>
    <p:sldId id="277" r:id="rId20"/>
    <p:sldId id="278" r:id="rId21"/>
    <p:sldId id="281" r:id="rId22"/>
    <p:sldId id="316" r:id="rId23"/>
    <p:sldId id="284" r:id="rId24"/>
    <p:sldId id="285" r:id="rId25"/>
    <p:sldId id="313" r:id="rId26"/>
    <p:sldId id="320" r:id="rId27"/>
    <p:sldId id="311" r:id="rId28"/>
    <p:sldId id="317" r:id="rId29"/>
    <p:sldId id="279" r:id="rId30"/>
    <p:sldId id="280" r:id="rId31"/>
    <p:sldId id="295" r:id="rId32"/>
    <p:sldId id="286" r:id="rId33"/>
    <p:sldId id="287" r:id="rId34"/>
    <p:sldId id="294" r:id="rId35"/>
    <p:sldId id="288" r:id="rId36"/>
    <p:sldId id="289" r:id="rId37"/>
    <p:sldId id="290" r:id="rId38"/>
    <p:sldId id="291" r:id="rId39"/>
    <p:sldId id="292"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98350-857F-D907-84EC-6809BA87BD00}" name="Susan Larrance" initials="SL" userId="S::slarranc@uw.edu::3bfa83a8-e38c-4749-a5d7-0067c8981eb0" providerId="AD"/>
  <p188:author id="{18C9DFF2-C2F3-59F7-FD31-710856D66466}" name="Nicole Schwab" initials="NS" userId="S::nschwab@uw.edu::97682354-f366-47cd-93fd-3a824e5a09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dy L. Toomey" initials="MLT" lastIdx="44" clrIdx="0">
    <p:extLst>
      <p:ext uri="{19B8F6BF-5375-455C-9EA6-DF929625EA0E}">
        <p15:presenceInfo xmlns:p15="http://schemas.microsoft.com/office/powerpoint/2012/main" userId="S-1-5-21-1478355014-127360780-1969717230-2047272" providerId="AD"/>
      </p:ext>
    </p:extLst>
  </p:cmAuthor>
  <p:cmAuthor id="2" name="Ursula E Owen" initials="UEO" lastIdx="19" clrIdx="1">
    <p:extLst>
      <p:ext uri="{19B8F6BF-5375-455C-9EA6-DF929625EA0E}">
        <p15:presenceInfo xmlns:p15="http://schemas.microsoft.com/office/powerpoint/2012/main" userId="S-1-5-21-1478355014-127360780-1969717230-84889" providerId="AD"/>
      </p:ext>
    </p:extLst>
  </p:cmAuthor>
  <p:cmAuthor id="3" name="Nicole Schwab" initials="NS" lastIdx="14" clrIdx="2">
    <p:extLst>
      <p:ext uri="{19B8F6BF-5375-455C-9EA6-DF929625EA0E}">
        <p15:presenceInfo xmlns:p15="http://schemas.microsoft.com/office/powerpoint/2012/main" userId="S-1-5-21-1478355014-127360780-1969717230-2353417" providerId="AD"/>
      </p:ext>
    </p:extLst>
  </p:cmAuthor>
  <p:cmAuthor id="4" name="Susan Larrance" initials="SL" lastIdx="26" clrIdx="3">
    <p:extLst>
      <p:ext uri="{19B8F6BF-5375-455C-9EA6-DF929625EA0E}">
        <p15:presenceInfo xmlns:p15="http://schemas.microsoft.com/office/powerpoint/2012/main" userId="S-1-5-21-1478355014-127360780-1969717230-398694" providerId="AD"/>
      </p:ext>
    </p:extLst>
  </p:cmAuthor>
  <p:cmAuthor id="5" name="Mandy Toomey" initials="MT" lastIdx="29" clrIdx="4">
    <p:extLst>
      <p:ext uri="{19B8F6BF-5375-455C-9EA6-DF929625EA0E}">
        <p15:presenceInfo xmlns:p15="http://schemas.microsoft.com/office/powerpoint/2012/main" userId="S::mandelyn@uw.edu::572e53f7-91dd-486b-aaea-90639485dd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75" autoAdjust="0"/>
    <p:restoredTop sz="76998" autoAdjust="0"/>
  </p:normalViewPr>
  <p:slideViewPr>
    <p:cSldViewPr snapToGrid="0">
      <p:cViewPr varScale="1">
        <p:scale>
          <a:sx n="81" d="100"/>
          <a:sy n="81" d="100"/>
        </p:scale>
        <p:origin x="432" y="96"/>
      </p:cViewPr>
      <p:guideLst/>
    </p:cSldViewPr>
  </p:slideViewPr>
  <p:outlineViewPr>
    <p:cViewPr>
      <p:scale>
        <a:sx n="33" d="100"/>
        <a:sy n="33" d="100"/>
      </p:scale>
      <p:origin x="0" y="-1129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E06AD-5A56-4CCD-9FC2-C5446E3CF719}"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57937AF3-3FE5-4870-AA80-E79C359CEE17}">
      <dgm:prSet phldrT="[Text]"/>
      <dgm:spPr/>
      <dgm:t>
        <a:bodyPr/>
        <a:lstStyle/>
        <a:p>
          <a:r>
            <a:rPr lang="en-US" dirty="0"/>
            <a:t>ISO works with employee to prepare and file I-140 petition with USCIS</a:t>
          </a:r>
        </a:p>
      </dgm:t>
    </dgm:pt>
    <dgm:pt modelId="{CA174FA6-D486-4082-ADB6-C7B3A7A39D03}" type="parTrans" cxnId="{5CC4BB8D-DEC3-4B60-8374-AE27721B238D}">
      <dgm:prSet/>
      <dgm:spPr/>
      <dgm:t>
        <a:bodyPr/>
        <a:lstStyle/>
        <a:p>
          <a:endParaRPr lang="en-US"/>
        </a:p>
      </dgm:t>
    </dgm:pt>
    <dgm:pt modelId="{5557535E-FF7F-4F68-9E35-DFF97B31F0A4}" type="sibTrans" cxnId="{5CC4BB8D-DEC3-4B60-8374-AE27721B238D}">
      <dgm:prSet/>
      <dgm:spPr/>
      <dgm:t>
        <a:bodyPr/>
        <a:lstStyle/>
        <a:p>
          <a:endParaRPr lang="en-US"/>
        </a:p>
      </dgm:t>
    </dgm:pt>
    <dgm:pt modelId="{6725DF15-39C7-475F-8BE9-6C5F6DC5A1E7}">
      <dgm:prSet phldrT="[Text]" phldr="0"/>
      <dgm:spPr/>
      <dgm:t>
        <a:bodyPr/>
        <a:lstStyle/>
        <a:p>
          <a:r>
            <a:rPr lang="en-US" dirty="0"/>
            <a:t>Sponsorship request to ISO/VPAPF; ISO recommends strong cases to VPAPF for approval</a:t>
          </a:r>
        </a:p>
      </dgm:t>
    </dgm:pt>
    <dgm:pt modelId="{8BFD9EBB-3D25-42E5-B95F-8533ADE5C87E}" type="parTrans" cxnId="{AB26D508-90E8-4A00-AF89-7894C02A2D6F}">
      <dgm:prSet/>
      <dgm:spPr/>
      <dgm:t>
        <a:bodyPr/>
        <a:lstStyle/>
        <a:p>
          <a:endParaRPr lang="en-US"/>
        </a:p>
      </dgm:t>
    </dgm:pt>
    <dgm:pt modelId="{1F1A7A7E-531F-4887-8AA6-2C62F4174BA4}" type="sibTrans" cxnId="{AB26D508-90E8-4A00-AF89-7894C02A2D6F}">
      <dgm:prSet/>
      <dgm:spPr/>
      <dgm:t>
        <a:bodyPr/>
        <a:lstStyle/>
        <a:p>
          <a:endParaRPr lang="en-US"/>
        </a:p>
      </dgm:t>
    </dgm:pt>
    <dgm:pt modelId="{2A72244D-300A-4218-BF8B-091D9C2D7799}">
      <dgm:prSet phldrT="[Text]" phldr="0"/>
      <dgm:spPr/>
      <dgm:t>
        <a:bodyPr/>
        <a:lstStyle/>
        <a:p>
          <a:r>
            <a:rPr lang="en-US" dirty="0"/>
            <a:t>USCIS adjudicates I-140 petition</a:t>
          </a:r>
        </a:p>
      </dgm:t>
    </dgm:pt>
    <dgm:pt modelId="{3961DEEE-F225-41A6-98BF-ADE1B7980B4C}" type="parTrans" cxnId="{B95E50A3-60D9-4A8B-AA0A-115D03467F5D}">
      <dgm:prSet/>
      <dgm:spPr/>
      <dgm:t>
        <a:bodyPr/>
        <a:lstStyle/>
        <a:p>
          <a:endParaRPr lang="en-US"/>
        </a:p>
      </dgm:t>
    </dgm:pt>
    <dgm:pt modelId="{59CCE3B7-2D50-4874-A3DD-E96EF64A6C34}" type="sibTrans" cxnId="{B95E50A3-60D9-4A8B-AA0A-115D03467F5D}">
      <dgm:prSet/>
      <dgm:spPr/>
      <dgm:t>
        <a:bodyPr/>
        <a:lstStyle/>
        <a:p>
          <a:endParaRPr lang="en-US"/>
        </a:p>
      </dgm:t>
    </dgm:pt>
    <dgm:pt modelId="{B2A6F40E-AD67-4A34-82B4-875E7F8C47B8}">
      <dgm:prSet/>
      <dgm:spPr/>
      <dgm:t>
        <a:bodyPr/>
        <a:lstStyle/>
        <a:p>
          <a:r>
            <a:rPr lang="en-US" dirty="0"/>
            <a:t>Employee files I-485 Application to Adjust Status</a:t>
          </a:r>
        </a:p>
      </dgm:t>
    </dgm:pt>
    <dgm:pt modelId="{A84563A9-9CB3-4E98-ACDA-C2C775A9C8CB}" type="parTrans" cxnId="{BB25C603-C537-434E-9F05-C5B7DDB7DB9C}">
      <dgm:prSet/>
      <dgm:spPr/>
      <dgm:t>
        <a:bodyPr/>
        <a:lstStyle/>
        <a:p>
          <a:endParaRPr lang="en-US"/>
        </a:p>
      </dgm:t>
    </dgm:pt>
    <dgm:pt modelId="{5CA2151F-0FBA-4A78-B9B0-0387152E61EF}" type="sibTrans" cxnId="{BB25C603-C537-434E-9F05-C5B7DDB7DB9C}">
      <dgm:prSet/>
      <dgm:spPr/>
      <dgm:t>
        <a:bodyPr/>
        <a:lstStyle/>
        <a:p>
          <a:endParaRPr lang="en-US"/>
        </a:p>
      </dgm:t>
    </dgm:pt>
    <dgm:pt modelId="{531A33AA-D3E7-41FC-8567-9C7F24B52D33}" type="pres">
      <dgm:prSet presAssocID="{339E06AD-5A56-4CCD-9FC2-C5446E3CF719}" presName="CompostProcess" presStyleCnt="0">
        <dgm:presLayoutVars>
          <dgm:dir/>
          <dgm:resizeHandles val="exact"/>
        </dgm:presLayoutVars>
      </dgm:prSet>
      <dgm:spPr/>
    </dgm:pt>
    <dgm:pt modelId="{CE817B3F-AEB7-4CE0-A3EF-3DDEE46BB703}" type="pres">
      <dgm:prSet presAssocID="{339E06AD-5A56-4CCD-9FC2-C5446E3CF719}" presName="arrow" presStyleLbl="bgShp" presStyleIdx="0" presStyleCnt="1"/>
      <dgm:spPr/>
    </dgm:pt>
    <dgm:pt modelId="{5EB47D3C-04A1-446C-8D18-45856FDD5FBF}" type="pres">
      <dgm:prSet presAssocID="{339E06AD-5A56-4CCD-9FC2-C5446E3CF719}" presName="linearProcess" presStyleCnt="0"/>
      <dgm:spPr/>
    </dgm:pt>
    <dgm:pt modelId="{10B25645-B639-4180-9A99-73B0E1575BEE}" type="pres">
      <dgm:prSet presAssocID="{6725DF15-39C7-475F-8BE9-6C5F6DC5A1E7}" presName="textNode" presStyleLbl="node1" presStyleIdx="0" presStyleCnt="4">
        <dgm:presLayoutVars>
          <dgm:bulletEnabled val="1"/>
        </dgm:presLayoutVars>
      </dgm:prSet>
      <dgm:spPr/>
    </dgm:pt>
    <dgm:pt modelId="{BFED7BCF-CD50-4579-B602-2CF08E6A1A81}" type="pres">
      <dgm:prSet presAssocID="{1F1A7A7E-531F-4887-8AA6-2C62F4174BA4}" presName="sibTrans" presStyleCnt="0"/>
      <dgm:spPr/>
    </dgm:pt>
    <dgm:pt modelId="{C4EF3182-995C-412D-A4F9-19D2B8955FE7}" type="pres">
      <dgm:prSet presAssocID="{57937AF3-3FE5-4870-AA80-E79C359CEE17}" presName="textNode" presStyleLbl="node1" presStyleIdx="1" presStyleCnt="4">
        <dgm:presLayoutVars>
          <dgm:bulletEnabled val="1"/>
        </dgm:presLayoutVars>
      </dgm:prSet>
      <dgm:spPr/>
    </dgm:pt>
    <dgm:pt modelId="{53241610-3C70-47F2-BB79-266DBBEA40DD}" type="pres">
      <dgm:prSet presAssocID="{5557535E-FF7F-4F68-9E35-DFF97B31F0A4}" presName="sibTrans" presStyleCnt="0"/>
      <dgm:spPr/>
    </dgm:pt>
    <dgm:pt modelId="{57565F10-4834-4BE7-8C7F-7B48BE45F67C}" type="pres">
      <dgm:prSet presAssocID="{2A72244D-300A-4218-BF8B-091D9C2D7799}" presName="textNode" presStyleLbl="node1" presStyleIdx="2" presStyleCnt="4">
        <dgm:presLayoutVars>
          <dgm:bulletEnabled val="1"/>
        </dgm:presLayoutVars>
      </dgm:prSet>
      <dgm:spPr/>
    </dgm:pt>
    <dgm:pt modelId="{1AF22DB2-57AE-4B09-8172-66459318F7D4}" type="pres">
      <dgm:prSet presAssocID="{59CCE3B7-2D50-4874-A3DD-E96EF64A6C34}" presName="sibTrans" presStyleCnt="0"/>
      <dgm:spPr/>
    </dgm:pt>
    <dgm:pt modelId="{4C68850C-FE2D-4003-BD99-7D1B20C5550D}" type="pres">
      <dgm:prSet presAssocID="{B2A6F40E-AD67-4A34-82B4-875E7F8C47B8}" presName="textNode" presStyleLbl="node1" presStyleIdx="3" presStyleCnt="4">
        <dgm:presLayoutVars>
          <dgm:bulletEnabled val="1"/>
        </dgm:presLayoutVars>
      </dgm:prSet>
      <dgm:spPr/>
    </dgm:pt>
  </dgm:ptLst>
  <dgm:cxnLst>
    <dgm:cxn modelId="{EC0CEF00-D2C0-42DC-B41D-10319F96F88B}" type="presOf" srcId="{B2A6F40E-AD67-4A34-82B4-875E7F8C47B8}" destId="{4C68850C-FE2D-4003-BD99-7D1B20C5550D}" srcOrd="0" destOrd="0" presId="urn:microsoft.com/office/officeart/2005/8/layout/hProcess9"/>
    <dgm:cxn modelId="{BB25C603-C537-434E-9F05-C5B7DDB7DB9C}" srcId="{339E06AD-5A56-4CCD-9FC2-C5446E3CF719}" destId="{B2A6F40E-AD67-4A34-82B4-875E7F8C47B8}" srcOrd="3" destOrd="0" parTransId="{A84563A9-9CB3-4E98-ACDA-C2C775A9C8CB}" sibTransId="{5CA2151F-0FBA-4A78-B9B0-0387152E61EF}"/>
    <dgm:cxn modelId="{AB26D508-90E8-4A00-AF89-7894C02A2D6F}" srcId="{339E06AD-5A56-4CCD-9FC2-C5446E3CF719}" destId="{6725DF15-39C7-475F-8BE9-6C5F6DC5A1E7}" srcOrd="0" destOrd="0" parTransId="{8BFD9EBB-3D25-42E5-B95F-8533ADE5C87E}" sibTransId="{1F1A7A7E-531F-4887-8AA6-2C62F4174BA4}"/>
    <dgm:cxn modelId="{8FC06B79-DF7F-4EE5-B16B-39D524DE1D0B}" type="presOf" srcId="{6725DF15-39C7-475F-8BE9-6C5F6DC5A1E7}" destId="{10B25645-B639-4180-9A99-73B0E1575BEE}" srcOrd="0" destOrd="0" presId="urn:microsoft.com/office/officeart/2005/8/layout/hProcess9"/>
    <dgm:cxn modelId="{74DD2E80-E1AF-4121-A2F1-91176E991F87}" type="presOf" srcId="{339E06AD-5A56-4CCD-9FC2-C5446E3CF719}" destId="{531A33AA-D3E7-41FC-8567-9C7F24B52D33}" srcOrd="0" destOrd="0" presId="urn:microsoft.com/office/officeart/2005/8/layout/hProcess9"/>
    <dgm:cxn modelId="{5CC4BB8D-DEC3-4B60-8374-AE27721B238D}" srcId="{339E06AD-5A56-4CCD-9FC2-C5446E3CF719}" destId="{57937AF3-3FE5-4870-AA80-E79C359CEE17}" srcOrd="1" destOrd="0" parTransId="{CA174FA6-D486-4082-ADB6-C7B3A7A39D03}" sibTransId="{5557535E-FF7F-4F68-9E35-DFF97B31F0A4}"/>
    <dgm:cxn modelId="{B95E50A3-60D9-4A8B-AA0A-115D03467F5D}" srcId="{339E06AD-5A56-4CCD-9FC2-C5446E3CF719}" destId="{2A72244D-300A-4218-BF8B-091D9C2D7799}" srcOrd="2" destOrd="0" parTransId="{3961DEEE-F225-41A6-98BF-ADE1B7980B4C}" sibTransId="{59CCE3B7-2D50-4874-A3DD-E96EF64A6C34}"/>
    <dgm:cxn modelId="{1D85BDB0-5388-4773-BFF8-0902F8460C25}" type="presOf" srcId="{57937AF3-3FE5-4870-AA80-E79C359CEE17}" destId="{C4EF3182-995C-412D-A4F9-19D2B8955FE7}" srcOrd="0" destOrd="0" presId="urn:microsoft.com/office/officeart/2005/8/layout/hProcess9"/>
    <dgm:cxn modelId="{DAE1C9CF-EC94-4343-9493-F93C845FAB4C}" type="presOf" srcId="{2A72244D-300A-4218-BF8B-091D9C2D7799}" destId="{57565F10-4834-4BE7-8C7F-7B48BE45F67C}" srcOrd="0" destOrd="0" presId="urn:microsoft.com/office/officeart/2005/8/layout/hProcess9"/>
    <dgm:cxn modelId="{1BD06488-93DB-45A7-B2E2-1BF97BC2AA61}" type="presParOf" srcId="{531A33AA-D3E7-41FC-8567-9C7F24B52D33}" destId="{CE817B3F-AEB7-4CE0-A3EF-3DDEE46BB703}" srcOrd="0" destOrd="0" presId="urn:microsoft.com/office/officeart/2005/8/layout/hProcess9"/>
    <dgm:cxn modelId="{2A06D76F-599C-46E8-95E3-EFF6584EC5AD}" type="presParOf" srcId="{531A33AA-D3E7-41FC-8567-9C7F24B52D33}" destId="{5EB47D3C-04A1-446C-8D18-45856FDD5FBF}" srcOrd="1" destOrd="0" presId="urn:microsoft.com/office/officeart/2005/8/layout/hProcess9"/>
    <dgm:cxn modelId="{27D2BF48-8750-4945-94FB-59E054921026}" type="presParOf" srcId="{5EB47D3C-04A1-446C-8D18-45856FDD5FBF}" destId="{10B25645-B639-4180-9A99-73B0E1575BEE}" srcOrd="0" destOrd="0" presId="urn:microsoft.com/office/officeart/2005/8/layout/hProcess9"/>
    <dgm:cxn modelId="{866DF8D0-AA09-4C4E-A7FA-6F388F2D8594}" type="presParOf" srcId="{5EB47D3C-04A1-446C-8D18-45856FDD5FBF}" destId="{BFED7BCF-CD50-4579-B602-2CF08E6A1A81}" srcOrd="1" destOrd="0" presId="urn:microsoft.com/office/officeart/2005/8/layout/hProcess9"/>
    <dgm:cxn modelId="{5FE3382D-593D-4583-B305-78831B65AB92}" type="presParOf" srcId="{5EB47D3C-04A1-446C-8D18-45856FDD5FBF}" destId="{C4EF3182-995C-412D-A4F9-19D2B8955FE7}" srcOrd="2" destOrd="0" presId="urn:microsoft.com/office/officeart/2005/8/layout/hProcess9"/>
    <dgm:cxn modelId="{800909B5-58F4-44C9-BBD9-0EC0DA39B4F6}" type="presParOf" srcId="{5EB47D3C-04A1-446C-8D18-45856FDD5FBF}" destId="{53241610-3C70-47F2-BB79-266DBBEA40DD}" srcOrd="3" destOrd="0" presId="urn:microsoft.com/office/officeart/2005/8/layout/hProcess9"/>
    <dgm:cxn modelId="{770336B8-D60F-4EEC-8E40-EB2186FC1F96}" type="presParOf" srcId="{5EB47D3C-04A1-446C-8D18-45856FDD5FBF}" destId="{57565F10-4834-4BE7-8C7F-7B48BE45F67C}" srcOrd="4" destOrd="0" presId="urn:microsoft.com/office/officeart/2005/8/layout/hProcess9"/>
    <dgm:cxn modelId="{81B126A0-5447-48A1-B333-5E6CEFEB0B10}" type="presParOf" srcId="{5EB47D3C-04A1-446C-8D18-45856FDD5FBF}" destId="{1AF22DB2-57AE-4B09-8172-66459318F7D4}" srcOrd="5" destOrd="0" presId="urn:microsoft.com/office/officeart/2005/8/layout/hProcess9"/>
    <dgm:cxn modelId="{6102CD3C-76EE-4FD7-A80E-B8B896741E45}" type="presParOf" srcId="{5EB47D3C-04A1-446C-8D18-45856FDD5FBF}" destId="{4C68850C-FE2D-4003-BD99-7D1B20C5550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E06AD-5A56-4CCD-9FC2-C5446E3CF719}"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57937AF3-3FE5-4870-AA80-E79C359CEE17}">
      <dgm:prSet phldrT="[Text]"/>
      <dgm:spPr/>
      <dgm:t>
        <a:bodyPr/>
        <a:lstStyle/>
        <a:p>
          <a:r>
            <a:rPr lang="en-US" dirty="0"/>
            <a:t>Outside legal counsel works with employee and ISO to prepare and file I-140 petition with USCIS</a:t>
          </a:r>
        </a:p>
      </dgm:t>
    </dgm:pt>
    <dgm:pt modelId="{CA174FA6-D486-4082-ADB6-C7B3A7A39D03}" type="parTrans" cxnId="{5CC4BB8D-DEC3-4B60-8374-AE27721B238D}">
      <dgm:prSet/>
      <dgm:spPr/>
      <dgm:t>
        <a:bodyPr/>
        <a:lstStyle/>
        <a:p>
          <a:endParaRPr lang="en-US"/>
        </a:p>
      </dgm:t>
    </dgm:pt>
    <dgm:pt modelId="{5557535E-FF7F-4F68-9E35-DFF97B31F0A4}" type="sibTrans" cxnId="{5CC4BB8D-DEC3-4B60-8374-AE27721B238D}">
      <dgm:prSet/>
      <dgm:spPr/>
      <dgm:t>
        <a:bodyPr/>
        <a:lstStyle/>
        <a:p>
          <a:endParaRPr lang="en-US"/>
        </a:p>
      </dgm:t>
    </dgm:pt>
    <dgm:pt modelId="{6725DF15-39C7-475F-8BE9-6C5F6DC5A1E7}">
      <dgm:prSet phldrT="[Text]" phldr="0"/>
      <dgm:spPr/>
      <dgm:t>
        <a:bodyPr/>
        <a:lstStyle/>
        <a:p>
          <a:r>
            <a:rPr lang="en-US" dirty="0"/>
            <a:t>Sponsorship request to ISO; ISO initiates case with outside legal counsel</a:t>
          </a:r>
        </a:p>
      </dgm:t>
    </dgm:pt>
    <dgm:pt modelId="{8BFD9EBB-3D25-42E5-B95F-8533ADE5C87E}" type="parTrans" cxnId="{AB26D508-90E8-4A00-AF89-7894C02A2D6F}">
      <dgm:prSet/>
      <dgm:spPr/>
      <dgm:t>
        <a:bodyPr/>
        <a:lstStyle/>
        <a:p>
          <a:endParaRPr lang="en-US"/>
        </a:p>
      </dgm:t>
    </dgm:pt>
    <dgm:pt modelId="{1F1A7A7E-531F-4887-8AA6-2C62F4174BA4}" type="sibTrans" cxnId="{AB26D508-90E8-4A00-AF89-7894C02A2D6F}">
      <dgm:prSet/>
      <dgm:spPr/>
      <dgm:t>
        <a:bodyPr/>
        <a:lstStyle/>
        <a:p>
          <a:endParaRPr lang="en-US"/>
        </a:p>
      </dgm:t>
    </dgm:pt>
    <dgm:pt modelId="{2A72244D-300A-4218-BF8B-091D9C2D7799}">
      <dgm:prSet phldrT="[Text]" phldr="0"/>
      <dgm:spPr/>
      <dgm:t>
        <a:bodyPr/>
        <a:lstStyle/>
        <a:p>
          <a:r>
            <a:rPr lang="en-US" dirty="0"/>
            <a:t>USCIS adjudicates I-140 petition</a:t>
          </a:r>
        </a:p>
      </dgm:t>
    </dgm:pt>
    <dgm:pt modelId="{3961DEEE-F225-41A6-98BF-ADE1B7980B4C}" type="parTrans" cxnId="{B95E50A3-60D9-4A8B-AA0A-115D03467F5D}">
      <dgm:prSet/>
      <dgm:spPr/>
      <dgm:t>
        <a:bodyPr/>
        <a:lstStyle/>
        <a:p>
          <a:endParaRPr lang="en-US"/>
        </a:p>
      </dgm:t>
    </dgm:pt>
    <dgm:pt modelId="{59CCE3B7-2D50-4874-A3DD-E96EF64A6C34}" type="sibTrans" cxnId="{B95E50A3-60D9-4A8B-AA0A-115D03467F5D}">
      <dgm:prSet/>
      <dgm:spPr/>
      <dgm:t>
        <a:bodyPr/>
        <a:lstStyle/>
        <a:p>
          <a:endParaRPr lang="en-US"/>
        </a:p>
      </dgm:t>
    </dgm:pt>
    <dgm:pt modelId="{B2A6F40E-AD67-4A34-82B4-875E7F8C47B8}">
      <dgm:prSet/>
      <dgm:spPr/>
      <dgm:t>
        <a:bodyPr/>
        <a:lstStyle/>
        <a:p>
          <a:r>
            <a:rPr lang="en-US" dirty="0"/>
            <a:t>Employee files I-485 Application to Adjust Status</a:t>
          </a:r>
        </a:p>
      </dgm:t>
    </dgm:pt>
    <dgm:pt modelId="{A84563A9-9CB3-4E98-ACDA-C2C775A9C8CB}" type="parTrans" cxnId="{BB25C603-C537-434E-9F05-C5B7DDB7DB9C}">
      <dgm:prSet/>
      <dgm:spPr/>
      <dgm:t>
        <a:bodyPr/>
        <a:lstStyle/>
        <a:p>
          <a:endParaRPr lang="en-US"/>
        </a:p>
      </dgm:t>
    </dgm:pt>
    <dgm:pt modelId="{5CA2151F-0FBA-4A78-B9B0-0387152E61EF}" type="sibTrans" cxnId="{BB25C603-C537-434E-9F05-C5B7DDB7DB9C}">
      <dgm:prSet/>
      <dgm:spPr/>
      <dgm:t>
        <a:bodyPr/>
        <a:lstStyle/>
        <a:p>
          <a:endParaRPr lang="en-US"/>
        </a:p>
      </dgm:t>
    </dgm:pt>
    <dgm:pt modelId="{531A33AA-D3E7-41FC-8567-9C7F24B52D33}" type="pres">
      <dgm:prSet presAssocID="{339E06AD-5A56-4CCD-9FC2-C5446E3CF719}" presName="CompostProcess" presStyleCnt="0">
        <dgm:presLayoutVars>
          <dgm:dir/>
          <dgm:resizeHandles val="exact"/>
        </dgm:presLayoutVars>
      </dgm:prSet>
      <dgm:spPr/>
    </dgm:pt>
    <dgm:pt modelId="{CE817B3F-AEB7-4CE0-A3EF-3DDEE46BB703}" type="pres">
      <dgm:prSet presAssocID="{339E06AD-5A56-4CCD-9FC2-C5446E3CF719}" presName="arrow" presStyleLbl="bgShp" presStyleIdx="0" presStyleCnt="1"/>
      <dgm:spPr/>
    </dgm:pt>
    <dgm:pt modelId="{5EB47D3C-04A1-446C-8D18-45856FDD5FBF}" type="pres">
      <dgm:prSet presAssocID="{339E06AD-5A56-4CCD-9FC2-C5446E3CF719}" presName="linearProcess" presStyleCnt="0"/>
      <dgm:spPr/>
    </dgm:pt>
    <dgm:pt modelId="{10B25645-B639-4180-9A99-73B0E1575BEE}" type="pres">
      <dgm:prSet presAssocID="{6725DF15-39C7-475F-8BE9-6C5F6DC5A1E7}" presName="textNode" presStyleLbl="node1" presStyleIdx="0" presStyleCnt="4">
        <dgm:presLayoutVars>
          <dgm:bulletEnabled val="1"/>
        </dgm:presLayoutVars>
      </dgm:prSet>
      <dgm:spPr/>
    </dgm:pt>
    <dgm:pt modelId="{BFED7BCF-CD50-4579-B602-2CF08E6A1A81}" type="pres">
      <dgm:prSet presAssocID="{1F1A7A7E-531F-4887-8AA6-2C62F4174BA4}" presName="sibTrans" presStyleCnt="0"/>
      <dgm:spPr/>
    </dgm:pt>
    <dgm:pt modelId="{C4EF3182-995C-412D-A4F9-19D2B8955FE7}" type="pres">
      <dgm:prSet presAssocID="{57937AF3-3FE5-4870-AA80-E79C359CEE17}" presName="textNode" presStyleLbl="node1" presStyleIdx="1" presStyleCnt="4">
        <dgm:presLayoutVars>
          <dgm:bulletEnabled val="1"/>
        </dgm:presLayoutVars>
      </dgm:prSet>
      <dgm:spPr/>
    </dgm:pt>
    <dgm:pt modelId="{53241610-3C70-47F2-BB79-266DBBEA40DD}" type="pres">
      <dgm:prSet presAssocID="{5557535E-FF7F-4F68-9E35-DFF97B31F0A4}" presName="sibTrans" presStyleCnt="0"/>
      <dgm:spPr/>
    </dgm:pt>
    <dgm:pt modelId="{57565F10-4834-4BE7-8C7F-7B48BE45F67C}" type="pres">
      <dgm:prSet presAssocID="{2A72244D-300A-4218-BF8B-091D9C2D7799}" presName="textNode" presStyleLbl="node1" presStyleIdx="2" presStyleCnt="4">
        <dgm:presLayoutVars>
          <dgm:bulletEnabled val="1"/>
        </dgm:presLayoutVars>
      </dgm:prSet>
      <dgm:spPr/>
    </dgm:pt>
    <dgm:pt modelId="{1AF22DB2-57AE-4B09-8172-66459318F7D4}" type="pres">
      <dgm:prSet presAssocID="{59CCE3B7-2D50-4874-A3DD-E96EF64A6C34}" presName="sibTrans" presStyleCnt="0"/>
      <dgm:spPr/>
    </dgm:pt>
    <dgm:pt modelId="{4C68850C-FE2D-4003-BD99-7D1B20C5550D}" type="pres">
      <dgm:prSet presAssocID="{B2A6F40E-AD67-4A34-82B4-875E7F8C47B8}" presName="textNode" presStyleLbl="node1" presStyleIdx="3" presStyleCnt="4">
        <dgm:presLayoutVars>
          <dgm:bulletEnabled val="1"/>
        </dgm:presLayoutVars>
      </dgm:prSet>
      <dgm:spPr/>
    </dgm:pt>
  </dgm:ptLst>
  <dgm:cxnLst>
    <dgm:cxn modelId="{EC0CEF00-D2C0-42DC-B41D-10319F96F88B}" type="presOf" srcId="{B2A6F40E-AD67-4A34-82B4-875E7F8C47B8}" destId="{4C68850C-FE2D-4003-BD99-7D1B20C5550D}" srcOrd="0" destOrd="0" presId="urn:microsoft.com/office/officeart/2005/8/layout/hProcess9"/>
    <dgm:cxn modelId="{BB25C603-C537-434E-9F05-C5B7DDB7DB9C}" srcId="{339E06AD-5A56-4CCD-9FC2-C5446E3CF719}" destId="{B2A6F40E-AD67-4A34-82B4-875E7F8C47B8}" srcOrd="3" destOrd="0" parTransId="{A84563A9-9CB3-4E98-ACDA-C2C775A9C8CB}" sibTransId="{5CA2151F-0FBA-4A78-B9B0-0387152E61EF}"/>
    <dgm:cxn modelId="{AB26D508-90E8-4A00-AF89-7894C02A2D6F}" srcId="{339E06AD-5A56-4CCD-9FC2-C5446E3CF719}" destId="{6725DF15-39C7-475F-8BE9-6C5F6DC5A1E7}" srcOrd="0" destOrd="0" parTransId="{8BFD9EBB-3D25-42E5-B95F-8533ADE5C87E}" sibTransId="{1F1A7A7E-531F-4887-8AA6-2C62F4174BA4}"/>
    <dgm:cxn modelId="{8FC06B79-DF7F-4EE5-B16B-39D524DE1D0B}" type="presOf" srcId="{6725DF15-39C7-475F-8BE9-6C5F6DC5A1E7}" destId="{10B25645-B639-4180-9A99-73B0E1575BEE}" srcOrd="0" destOrd="0" presId="urn:microsoft.com/office/officeart/2005/8/layout/hProcess9"/>
    <dgm:cxn modelId="{74DD2E80-E1AF-4121-A2F1-91176E991F87}" type="presOf" srcId="{339E06AD-5A56-4CCD-9FC2-C5446E3CF719}" destId="{531A33AA-D3E7-41FC-8567-9C7F24B52D33}" srcOrd="0" destOrd="0" presId="urn:microsoft.com/office/officeart/2005/8/layout/hProcess9"/>
    <dgm:cxn modelId="{5CC4BB8D-DEC3-4B60-8374-AE27721B238D}" srcId="{339E06AD-5A56-4CCD-9FC2-C5446E3CF719}" destId="{57937AF3-3FE5-4870-AA80-E79C359CEE17}" srcOrd="1" destOrd="0" parTransId="{CA174FA6-D486-4082-ADB6-C7B3A7A39D03}" sibTransId="{5557535E-FF7F-4F68-9E35-DFF97B31F0A4}"/>
    <dgm:cxn modelId="{B95E50A3-60D9-4A8B-AA0A-115D03467F5D}" srcId="{339E06AD-5A56-4CCD-9FC2-C5446E3CF719}" destId="{2A72244D-300A-4218-BF8B-091D9C2D7799}" srcOrd="2" destOrd="0" parTransId="{3961DEEE-F225-41A6-98BF-ADE1B7980B4C}" sibTransId="{59CCE3B7-2D50-4874-A3DD-E96EF64A6C34}"/>
    <dgm:cxn modelId="{1D85BDB0-5388-4773-BFF8-0902F8460C25}" type="presOf" srcId="{57937AF3-3FE5-4870-AA80-E79C359CEE17}" destId="{C4EF3182-995C-412D-A4F9-19D2B8955FE7}" srcOrd="0" destOrd="0" presId="urn:microsoft.com/office/officeart/2005/8/layout/hProcess9"/>
    <dgm:cxn modelId="{DAE1C9CF-EC94-4343-9493-F93C845FAB4C}" type="presOf" srcId="{2A72244D-300A-4218-BF8B-091D9C2D7799}" destId="{57565F10-4834-4BE7-8C7F-7B48BE45F67C}" srcOrd="0" destOrd="0" presId="urn:microsoft.com/office/officeart/2005/8/layout/hProcess9"/>
    <dgm:cxn modelId="{1BD06488-93DB-45A7-B2E2-1BF97BC2AA61}" type="presParOf" srcId="{531A33AA-D3E7-41FC-8567-9C7F24B52D33}" destId="{CE817B3F-AEB7-4CE0-A3EF-3DDEE46BB703}" srcOrd="0" destOrd="0" presId="urn:microsoft.com/office/officeart/2005/8/layout/hProcess9"/>
    <dgm:cxn modelId="{2A06D76F-599C-46E8-95E3-EFF6584EC5AD}" type="presParOf" srcId="{531A33AA-D3E7-41FC-8567-9C7F24B52D33}" destId="{5EB47D3C-04A1-446C-8D18-45856FDD5FBF}" srcOrd="1" destOrd="0" presId="urn:microsoft.com/office/officeart/2005/8/layout/hProcess9"/>
    <dgm:cxn modelId="{27D2BF48-8750-4945-94FB-59E054921026}" type="presParOf" srcId="{5EB47D3C-04A1-446C-8D18-45856FDD5FBF}" destId="{10B25645-B639-4180-9A99-73B0E1575BEE}" srcOrd="0" destOrd="0" presId="urn:microsoft.com/office/officeart/2005/8/layout/hProcess9"/>
    <dgm:cxn modelId="{866DF8D0-AA09-4C4E-A7FA-6F388F2D8594}" type="presParOf" srcId="{5EB47D3C-04A1-446C-8D18-45856FDD5FBF}" destId="{BFED7BCF-CD50-4579-B602-2CF08E6A1A81}" srcOrd="1" destOrd="0" presId="urn:microsoft.com/office/officeart/2005/8/layout/hProcess9"/>
    <dgm:cxn modelId="{5FE3382D-593D-4583-B305-78831B65AB92}" type="presParOf" srcId="{5EB47D3C-04A1-446C-8D18-45856FDD5FBF}" destId="{C4EF3182-995C-412D-A4F9-19D2B8955FE7}" srcOrd="2" destOrd="0" presId="urn:microsoft.com/office/officeart/2005/8/layout/hProcess9"/>
    <dgm:cxn modelId="{800909B5-58F4-44C9-BBD9-0EC0DA39B4F6}" type="presParOf" srcId="{5EB47D3C-04A1-446C-8D18-45856FDD5FBF}" destId="{53241610-3C70-47F2-BB79-266DBBEA40DD}" srcOrd="3" destOrd="0" presId="urn:microsoft.com/office/officeart/2005/8/layout/hProcess9"/>
    <dgm:cxn modelId="{770336B8-D60F-4EEC-8E40-EB2186FC1F96}" type="presParOf" srcId="{5EB47D3C-04A1-446C-8D18-45856FDD5FBF}" destId="{57565F10-4834-4BE7-8C7F-7B48BE45F67C}" srcOrd="4" destOrd="0" presId="urn:microsoft.com/office/officeart/2005/8/layout/hProcess9"/>
    <dgm:cxn modelId="{81B126A0-5447-48A1-B333-5E6CEFEB0B10}" type="presParOf" srcId="{5EB47D3C-04A1-446C-8D18-45856FDD5FBF}" destId="{1AF22DB2-57AE-4B09-8172-66459318F7D4}" srcOrd="5" destOrd="0" presId="urn:microsoft.com/office/officeart/2005/8/layout/hProcess9"/>
    <dgm:cxn modelId="{6102CD3C-76EE-4FD7-A80E-B8B896741E45}" type="presParOf" srcId="{5EB47D3C-04A1-446C-8D18-45856FDD5FBF}" destId="{4C68850C-FE2D-4003-BD99-7D1B20C5550D}"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D1DC5-1D65-4711-A6FD-73F212822DB6}" type="doc">
      <dgm:prSet loTypeId="urn:microsoft.com/office/officeart/2005/8/layout/hProcess11" loCatId="process" qsTypeId="urn:microsoft.com/office/officeart/2005/8/quickstyle/simple1" qsCatId="simple" csTypeId="urn:microsoft.com/office/officeart/2005/8/colors/accent1_2" csCatId="accent1" phldr="1"/>
      <dgm:spPr/>
    </dgm:pt>
    <dgm:pt modelId="{782DA884-046B-462C-89EA-BF567E1C7058}">
      <dgm:prSet phldrT="[Text]"/>
      <dgm:spPr/>
      <dgm:t>
        <a:bodyPr/>
        <a:lstStyle/>
        <a:p>
          <a:r>
            <a:rPr lang="en-US" dirty="0"/>
            <a:t>Faculty member sends I-485 to USCIS</a:t>
          </a:r>
        </a:p>
      </dgm:t>
    </dgm:pt>
    <dgm:pt modelId="{9DA5220A-F34F-4C17-B3BE-94940C2C9B1F}" type="parTrans" cxnId="{F34F6345-FFD0-4575-9727-A5110E54CC2D}">
      <dgm:prSet/>
      <dgm:spPr/>
      <dgm:t>
        <a:bodyPr/>
        <a:lstStyle/>
        <a:p>
          <a:endParaRPr lang="en-US"/>
        </a:p>
      </dgm:t>
    </dgm:pt>
    <dgm:pt modelId="{6EC5235E-C12A-4A82-A244-430322ECC677}" type="sibTrans" cxnId="{F34F6345-FFD0-4575-9727-A5110E54CC2D}">
      <dgm:prSet/>
      <dgm:spPr/>
      <dgm:t>
        <a:bodyPr/>
        <a:lstStyle/>
        <a:p>
          <a:endParaRPr lang="en-US"/>
        </a:p>
      </dgm:t>
    </dgm:pt>
    <dgm:pt modelId="{5D2DF000-D623-4116-A305-60C371CB997D}">
      <dgm:prSet phldrT="[Text]"/>
      <dgm:spPr/>
      <dgm:t>
        <a:bodyPr/>
        <a:lstStyle/>
        <a:p>
          <a:r>
            <a:rPr lang="en-US" dirty="0"/>
            <a:t>USCIS issues receipt notices and schedules biometrics appointment</a:t>
          </a:r>
        </a:p>
      </dgm:t>
    </dgm:pt>
    <dgm:pt modelId="{B3FC3E57-9139-4F67-BD99-9A1B4669786B}" type="parTrans" cxnId="{EA2A3908-7ADA-4336-A6AA-E2DAF3398DA9}">
      <dgm:prSet/>
      <dgm:spPr/>
      <dgm:t>
        <a:bodyPr/>
        <a:lstStyle/>
        <a:p>
          <a:endParaRPr lang="en-US"/>
        </a:p>
      </dgm:t>
    </dgm:pt>
    <dgm:pt modelId="{85E03C8D-C35D-4484-AC01-C63933992F88}" type="sibTrans" cxnId="{EA2A3908-7ADA-4336-A6AA-E2DAF3398DA9}">
      <dgm:prSet/>
      <dgm:spPr/>
      <dgm:t>
        <a:bodyPr/>
        <a:lstStyle/>
        <a:p>
          <a:endParaRPr lang="en-US"/>
        </a:p>
      </dgm:t>
    </dgm:pt>
    <dgm:pt modelId="{7D02ACF3-2C79-4256-B7CD-0825A4AF5501}">
      <dgm:prSet phldrT="[Text]"/>
      <dgm:spPr/>
      <dgm:t>
        <a:bodyPr/>
        <a:lstStyle/>
        <a:p>
          <a:r>
            <a:rPr lang="en-US" dirty="0"/>
            <a:t>Faculty member attends biometrics appointment</a:t>
          </a:r>
        </a:p>
      </dgm:t>
    </dgm:pt>
    <dgm:pt modelId="{6E82B25A-ACFF-4AC4-AFA5-EF337683923D}" type="parTrans" cxnId="{EEEE6DC6-6AF5-4448-B006-D40D14468738}">
      <dgm:prSet/>
      <dgm:spPr/>
      <dgm:t>
        <a:bodyPr/>
        <a:lstStyle/>
        <a:p>
          <a:endParaRPr lang="en-US"/>
        </a:p>
      </dgm:t>
    </dgm:pt>
    <dgm:pt modelId="{DBF7DAC1-A743-4401-B1A0-18E1D3C0ED52}" type="sibTrans" cxnId="{EEEE6DC6-6AF5-4448-B006-D40D14468738}">
      <dgm:prSet/>
      <dgm:spPr/>
      <dgm:t>
        <a:bodyPr/>
        <a:lstStyle/>
        <a:p>
          <a:endParaRPr lang="en-US"/>
        </a:p>
      </dgm:t>
    </dgm:pt>
    <dgm:pt modelId="{F44BEECB-585E-4009-A0A7-DEE623188128}">
      <dgm:prSet/>
      <dgm:spPr/>
      <dgm:t>
        <a:bodyPr/>
        <a:lstStyle/>
        <a:p>
          <a:r>
            <a:rPr lang="en-US" dirty="0"/>
            <a:t>USCIS schedules interview</a:t>
          </a:r>
        </a:p>
      </dgm:t>
    </dgm:pt>
    <dgm:pt modelId="{B7B34792-B75C-4177-9F73-0AECE44FCE07}" type="parTrans" cxnId="{8DF38A0C-D59D-44BD-A88E-8215B72ADFA7}">
      <dgm:prSet/>
      <dgm:spPr/>
      <dgm:t>
        <a:bodyPr/>
        <a:lstStyle/>
        <a:p>
          <a:endParaRPr lang="en-US"/>
        </a:p>
      </dgm:t>
    </dgm:pt>
    <dgm:pt modelId="{23D05A40-56A2-4E24-9A8C-7FC31D9396A9}" type="sibTrans" cxnId="{8DF38A0C-D59D-44BD-A88E-8215B72ADFA7}">
      <dgm:prSet/>
      <dgm:spPr/>
      <dgm:t>
        <a:bodyPr/>
        <a:lstStyle/>
        <a:p>
          <a:endParaRPr lang="en-US"/>
        </a:p>
      </dgm:t>
    </dgm:pt>
    <dgm:pt modelId="{C5A4D791-72C9-4E72-B39A-6DE4A8883D6D}">
      <dgm:prSet/>
      <dgm:spPr/>
      <dgm:t>
        <a:bodyPr/>
        <a:lstStyle/>
        <a:p>
          <a:r>
            <a:rPr lang="en-US" dirty="0"/>
            <a:t>USCIS approves and issues legal permanent resident card</a:t>
          </a:r>
        </a:p>
      </dgm:t>
    </dgm:pt>
    <dgm:pt modelId="{C08BD5F4-B2AA-4ACE-A2C6-45B6C00360B8}" type="parTrans" cxnId="{C077A017-D0F0-4827-B5A1-8CDC0096963B}">
      <dgm:prSet/>
      <dgm:spPr/>
      <dgm:t>
        <a:bodyPr/>
        <a:lstStyle/>
        <a:p>
          <a:endParaRPr lang="en-US"/>
        </a:p>
      </dgm:t>
    </dgm:pt>
    <dgm:pt modelId="{4DD283A0-C4B3-4D23-ADD7-04C2314B2D77}" type="sibTrans" cxnId="{C077A017-D0F0-4827-B5A1-8CDC0096963B}">
      <dgm:prSet/>
      <dgm:spPr/>
      <dgm:t>
        <a:bodyPr/>
        <a:lstStyle/>
        <a:p>
          <a:endParaRPr lang="en-US"/>
        </a:p>
      </dgm:t>
    </dgm:pt>
    <dgm:pt modelId="{EFFF6661-8B64-4817-AE51-AEA0D656A329}">
      <dgm:prSet/>
      <dgm:spPr/>
      <dgm:t>
        <a:bodyPr/>
        <a:lstStyle/>
        <a:p>
          <a:r>
            <a:rPr lang="en-US" dirty="0"/>
            <a:t>Faculty member attends interview</a:t>
          </a:r>
        </a:p>
      </dgm:t>
    </dgm:pt>
    <dgm:pt modelId="{926E1249-9D63-4E00-8F91-FB3E0E808A0C}" type="parTrans" cxnId="{0C794BC6-37EF-46E3-AA04-0F7C43BBB12B}">
      <dgm:prSet/>
      <dgm:spPr/>
      <dgm:t>
        <a:bodyPr/>
        <a:lstStyle/>
        <a:p>
          <a:endParaRPr lang="en-US"/>
        </a:p>
      </dgm:t>
    </dgm:pt>
    <dgm:pt modelId="{27B4F367-8D5B-454C-9370-6AE5DD998C5A}" type="sibTrans" cxnId="{0C794BC6-37EF-46E3-AA04-0F7C43BBB12B}">
      <dgm:prSet/>
      <dgm:spPr/>
      <dgm:t>
        <a:bodyPr/>
        <a:lstStyle/>
        <a:p>
          <a:endParaRPr lang="en-US"/>
        </a:p>
      </dgm:t>
    </dgm:pt>
    <dgm:pt modelId="{964859FD-8A53-4D50-92C0-BC1C0690B2B4}">
      <dgm:prSet/>
      <dgm:spPr/>
      <dgm:t>
        <a:bodyPr/>
        <a:lstStyle/>
        <a:p>
          <a:r>
            <a:rPr lang="en-US" dirty="0"/>
            <a:t>USCIS issues EAD and Advance Parole</a:t>
          </a:r>
        </a:p>
      </dgm:t>
    </dgm:pt>
    <dgm:pt modelId="{86877448-4BF0-41AE-9814-5859514D8C53}" type="parTrans" cxnId="{BC4D75F4-8755-420B-B99F-D7383F6BF5F6}">
      <dgm:prSet/>
      <dgm:spPr/>
      <dgm:t>
        <a:bodyPr/>
        <a:lstStyle/>
        <a:p>
          <a:endParaRPr lang="en-US"/>
        </a:p>
      </dgm:t>
    </dgm:pt>
    <dgm:pt modelId="{3157DEE2-62F5-4A01-9D1D-CF198A5FF920}" type="sibTrans" cxnId="{BC4D75F4-8755-420B-B99F-D7383F6BF5F6}">
      <dgm:prSet/>
      <dgm:spPr/>
      <dgm:t>
        <a:bodyPr/>
        <a:lstStyle/>
        <a:p>
          <a:endParaRPr lang="en-US"/>
        </a:p>
      </dgm:t>
    </dgm:pt>
    <dgm:pt modelId="{B112DC18-E6CF-41BD-9C85-A08740E9139B}" type="pres">
      <dgm:prSet presAssocID="{15CD1DC5-1D65-4711-A6FD-73F212822DB6}" presName="Name0" presStyleCnt="0">
        <dgm:presLayoutVars>
          <dgm:dir/>
          <dgm:resizeHandles val="exact"/>
        </dgm:presLayoutVars>
      </dgm:prSet>
      <dgm:spPr/>
    </dgm:pt>
    <dgm:pt modelId="{CBE3FA01-6B96-4A0D-B080-98F7C1D3C170}" type="pres">
      <dgm:prSet presAssocID="{15CD1DC5-1D65-4711-A6FD-73F212822DB6}" presName="arrow" presStyleLbl="bgShp" presStyleIdx="0" presStyleCnt="1" custLinFactNeighborX="0" custLinFactNeighborY="-513"/>
      <dgm:spPr/>
    </dgm:pt>
    <dgm:pt modelId="{7D74EB96-27CD-47EC-AC4A-1271C38FEB87}" type="pres">
      <dgm:prSet presAssocID="{15CD1DC5-1D65-4711-A6FD-73F212822DB6}" presName="points" presStyleCnt="0"/>
      <dgm:spPr/>
    </dgm:pt>
    <dgm:pt modelId="{B919C3E7-D2B6-4F1A-BF3C-58D45D9D0D33}" type="pres">
      <dgm:prSet presAssocID="{782DA884-046B-462C-89EA-BF567E1C7058}" presName="compositeA" presStyleCnt="0"/>
      <dgm:spPr/>
    </dgm:pt>
    <dgm:pt modelId="{02B3123F-B578-49B6-B67A-DC9E9C4AD1B7}" type="pres">
      <dgm:prSet presAssocID="{782DA884-046B-462C-89EA-BF567E1C7058}" presName="textA" presStyleLbl="revTx" presStyleIdx="0" presStyleCnt="7">
        <dgm:presLayoutVars>
          <dgm:bulletEnabled val="1"/>
        </dgm:presLayoutVars>
      </dgm:prSet>
      <dgm:spPr/>
    </dgm:pt>
    <dgm:pt modelId="{C33AD2BF-F393-4A17-8224-5C0A8AF8A2A2}" type="pres">
      <dgm:prSet presAssocID="{782DA884-046B-462C-89EA-BF567E1C7058}" presName="circleA" presStyleLbl="node1" presStyleIdx="0" presStyleCnt="7"/>
      <dgm:spPr/>
    </dgm:pt>
    <dgm:pt modelId="{51D33818-8020-4D2C-A69E-B94165DE9817}" type="pres">
      <dgm:prSet presAssocID="{782DA884-046B-462C-89EA-BF567E1C7058}" presName="spaceA" presStyleCnt="0"/>
      <dgm:spPr/>
    </dgm:pt>
    <dgm:pt modelId="{D812D9EE-E81E-482A-AE40-9BF02CA89384}" type="pres">
      <dgm:prSet presAssocID="{6EC5235E-C12A-4A82-A244-430322ECC677}" presName="space" presStyleCnt="0"/>
      <dgm:spPr/>
    </dgm:pt>
    <dgm:pt modelId="{16738280-4009-44A7-B9A4-F97B1B571E84}" type="pres">
      <dgm:prSet presAssocID="{5D2DF000-D623-4116-A305-60C371CB997D}" presName="compositeB" presStyleCnt="0"/>
      <dgm:spPr/>
    </dgm:pt>
    <dgm:pt modelId="{ECB95B63-4422-42C5-93FF-F4FE2F14F802}" type="pres">
      <dgm:prSet presAssocID="{5D2DF000-D623-4116-A305-60C371CB997D}" presName="textB" presStyleLbl="revTx" presStyleIdx="1" presStyleCnt="7">
        <dgm:presLayoutVars>
          <dgm:bulletEnabled val="1"/>
        </dgm:presLayoutVars>
      </dgm:prSet>
      <dgm:spPr/>
    </dgm:pt>
    <dgm:pt modelId="{6423DA69-8B20-48F2-9823-90E412CFDD6D}" type="pres">
      <dgm:prSet presAssocID="{5D2DF000-D623-4116-A305-60C371CB997D}" presName="circleB" presStyleLbl="node1" presStyleIdx="1" presStyleCnt="7"/>
      <dgm:spPr/>
    </dgm:pt>
    <dgm:pt modelId="{0040602C-596E-4536-B28F-6789790D4A16}" type="pres">
      <dgm:prSet presAssocID="{5D2DF000-D623-4116-A305-60C371CB997D}" presName="spaceB" presStyleCnt="0"/>
      <dgm:spPr/>
    </dgm:pt>
    <dgm:pt modelId="{7E2F9F9D-6D6D-4B73-B2B7-45B020A48C90}" type="pres">
      <dgm:prSet presAssocID="{85E03C8D-C35D-4484-AC01-C63933992F88}" presName="space" presStyleCnt="0"/>
      <dgm:spPr/>
    </dgm:pt>
    <dgm:pt modelId="{A8F09479-E6C1-4FB4-9D55-F805000A1564}" type="pres">
      <dgm:prSet presAssocID="{7D02ACF3-2C79-4256-B7CD-0825A4AF5501}" presName="compositeA" presStyleCnt="0"/>
      <dgm:spPr/>
    </dgm:pt>
    <dgm:pt modelId="{711FFC6D-AF02-4ED5-B726-BB87E9A21DF5}" type="pres">
      <dgm:prSet presAssocID="{7D02ACF3-2C79-4256-B7CD-0825A4AF5501}" presName="textA" presStyleLbl="revTx" presStyleIdx="2" presStyleCnt="7">
        <dgm:presLayoutVars>
          <dgm:bulletEnabled val="1"/>
        </dgm:presLayoutVars>
      </dgm:prSet>
      <dgm:spPr/>
    </dgm:pt>
    <dgm:pt modelId="{0939351E-E46D-432D-A638-D79CA09B7AA4}" type="pres">
      <dgm:prSet presAssocID="{7D02ACF3-2C79-4256-B7CD-0825A4AF5501}" presName="circleA" presStyleLbl="node1" presStyleIdx="2" presStyleCnt="7"/>
      <dgm:spPr/>
    </dgm:pt>
    <dgm:pt modelId="{63AA97C9-DA84-4E5B-8E9A-91E89289D1CA}" type="pres">
      <dgm:prSet presAssocID="{7D02ACF3-2C79-4256-B7CD-0825A4AF5501}" presName="spaceA" presStyleCnt="0"/>
      <dgm:spPr/>
    </dgm:pt>
    <dgm:pt modelId="{DF17B1F4-363B-4AD1-9070-381E3F1C6B4F}" type="pres">
      <dgm:prSet presAssocID="{DBF7DAC1-A743-4401-B1A0-18E1D3C0ED52}" presName="space" presStyleCnt="0"/>
      <dgm:spPr/>
    </dgm:pt>
    <dgm:pt modelId="{98CAE4ED-A2D9-4F88-A374-C47E69012799}" type="pres">
      <dgm:prSet presAssocID="{964859FD-8A53-4D50-92C0-BC1C0690B2B4}" presName="compositeB" presStyleCnt="0"/>
      <dgm:spPr/>
    </dgm:pt>
    <dgm:pt modelId="{0CDCD100-E1DF-4525-82FA-A2D59A34C89F}" type="pres">
      <dgm:prSet presAssocID="{964859FD-8A53-4D50-92C0-BC1C0690B2B4}" presName="textB" presStyleLbl="revTx" presStyleIdx="3" presStyleCnt="7">
        <dgm:presLayoutVars>
          <dgm:bulletEnabled val="1"/>
        </dgm:presLayoutVars>
      </dgm:prSet>
      <dgm:spPr/>
    </dgm:pt>
    <dgm:pt modelId="{C2A243D1-40F5-49DA-8BC6-7B615AFEADE4}" type="pres">
      <dgm:prSet presAssocID="{964859FD-8A53-4D50-92C0-BC1C0690B2B4}" presName="circleB" presStyleLbl="node1" presStyleIdx="3" presStyleCnt="7"/>
      <dgm:spPr/>
    </dgm:pt>
    <dgm:pt modelId="{A5C80AF0-406E-4A27-B367-507E68B713AC}" type="pres">
      <dgm:prSet presAssocID="{964859FD-8A53-4D50-92C0-BC1C0690B2B4}" presName="spaceB" presStyleCnt="0"/>
      <dgm:spPr/>
    </dgm:pt>
    <dgm:pt modelId="{D03F4C74-A6CD-4F5A-8FD7-7C977FDD19EB}" type="pres">
      <dgm:prSet presAssocID="{3157DEE2-62F5-4A01-9D1D-CF198A5FF920}" presName="space" presStyleCnt="0"/>
      <dgm:spPr/>
    </dgm:pt>
    <dgm:pt modelId="{3D070A26-0529-4D6C-9429-6E7A39C6CDF5}" type="pres">
      <dgm:prSet presAssocID="{F44BEECB-585E-4009-A0A7-DEE623188128}" presName="compositeA" presStyleCnt="0"/>
      <dgm:spPr/>
    </dgm:pt>
    <dgm:pt modelId="{A657D996-6605-435F-B9D3-771894AE7415}" type="pres">
      <dgm:prSet presAssocID="{F44BEECB-585E-4009-A0A7-DEE623188128}" presName="textA" presStyleLbl="revTx" presStyleIdx="4" presStyleCnt="7" custScaleY="63387" custLinFactY="24820" custLinFactNeighborX="3558" custLinFactNeighborY="100000">
        <dgm:presLayoutVars>
          <dgm:bulletEnabled val="1"/>
        </dgm:presLayoutVars>
      </dgm:prSet>
      <dgm:spPr/>
    </dgm:pt>
    <dgm:pt modelId="{5593BC1B-467C-48A0-95AD-A838E334F0DD}" type="pres">
      <dgm:prSet presAssocID="{F44BEECB-585E-4009-A0A7-DEE623188128}" presName="circleA" presStyleLbl="node1" presStyleIdx="4" presStyleCnt="7" custLinFactNeighborY="33184"/>
      <dgm:spPr/>
    </dgm:pt>
    <dgm:pt modelId="{E3C4BF62-4B40-4E31-B458-27F1DDCEB9E1}" type="pres">
      <dgm:prSet presAssocID="{F44BEECB-585E-4009-A0A7-DEE623188128}" presName="spaceA" presStyleCnt="0"/>
      <dgm:spPr/>
    </dgm:pt>
    <dgm:pt modelId="{1C58E7C0-07A3-4C35-866F-F531A6D63EB4}" type="pres">
      <dgm:prSet presAssocID="{23D05A40-56A2-4E24-9A8C-7FC31D9396A9}" presName="space" presStyleCnt="0"/>
      <dgm:spPr/>
    </dgm:pt>
    <dgm:pt modelId="{9A6B62AB-5B35-4C2B-8BF9-EB24D790E111}" type="pres">
      <dgm:prSet presAssocID="{EFFF6661-8B64-4817-AE51-AEA0D656A329}" presName="compositeB" presStyleCnt="0"/>
      <dgm:spPr/>
    </dgm:pt>
    <dgm:pt modelId="{27157354-E0CE-452E-96FA-9013B189615D}" type="pres">
      <dgm:prSet presAssocID="{EFFF6661-8B64-4817-AE51-AEA0D656A329}" presName="textB" presStyleLbl="revTx" presStyleIdx="5" presStyleCnt="7" custLinFactY="-8853" custLinFactNeighborX="2847" custLinFactNeighborY="-100000">
        <dgm:presLayoutVars>
          <dgm:bulletEnabled val="1"/>
        </dgm:presLayoutVars>
      </dgm:prSet>
      <dgm:spPr/>
    </dgm:pt>
    <dgm:pt modelId="{E7CEF6CA-F769-4EE2-B960-9A111B9B2EE3}" type="pres">
      <dgm:prSet presAssocID="{EFFF6661-8B64-4817-AE51-AEA0D656A329}" presName="circleB" presStyleLbl="node1" presStyleIdx="5" presStyleCnt="7"/>
      <dgm:spPr/>
    </dgm:pt>
    <dgm:pt modelId="{0B3C5F8A-47A2-4EB5-A303-F4A5C0C39801}" type="pres">
      <dgm:prSet presAssocID="{EFFF6661-8B64-4817-AE51-AEA0D656A329}" presName="spaceB" presStyleCnt="0"/>
      <dgm:spPr/>
    </dgm:pt>
    <dgm:pt modelId="{2E73132D-1D67-4CD5-A4D4-F0B2F107B311}" type="pres">
      <dgm:prSet presAssocID="{27B4F367-8D5B-454C-9370-6AE5DD998C5A}" presName="space" presStyleCnt="0"/>
      <dgm:spPr/>
    </dgm:pt>
    <dgm:pt modelId="{04A3C0BB-A9F2-4BF6-9D17-44186FC46029}" type="pres">
      <dgm:prSet presAssocID="{C5A4D791-72C9-4E72-B39A-6DE4A8883D6D}" presName="compositeA" presStyleCnt="0"/>
      <dgm:spPr/>
    </dgm:pt>
    <dgm:pt modelId="{830D8BF6-22FF-417E-AEC5-F546359CD823}" type="pres">
      <dgm:prSet presAssocID="{C5A4D791-72C9-4E72-B39A-6DE4A8883D6D}" presName="textA" presStyleLbl="revTx" presStyleIdx="6" presStyleCnt="7" custLinFactY="36746" custLinFactNeighborX="712" custLinFactNeighborY="100000">
        <dgm:presLayoutVars>
          <dgm:bulletEnabled val="1"/>
        </dgm:presLayoutVars>
      </dgm:prSet>
      <dgm:spPr/>
    </dgm:pt>
    <dgm:pt modelId="{C20E8312-2C40-4B76-92CF-A56A2A7FC55F}" type="pres">
      <dgm:prSet presAssocID="{C5A4D791-72C9-4E72-B39A-6DE4A8883D6D}" presName="circleA" presStyleLbl="node1" presStyleIdx="6" presStyleCnt="7"/>
      <dgm:spPr/>
    </dgm:pt>
    <dgm:pt modelId="{B4170FC9-2B09-4CD7-9CDC-80EFB6D6A0E6}" type="pres">
      <dgm:prSet presAssocID="{C5A4D791-72C9-4E72-B39A-6DE4A8883D6D}" presName="spaceA" presStyleCnt="0"/>
      <dgm:spPr/>
    </dgm:pt>
  </dgm:ptLst>
  <dgm:cxnLst>
    <dgm:cxn modelId="{EA2A3908-7ADA-4336-A6AA-E2DAF3398DA9}" srcId="{15CD1DC5-1D65-4711-A6FD-73F212822DB6}" destId="{5D2DF000-D623-4116-A305-60C371CB997D}" srcOrd="1" destOrd="0" parTransId="{B3FC3E57-9139-4F67-BD99-9A1B4669786B}" sibTransId="{85E03C8D-C35D-4484-AC01-C63933992F88}"/>
    <dgm:cxn modelId="{8DF38A0C-D59D-44BD-A88E-8215B72ADFA7}" srcId="{15CD1DC5-1D65-4711-A6FD-73F212822DB6}" destId="{F44BEECB-585E-4009-A0A7-DEE623188128}" srcOrd="4" destOrd="0" parTransId="{B7B34792-B75C-4177-9F73-0AECE44FCE07}" sibTransId="{23D05A40-56A2-4E24-9A8C-7FC31D9396A9}"/>
    <dgm:cxn modelId="{FD799A0D-EA0B-4FF4-82AE-5383EFE2806A}" type="presOf" srcId="{C5A4D791-72C9-4E72-B39A-6DE4A8883D6D}" destId="{830D8BF6-22FF-417E-AEC5-F546359CD823}" srcOrd="0" destOrd="0" presId="urn:microsoft.com/office/officeart/2005/8/layout/hProcess11"/>
    <dgm:cxn modelId="{A566B90D-7664-4399-AD30-CF9058B0FCBE}" type="presOf" srcId="{5D2DF000-D623-4116-A305-60C371CB997D}" destId="{ECB95B63-4422-42C5-93FF-F4FE2F14F802}" srcOrd="0" destOrd="0" presId="urn:microsoft.com/office/officeart/2005/8/layout/hProcess11"/>
    <dgm:cxn modelId="{C077A017-D0F0-4827-B5A1-8CDC0096963B}" srcId="{15CD1DC5-1D65-4711-A6FD-73F212822DB6}" destId="{C5A4D791-72C9-4E72-B39A-6DE4A8883D6D}" srcOrd="6" destOrd="0" parTransId="{C08BD5F4-B2AA-4ACE-A2C6-45B6C00360B8}" sibTransId="{4DD283A0-C4B3-4D23-ADD7-04C2314B2D77}"/>
    <dgm:cxn modelId="{85A1F221-8375-4021-8FC7-95D59212B038}" type="presOf" srcId="{782DA884-046B-462C-89EA-BF567E1C7058}" destId="{02B3123F-B578-49B6-B67A-DC9E9C4AD1B7}" srcOrd="0" destOrd="0" presId="urn:microsoft.com/office/officeart/2005/8/layout/hProcess11"/>
    <dgm:cxn modelId="{D612CB26-7B50-46AF-8462-5AFFEDF703B4}" type="presOf" srcId="{15CD1DC5-1D65-4711-A6FD-73F212822DB6}" destId="{B112DC18-E6CF-41BD-9C85-A08740E9139B}" srcOrd="0" destOrd="0" presId="urn:microsoft.com/office/officeart/2005/8/layout/hProcess11"/>
    <dgm:cxn modelId="{F34F6345-FFD0-4575-9727-A5110E54CC2D}" srcId="{15CD1DC5-1D65-4711-A6FD-73F212822DB6}" destId="{782DA884-046B-462C-89EA-BF567E1C7058}" srcOrd="0" destOrd="0" parTransId="{9DA5220A-F34F-4C17-B3BE-94940C2C9B1F}" sibTransId="{6EC5235E-C12A-4A82-A244-430322ECC677}"/>
    <dgm:cxn modelId="{669150B2-8433-424C-B1ED-65171C315096}" type="presOf" srcId="{964859FD-8A53-4D50-92C0-BC1C0690B2B4}" destId="{0CDCD100-E1DF-4525-82FA-A2D59A34C89F}" srcOrd="0" destOrd="0" presId="urn:microsoft.com/office/officeart/2005/8/layout/hProcess11"/>
    <dgm:cxn modelId="{E16621B6-D606-4420-A2F1-4283F0EB3683}" type="presOf" srcId="{F44BEECB-585E-4009-A0A7-DEE623188128}" destId="{A657D996-6605-435F-B9D3-771894AE7415}" srcOrd="0" destOrd="0" presId="urn:microsoft.com/office/officeart/2005/8/layout/hProcess11"/>
    <dgm:cxn modelId="{0C794BC6-37EF-46E3-AA04-0F7C43BBB12B}" srcId="{15CD1DC5-1D65-4711-A6FD-73F212822DB6}" destId="{EFFF6661-8B64-4817-AE51-AEA0D656A329}" srcOrd="5" destOrd="0" parTransId="{926E1249-9D63-4E00-8F91-FB3E0E808A0C}" sibTransId="{27B4F367-8D5B-454C-9370-6AE5DD998C5A}"/>
    <dgm:cxn modelId="{EEEE6DC6-6AF5-4448-B006-D40D14468738}" srcId="{15CD1DC5-1D65-4711-A6FD-73F212822DB6}" destId="{7D02ACF3-2C79-4256-B7CD-0825A4AF5501}" srcOrd="2" destOrd="0" parTransId="{6E82B25A-ACFF-4AC4-AFA5-EF337683923D}" sibTransId="{DBF7DAC1-A743-4401-B1A0-18E1D3C0ED52}"/>
    <dgm:cxn modelId="{ACBB02C7-E2D7-41B3-8D2E-F90B4DC1B397}" type="presOf" srcId="{EFFF6661-8B64-4817-AE51-AEA0D656A329}" destId="{27157354-E0CE-452E-96FA-9013B189615D}" srcOrd="0" destOrd="0" presId="urn:microsoft.com/office/officeart/2005/8/layout/hProcess11"/>
    <dgm:cxn modelId="{857F67E4-A561-4CF8-B92C-D89A9AC2FC55}" type="presOf" srcId="{7D02ACF3-2C79-4256-B7CD-0825A4AF5501}" destId="{711FFC6D-AF02-4ED5-B726-BB87E9A21DF5}" srcOrd="0" destOrd="0" presId="urn:microsoft.com/office/officeart/2005/8/layout/hProcess11"/>
    <dgm:cxn modelId="{BC4D75F4-8755-420B-B99F-D7383F6BF5F6}" srcId="{15CD1DC5-1D65-4711-A6FD-73F212822DB6}" destId="{964859FD-8A53-4D50-92C0-BC1C0690B2B4}" srcOrd="3" destOrd="0" parTransId="{86877448-4BF0-41AE-9814-5859514D8C53}" sibTransId="{3157DEE2-62F5-4A01-9D1D-CF198A5FF920}"/>
    <dgm:cxn modelId="{63B1F893-C5DC-4FC1-96CB-A7980C6CF553}" type="presParOf" srcId="{B112DC18-E6CF-41BD-9C85-A08740E9139B}" destId="{CBE3FA01-6B96-4A0D-B080-98F7C1D3C170}" srcOrd="0" destOrd="0" presId="urn:microsoft.com/office/officeart/2005/8/layout/hProcess11"/>
    <dgm:cxn modelId="{4CF87B4C-8469-4D07-B287-80BA29B7FA4D}" type="presParOf" srcId="{B112DC18-E6CF-41BD-9C85-A08740E9139B}" destId="{7D74EB96-27CD-47EC-AC4A-1271C38FEB87}" srcOrd="1" destOrd="0" presId="urn:microsoft.com/office/officeart/2005/8/layout/hProcess11"/>
    <dgm:cxn modelId="{DB2BBC7A-2018-4D6E-B97E-B2D720E3A7C3}" type="presParOf" srcId="{7D74EB96-27CD-47EC-AC4A-1271C38FEB87}" destId="{B919C3E7-D2B6-4F1A-BF3C-58D45D9D0D33}" srcOrd="0" destOrd="0" presId="urn:microsoft.com/office/officeart/2005/8/layout/hProcess11"/>
    <dgm:cxn modelId="{8005E507-56D2-4761-A8D3-9592AC914664}" type="presParOf" srcId="{B919C3E7-D2B6-4F1A-BF3C-58D45D9D0D33}" destId="{02B3123F-B578-49B6-B67A-DC9E9C4AD1B7}" srcOrd="0" destOrd="0" presId="urn:microsoft.com/office/officeart/2005/8/layout/hProcess11"/>
    <dgm:cxn modelId="{52B147BD-008A-43B4-B6FA-5D8D56A5DD03}" type="presParOf" srcId="{B919C3E7-D2B6-4F1A-BF3C-58D45D9D0D33}" destId="{C33AD2BF-F393-4A17-8224-5C0A8AF8A2A2}" srcOrd="1" destOrd="0" presId="urn:microsoft.com/office/officeart/2005/8/layout/hProcess11"/>
    <dgm:cxn modelId="{E6852C6F-A38B-4FE5-A520-8F61C31EAA3F}" type="presParOf" srcId="{B919C3E7-D2B6-4F1A-BF3C-58D45D9D0D33}" destId="{51D33818-8020-4D2C-A69E-B94165DE9817}" srcOrd="2" destOrd="0" presId="urn:microsoft.com/office/officeart/2005/8/layout/hProcess11"/>
    <dgm:cxn modelId="{7DCC8FBA-A2F8-4AE2-B4B4-418F4F35F60F}" type="presParOf" srcId="{7D74EB96-27CD-47EC-AC4A-1271C38FEB87}" destId="{D812D9EE-E81E-482A-AE40-9BF02CA89384}" srcOrd="1" destOrd="0" presId="urn:microsoft.com/office/officeart/2005/8/layout/hProcess11"/>
    <dgm:cxn modelId="{8175BF44-015D-4B2E-8122-B2E6316B4CF8}" type="presParOf" srcId="{7D74EB96-27CD-47EC-AC4A-1271C38FEB87}" destId="{16738280-4009-44A7-B9A4-F97B1B571E84}" srcOrd="2" destOrd="0" presId="urn:microsoft.com/office/officeart/2005/8/layout/hProcess11"/>
    <dgm:cxn modelId="{183320DD-B578-401F-A9A4-23D0D9107867}" type="presParOf" srcId="{16738280-4009-44A7-B9A4-F97B1B571E84}" destId="{ECB95B63-4422-42C5-93FF-F4FE2F14F802}" srcOrd="0" destOrd="0" presId="urn:microsoft.com/office/officeart/2005/8/layout/hProcess11"/>
    <dgm:cxn modelId="{8B70B3A1-5331-4686-B559-093EB41A5BEB}" type="presParOf" srcId="{16738280-4009-44A7-B9A4-F97B1B571E84}" destId="{6423DA69-8B20-48F2-9823-90E412CFDD6D}" srcOrd="1" destOrd="0" presId="urn:microsoft.com/office/officeart/2005/8/layout/hProcess11"/>
    <dgm:cxn modelId="{1A3604A2-ECC5-4F22-AA4C-69F39CD08D96}" type="presParOf" srcId="{16738280-4009-44A7-B9A4-F97B1B571E84}" destId="{0040602C-596E-4536-B28F-6789790D4A16}" srcOrd="2" destOrd="0" presId="urn:microsoft.com/office/officeart/2005/8/layout/hProcess11"/>
    <dgm:cxn modelId="{5242334B-E3B8-453C-85C9-D867E52F2549}" type="presParOf" srcId="{7D74EB96-27CD-47EC-AC4A-1271C38FEB87}" destId="{7E2F9F9D-6D6D-4B73-B2B7-45B020A48C90}" srcOrd="3" destOrd="0" presId="urn:microsoft.com/office/officeart/2005/8/layout/hProcess11"/>
    <dgm:cxn modelId="{F9C50169-A48D-4C6A-BEF8-0EEA2EE54067}" type="presParOf" srcId="{7D74EB96-27CD-47EC-AC4A-1271C38FEB87}" destId="{A8F09479-E6C1-4FB4-9D55-F805000A1564}" srcOrd="4" destOrd="0" presId="urn:microsoft.com/office/officeart/2005/8/layout/hProcess11"/>
    <dgm:cxn modelId="{5F3A84C8-4567-469C-8C3D-1DC9413A98B4}" type="presParOf" srcId="{A8F09479-E6C1-4FB4-9D55-F805000A1564}" destId="{711FFC6D-AF02-4ED5-B726-BB87E9A21DF5}" srcOrd="0" destOrd="0" presId="urn:microsoft.com/office/officeart/2005/8/layout/hProcess11"/>
    <dgm:cxn modelId="{2A821142-D84C-4610-A875-F56AC8BF7936}" type="presParOf" srcId="{A8F09479-E6C1-4FB4-9D55-F805000A1564}" destId="{0939351E-E46D-432D-A638-D79CA09B7AA4}" srcOrd="1" destOrd="0" presId="urn:microsoft.com/office/officeart/2005/8/layout/hProcess11"/>
    <dgm:cxn modelId="{9A5E04A3-F4AF-49B7-B2BF-7AE86F11CAAA}" type="presParOf" srcId="{A8F09479-E6C1-4FB4-9D55-F805000A1564}" destId="{63AA97C9-DA84-4E5B-8E9A-91E89289D1CA}" srcOrd="2" destOrd="0" presId="urn:microsoft.com/office/officeart/2005/8/layout/hProcess11"/>
    <dgm:cxn modelId="{85A439E0-1E7D-4094-8E0B-1217A7B2392C}" type="presParOf" srcId="{7D74EB96-27CD-47EC-AC4A-1271C38FEB87}" destId="{DF17B1F4-363B-4AD1-9070-381E3F1C6B4F}" srcOrd="5" destOrd="0" presId="urn:microsoft.com/office/officeart/2005/8/layout/hProcess11"/>
    <dgm:cxn modelId="{F3911077-ED73-43A3-AC4F-300AE00DDDEB}" type="presParOf" srcId="{7D74EB96-27CD-47EC-AC4A-1271C38FEB87}" destId="{98CAE4ED-A2D9-4F88-A374-C47E69012799}" srcOrd="6" destOrd="0" presId="urn:microsoft.com/office/officeart/2005/8/layout/hProcess11"/>
    <dgm:cxn modelId="{9587B125-B970-4EEC-95E9-A9EF90596D9E}" type="presParOf" srcId="{98CAE4ED-A2D9-4F88-A374-C47E69012799}" destId="{0CDCD100-E1DF-4525-82FA-A2D59A34C89F}" srcOrd="0" destOrd="0" presId="urn:microsoft.com/office/officeart/2005/8/layout/hProcess11"/>
    <dgm:cxn modelId="{A04540EF-FC12-4C4D-B0A7-F0F99875FADB}" type="presParOf" srcId="{98CAE4ED-A2D9-4F88-A374-C47E69012799}" destId="{C2A243D1-40F5-49DA-8BC6-7B615AFEADE4}" srcOrd="1" destOrd="0" presId="urn:microsoft.com/office/officeart/2005/8/layout/hProcess11"/>
    <dgm:cxn modelId="{B6AC9CFC-ED88-4917-A1D0-EF024470AD72}" type="presParOf" srcId="{98CAE4ED-A2D9-4F88-A374-C47E69012799}" destId="{A5C80AF0-406E-4A27-B367-507E68B713AC}" srcOrd="2" destOrd="0" presId="urn:microsoft.com/office/officeart/2005/8/layout/hProcess11"/>
    <dgm:cxn modelId="{A534E6B2-74A2-452C-BC77-BB4B0F9F3035}" type="presParOf" srcId="{7D74EB96-27CD-47EC-AC4A-1271C38FEB87}" destId="{D03F4C74-A6CD-4F5A-8FD7-7C977FDD19EB}" srcOrd="7" destOrd="0" presId="urn:microsoft.com/office/officeart/2005/8/layout/hProcess11"/>
    <dgm:cxn modelId="{307BE4F4-572C-4E45-9710-536E2F6E9B82}" type="presParOf" srcId="{7D74EB96-27CD-47EC-AC4A-1271C38FEB87}" destId="{3D070A26-0529-4D6C-9429-6E7A39C6CDF5}" srcOrd="8" destOrd="0" presId="urn:microsoft.com/office/officeart/2005/8/layout/hProcess11"/>
    <dgm:cxn modelId="{B42CCD53-8FD9-4832-B0FC-7C59129B7085}" type="presParOf" srcId="{3D070A26-0529-4D6C-9429-6E7A39C6CDF5}" destId="{A657D996-6605-435F-B9D3-771894AE7415}" srcOrd="0" destOrd="0" presId="urn:microsoft.com/office/officeart/2005/8/layout/hProcess11"/>
    <dgm:cxn modelId="{2984460D-3C9A-4700-91DD-DAA59ACC7745}" type="presParOf" srcId="{3D070A26-0529-4D6C-9429-6E7A39C6CDF5}" destId="{5593BC1B-467C-48A0-95AD-A838E334F0DD}" srcOrd="1" destOrd="0" presId="urn:microsoft.com/office/officeart/2005/8/layout/hProcess11"/>
    <dgm:cxn modelId="{8EA5BDE9-2AA6-4387-954E-FBB43CD5A5F2}" type="presParOf" srcId="{3D070A26-0529-4D6C-9429-6E7A39C6CDF5}" destId="{E3C4BF62-4B40-4E31-B458-27F1DDCEB9E1}" srcOrd="2" destOrd="0" presId="urn:microsoft.com/office/officeart/2005/8/layout/hProcess11"/>
    <dgm:cxn modelId="{FE8E4001-5BAD-431A-9B16-5E0D8D334FE8}" type="presParOf" srcId="{7D74EB96-27CD-47EC-AC4A-1271C38FEB87}" destId="{1C58E7C0-07A3-4C35-866F-F531A6D63EB4}" srcOrd="9" destOrd="0" presId="urn:microsoft.com/office/officeart/2005/8/layout/hProcess11"/>
    <dgm:cxn modelId="{CFBD14A9-0DCD-4304-B28D-F1397B4CFAD5}" type="presParOf" srcId="{7D74EB96-27CD-47EC-AC4A-1271C38FEB87}" destId="{9A6B62AB-5B35-4C2B-8BF9-EB24D790E111}" srcOrd="10" destOrd="0" presId="urn:microsoft.com/office/officeart/2005/8/layout/hProcess11"/>
    <dgm:cxn modelId="{FC9B6C48-6841-4B88-93D9-86B047495099}" type="presParOf" srcId="{9A6B62AB-5B35-4C2B-8BF9-EB24D790E111}" destId="{27157354-E0CE-452E-96FA-9013B189615D}" srcOrd="0" destOrd="0" presId="urn:microsoft.com/office/officeart/2005/8/layout/hProcess11"/>
    <dgm:cxn modelId="{BD28951F-F131-44A7-9793-64EE40EABB3F}" type="presParOf" srcId="{9A6B62AB-5B35-4C2B-8BF9-EB24D790E111}" destId="{E7CEF6CA-F769-4EE2-B960-9A111B9B2EE3}" srcOrd="1" destOrd="0" presId="urn:microsoft.com/office/officeart/2005/8/layout/hProcess11"/>
    <dgm:cxn modelId="{1CA2AE42-6961-4DE0-AEA1-D1D9B1C89D97}" type="presParOf" srcId="{9A6B62AB-5B35-4C2B-8BF9-EB24D790E111}" destId="{0B3C5F8A-47A2-4EB5-A303-F4A5C0C39801}" srcOrd="2" destOrd="0" presId="urn:microsoft.com/office/officeart/2005/8/layout/hProcess11"/>
    <dgm:cxn modelId="{E8740A9D-5409-4EFA-8DC3-C3918C4D9516}" type="presParOf" srcId="{7D74EB96-27CD-47EC-AC4A-1271C38FEB87}" destId="{2E73132D-1D67-4CD5-A4D4-F0B2F107B311}" srcOrd="11" destOrd="0" presId="urn:microsoft.com/office/officeart/2005/8/layout/hProcess11"/>
    <dgm:cxn modelId="{772AC6AD-E058-4158-BBAB-4B236A2D1CC1}" type="presParOf" srcId="{7D74EB96-27CD-47EC-AC4A-1271C38FEB87}" destId="{04A3C0BB-A9F2-4BF6-9D17-44186FC46029}" srcOrd="12" destOrd="0" presId="urn:microsoft.com/office/officeart/2005/8/layout/hProcess11"/>
    <dgm:cxn modelId="{2D491E10-1EF0-40A7-B06D-B96DF5031966}" type="presParOf" srcId="{04A3C0BB-A9F2-4BF6-9D17-44186FC46029}" destId="{830D8BF6-22FF-417E-AEC5-F546359CD823}" srcOrd="0" destOrd="0" presId="urn:microsoft.com/office/officeart/2005/8/layout/hProcess11"/>
    <dgm:cxn modelId="{4961FC88-70CB-440A-BA84-437A660F9CB4}" type="presParOf" srcId="{04A3C0BB-A9F2-4BF6-9D17-44186FC46029}" destId="{C20E8312-2C40-4B76-92CF-A56A2A7FC55F}" srcOrd="1" destOrd="0" presId="urn:microsoft.com/office/officeart/2005/8/layout/hProcess11"/>
    <dgm:cxn modelId="{FAE1E6B4-EE02-44AF-BBDF-B83B3BFE7587}" type="presParOf" srcId="{04A3C0BB-A9F2-4BF6-9D17-44186FC46029}" destId="{B4170FC9-2B09-4CD7-9CDC-80EFB6D6A0E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7B3F-AEB7-4CE0-A3EF-3DDEE46BB703}">
      <dsp:nvSpPr>
        <dsp:cNvPr id="0" name=""/>
        <dsp:cNvSpPr/>
      </dsp:nvSpPr>
      <dsp:spPr>
        <a:xfrm>
          <a:off x="723703" y="0"/>
          <a:ext cx="8201971" cy="247084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25645-B639-4180-9A99-73B0E1575BEE}">
      <dsp:nvSpPr>
        <dsp:cNvPr id="0" name=""/>
        <dsp:cNvSpPr/>
      </dsp:nvSpPr>
      <dsp:spPr>
        <a:xfrm>
          <a:off x="4829"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Sponsorship request to ISO/VPAPF; ISO recommends strong cases to VPAPF for approval</a:t>
          </a:r>
        </a:p>
      </dsp:txBody>
      <dsp:txXfrm>
        <a:off x="53076" y="789500"/>
        <a:ext cx="2226329" cy="891844"/>
      </dsp:txXfrm>
    </dsp:sp>
    <dsp:sp modelId="{C4EF3182-995C-412D-A4F9-19D2B8955FE7}">
      <dsp:nvSpPr>
        <dsp:cNvPr id="0" name=""/>
        <dsp:cNvSpPr/>
      </dsp:nvSpPr>
      <dsp:spPr>
        <a:xfrm>
          <a:off x="2443794"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ISO works with employee to prepare and file I-140 petition with USCIS</a:t>
          </a:r>
        </a:p>
      </dsp:txBody>
      <dsp:txXfrm>
        <a:off x="2492041" y="789500"/>
        <a:ext cx="2226329" cy="891844"/>
      </dsp:txXfrm>
    </dsp:sp>
    <dsp:sp modelId="{57565F10-4834-4BE7-8C7F-7B48BE45F67C}">
      <dsp:nvSpPr>
        <dsp:cNvPr id="0" name=""/>
        <dsp:cNvSpPr/>
      </dsp:nvSpPr>
      <dsp:spPr>
        <a:xfrm>
          <a:off x="4882759"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USCIS adjudicates I-140 petition</a:t>
          </a:r>
        </a:p>
      </dsp:txBody>
      <dsp:txXfrm>
        <a:off x="4931006" y="789500"/>
        <a:ext cx="2226329" cy="891844"/>
      </dsp:txXfrm>
    </dsp:sp>
    <dsp:sp modelId="{4C68850C-FE2D-4003-BD99-7D1B20C5550D}">
      <dsp:nvSpPr>
        <dsp:cNvPr id="0" name=""/>
        <dsp:cNvSpPr/>
      </dsp:nvSpPr>
      <dsp:spPr>
        <a:xfrm>
          <a:off x="7321724"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files I-485 Application to Adjust Status</a:t>
          </a:r>
        </a:p>
      </dsp:txBody>
      <dsp:txXfrm>
        <a:off x="7369971" y="789500"/>
        <a:ext cx="2226329" cy="891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7B3F-AEB7-4CE0-A3EF-3DDEE46BB703}">
      <dsp:nvSpPr>
        <dsp:cNvPr id="0" name=""/>
        <dsp:cNvSpPr/>
      </dsp:nvSpPr>
      <dsp:spPr>
        <a:xfrm>
          <a:off x="723703" y="0"/>
          <a:ext cx="8201970" cy="247084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25645-B639-4180-9A99-73B0E1575BEE}">
      <dsp:nvSpPr>
        <dsp:cNvPr id="0" name=""/>
        <dsp:cNvSpPr/>
      </dsp:nvSpPr>
      <dsp:spPr>
        <a:xfrm>
          <a:off x="4829"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Sponsorship request to ISO; ISO initiates case with outside legal counsel</a:t>
          </a:r>
        </a:p>
      </dsp:txBody>
      <dsp:txXfrm>
        <a:off x="53076" y="789500"/>
        <a:ext cx="2226329" cy="891844"/>
      </dsp:txXfrm>
    </dsp:sp>
    <dsp:sp modelId="{C4EF3182-995C-412D-A4F9-19D2B8955FE7}">
      <dsp:nvSpPr>
        <dsp:cNvPr id="0" name=""/>
        <dsp:cNvSpPr/>
      </dsp:nvSpPr>
      <dsp:spPr>
        <a:xfrm>
          <a:off x="2443794"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Outside legal counsel works with employee and ISO to prepare and file I-140 petition with USCIS</a:t>
          </a:r>
        </a:p>
      </dsp:txBody>
      <dsp:txXfrm>
        <a:off x="2492041" y="789500"/>
        <a:ext cx="2226329" cy="891844"/>
      </dsp:txXfrm>
    </dsp:sp>
    <dsp:sp modelId="{57565F10-4834-4BE7-8C7F-7B48BE45F67C}">
      <dsp:nvSpPr>
        <dsp:cNvPr id="0" name=""/>
        <dsp:cNvSpPr/>
      </dsp:nvSpPr>
      <dsp:spPr>
        <a:xfrm>
          <a:off x="4882759"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USCIS adjudicates I-140 petition</a:t>
          </a:r>
        </a:p>
      </dsp:txBody>
      <dsp:txXfrm>
        <a:off x="4931006" y="789500"/>
        <a:ext cx="2226329" cy="891844"/>
      </dsp:txXfrm>
    </dsp:sp>
    <dsp:sp modelId="{4C68850C-FE2D-4003-BD99-7D1B20C5550D}">
      <dsp:nvSpPr>
        <dsp:cNvPr id="0" name=""/>
        <dsp:cNvSpPr/>
      </dsp:nvSpPr>
      <dsp:spPr>
        <a:xfrm>
          <a:off x="7321723" y="741253"/>
          <a:ext cx="2322823" cy="9883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files I-485 Application to Adjust Status</a:t>
          </a:r>
        </a:p>
      </dsp:txBody>
      <dsp:txXfrm>
        <a:off x="7369970" y="789500"/>
        <a:ext cx="2226329" cy="891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3FA01-6B96-4A0D-B080-98F7C1D3C170}">
      <dsp:nvSpPr>
        <dsp:cNvPr id="0" name=""/>
        <dsp:cNvSpPr/>
      </dsp:nvSpPr>
      <dsp:spPr>
        <a:xfrm>
          <a:off x="0" y="1458022"/>
          <a:ext cx="11455120" cy="195741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3123F-B578-49B6-B67A-DC9E9C4AD1B7}">
      <dsp:nvSpPr>
        <dsp:cNvPr id="0" name=""/>
        <dsp:cNvSpPr/>
      </dsp:nvSpPr>
      <dsp:spPr>
        <a:xfrm>
          <a:off x="880" y="0"/>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Faculty member sends I-485 to USCIS</a:t>
          </a:r>
        </a:p>
      </dsp:txBody>
      <dsp:txXfrm>
        <a:off x="880" y="0"/>
        <a:ext cx="1412033" cy="1957418"/>
      </dsp:txXfrm>
    </dsp:sp>
    <dsp:sp modelId="{C33AD2BF-F393-4A17-8224-5C0A8AF8A2A2}">
      <dsp:nvSpPr>
        <dsp:cNvPr id="0" name=""/>
        <dsp:cNvSpPr/>
      </dsp:nvSpPr>
      <dsp:spPr>
        <a:xfrm>
          <a:off x="462220"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95B63-4422-42C5-93FF-F4FE2F14F802}">
      <dsp:nvSpPr>
        <dsp:cNvPr id="0" name=""/>
        <dsp:cNvSpPr/>
      </dsp:nvSpPr>
      <dsp:spPr>
        <a:xfrm>
          <a:off x="1483516" y="2936128"/>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USCIS issues receipt notices and schedules biometrics appointment</a:t>
          </a:r>
        </a:p>
      </dsp:txBody>
      <dsp:txXfrm>
        <a:off x="1483516" y="2936128"/>
        <a:ext cx="1412033" cy="1957418"/>
      </dsp:txXfrm>
    </dsp:sp>
    <dsp:sp modelId="{6423DA69-8B20-48F2-9823-90E412CFDD6D}">
      <dsp:nvSpPr>
        <dsp:cNvPr id="0" name=""/>
        <dsp:cNvSpPr/>
      </dsp:nvSpPr>
      <dsp:spPr>
        <a:xfrm>
          <a:off x="1944856"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FFC6D-AF02-4ED5-B726-BB87E9A21DF5}">
      <dsp:nvSpPr>
        <dsp:cNvPr id="0" name=""/>
        <dsp:cNvSpPr/>
      </dsp:nvSpPr>
      <dsp:spPr>
        <a:xfrm>
          <a:off x="2966152" y="0"/>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Faculty member attends biometrics appointment</a:t>
          </a:r>
        </a:p>
      </dsp:txBody>
      <dsp:txXfrm>
        <a:off x="2966152" y="0"/>
        <a:ext cx="1412033" cy="1957418"/>
      </dsp:txXfrm>
    </dsp:sp>
    <dsp:sp modelId="{0939351E-E46D-432D-A638-D79CA09B7AA4}">
      <dsp:nvSpPr>
        <dsp:cNvPr id="0" name=""/>
        <dsp:cNvSpPr/>
      </dsp:nvSpPr>
      <dsp:spPr>
        <a:xfrm>
          <a:off x="3427491"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CD100-E1DF-4525-82FA-A2D59A34C89F}">
      <dsp:nvSpPr>
        <dsp:cNvPr id="0" name=""/>
        <dsp:cNvSpPr/>
      </dsp:nvSpPr>
      <dsp:spPr>
        <a:xfrm>
          <a:off x="4448787" y="2936128"/>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USCIS issues EAD and Advance Parole</a:t>
          </a:r>
        </a:p>
      </dsp:txBody>
      <dsp:txXfrm>
        <a:off x="4448787" y="2936128"/>
        <a:ext cx="1412033" cy="1957418"/>
      </dsp:txXfrm>
    </dsp:sp>
    <dsp:sp modelId="{C2A243D1-40F5-49DA-8BC6-7B615AFEADE4}">
      <dsp:nvSpPr>
        <dsp:cNvPr id="0" name=""/>
        <dsp:cNvSpPr/>
      </dsp:nvSpPr>
      <dsp:spPr>
        <a:xfrm>
          <a:off x="4910127"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7D996-6605-435F-B9D3-771894AE7415}">
      <dsp:nvSpPr>
        <dsp:cNvPr id="0" name=""/>
        <dsp:cNvSpPr/>
      </dsp:nvSpPr>
      <dsp:spPr>
        <a:xfrm>
          <a:off x="5981663" y="2622417"/>
          <a:ext cx="1412033" cy="124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USCIS schedules interview</a:t>
          </a:r>
        </a:p>
      </dsp:txBody>
      <dsp:txXfrm>
        <a:off x="5981663" y="2622417"/>
        <a:ext cx="1412033" cy="1240749"/>
      </dsp:txXfrm>
    </dsp:sp>
    <dsp:sp modelId="{5593BC1B-467C-48A0-95AD-A838E334F0DD}">
      <dsp:nvSpPr>
        <dsp:cNvPr id="0" name=""/>
        <dsp:cNvSpPr/>
      </dsp:nvSpPr>
      <dsp:spPr>
        <a:xfrm>
          <a:off x="6392762" y="218531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57354-E0CE-452E-96FA-9013B189615D}">
      <dsp:nvSpPr>
        <dsp:cNvPr id="0" name=""/>
        <dsp:cNvSpPr/>
      </dsp:nvSpPr>
      <dsp:spPr>
        <a:xfrm>
          <a:off x="7454259" y="805419"/>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Faculty member attends interview</a:t>
          </a:r>
        </a:p>
      </dsp:txBody>
      <dsp:txXfrm>
        <a:off x="7454259" y="805419"/>
        <a:ext cx="1412033" cy="1957418"/>
      </dsp:txXfrm>
    </dsp:sp>
    <dsp:sp modelId="{E7CEF6CA-F769-4EE2-B960-9A111B9B2EE3}">
      <dsp:nvSpPr>
        <dsp:cNvPr id="0" name=""/>
        <dsp:cNvSpPr/>
      </dsp:nvSpPr>
      <dsp:spPr>
        <a:xfrm>
          <a:off x="7875398"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D8BF6-22FF-417E-AEC5-F546359CD823}">
      <dsp:nvSpPr>
        <dsp:cNvPr id="0" name=""/>
        <dsp:cNvSpPr/>
      </dsp:nvSpPr>
      <dsp:spPr>
        <a:xfrm>
          <a:off x="8906747" y="2676691"/>
          <a:ext cx="1412033" cy="195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USCIS approves and issues legal permanent resident card</a:t>
          </a:r>
        </a:p>
      </dsp:txBody>
      <dsp:txXfrm>
        <a:off x="8906747" y="2676691"/>
        <a:ext cx="1412033" cy="1957418"/>
      </dsp:txXfrm>
    </dsp:sp>
    <dsp:sp modelId="{C20E8312-2C40-4B76-92CF-A56A2A7FC55F}">
      <dsp:nvSpPr>
        <dsp:cNvPr id="0" name=""/>
        <dsp:cNvSpPr/>
      </dsp:nvSpPr>
      <dsp:spPr>
        <a:xfrm>
          <a:off x="9358033" y="2202096"/>
          <a:ext cx="489354" cy="4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0487-1C8A-44B4-BA5A-C104EC7140DC}"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8580D-5958-4295-BB00-5B2923CFEFEB}" type="slidenum">
              <a:rPr lang="en-US" smtClean="0"/>
              <a:t>‹#›</a:t>
            </a:fld>
            <a:endParaRPr lang="en-US"/>
          </a:p>
        </p:txBody>
      </p:sp>
    </p:spTree>
    <p:extLst>
      <p:ext uri="{BB962C8B-B14F-4D97-AF65-F5344CB8AC3E}">
        <p14:creationId xmlns:p14="http://schemas.microsoft.com/office/powerpoint/2010/main" val="309157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UEO introduce</a:t>
            </a:r>
            <a:endParaRPr dirty="0"/>
          </a:p>
        </p:txBody>
      </p:sp>
      <p:sp>
        <p:nvSpPr>
          <p:cNvPr id="91" name="Google Shape;9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11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5" name="Google Shape;175;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723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3: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NS start here – It’s great to have that context and background for what is often a complicated process.  We want to talk now about the University’s process for sponsoring green cards.</a:t>
            </a:r>
            <a:endParaRPr dirty="0"/>
          </a:p>
        </p:txBody>
      </p:sp>
      <p:sp>
        <p:nvSpPr>
          <p:cNvPr id="169" name="Google Shape;169;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94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Mention LPR Process website</a:t>
            </a:r>
            <a:r>
              <a:rPr lang="en-US" sz="1200" baseline="0" dirty="0">
                <a:solidFill>
                  <a:schemeClr val="dk1"/>
                </a:solidFill>
                <a:latin typeface="Calibri"/>
                <a:ea typeface="Calibri"/>
                <a:cs typeface="Calibri"/>
                <a:sym typeface="Calibri"/>
              </a:rPr>
              <a:t> here and explain why Recruitment isn’t addressed there.  [NS ADD NOTE re how ISO finds out]</a:t>
            </a:r>
            <a:endParaRPr sz="1200" dirty="0">
              <a:solidFill>
                <a:schemeClr val="dk1"/>
              </a:solidFill>
              <a:latin typeface="Calibri"/>
              <a:ea typeface="Calibri"/>
              <a:cs typeface="Calibri"/>
              <a:sym typeface="Calibri"/>
            </a:endParaRPr>
          </a:p>
        </p:txBody>
      </p:sp>
      <p:sp>
        <p:nvSpPr>
          <p:cNvPr id="182" name="Google Shape;182;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177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Recruitment and Selection.</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As I mentioned, sponsoring a position for a green card, starts when you are first advertising for the job.  This is because in the Labor Cert process the DOL wants to make sure that a wide net was cast and that the recruitment was fair and not “tailored” to a particular person or foreign national.   Thus, the AD MUST: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In addition, the FOREIGN NATIONAL MUST: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There’s a lot that goes into this and often when you’re drafting and posting ads, you’re not thinking about green cards or sponsoring a foreign national so we in ISO review your ads for all Faculty positions along with AHR and there’s also a helpful ad guide to walk you through what should go into your ads.</a:t>
            </a:r>
            <a:endParaRPr sz="1200" dirty="0">
              <a:solidFill>
                <a:schemeClr val="dk1"/>
              </a:solidFill>
              <a:latin typeface="Calibri"/>
              <a:ea typeface="Calibri"/>
              <a:cs typeface="Calibri"/>
              <a:sym typeface="Calibri"/>
            </a:endParaRPr>
          </a:p>
        </p:txBody>
      </p:sp>
      <p:sp>
        <p:nvSpPr>
          <p:cNvPr id="200" name="Google Shape;200;p2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79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5347d73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195347d73_0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kern="1200" dirty="0">
                <a:solidFill>
                  <a:schemeClr val="tx1"/>
                </a:solidFill>
                <a:effectLst/>
                <a:latin typeface="+mn-lt"/>
                <a:ea typeface="+mn-ea"/>
                <a:cs typeface="+mn-cs"/>
              </a:rPr>
              <a:t>Requirements should be concrete &amp; easy to document.  </a:t>
            </a:r>
            <a:endParaRPr sz="1200" dirty="0">
              <a:solidFill>
                <a:schemeClr val="dk1"/>
              </a:solidFill>
              <a:latin typeface="Calibri"/>
              <a:ea typeface="Calibri"/>
              <a:cs typeface="Calibri"/>
              <a:sym typeface="Calibri"/>
            </a:endParaRPr>
          </a:p>
        </p:txBody>
      </p:sp>
      <p:sp>
        <p:nvSpPr>
          <p:cNvPr id="207" name="Google Shape;207;g1195347d73_0_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82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Okay, you’ve run a successful recruitment and hired the most qualified candidate and now you’d like to sponsor that person for a green card.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a:t>
            </a:r>
            <a:r>
              <a:rPr lang="en-US" sz="1200" b="1" dirty="0">
                <a:solidFill>
                  <a:schemeClr val="dk1"/>
                </a:solidFill>
                <a:latin typeface="Calibri"/>
                <a:ea typeface="Calibri"/>
                <a:cs typeface="Calibri"/>
                <a:sym typeface="Calibri"/>
              </a:rPr>
              <a:t>First Step</a:t>
            </a:r>
            <a:r>
              <a:rPr lang="en-US" sz="1200" dirty="0">
                <a:solidFill>
                  <a:schemeClr val="dk1"/>
                </a:solidFill>
                <a:latin typeface="Calibri"/>
                <a:ea typeface="Calibri"/>
                <a:cs typeface="Calibri"/>
                <a:sym typeface="Calibri"/>
              </a:rPr>
              <a:t> is for ISO to file what’s called the “ETA-9089 Labor Cert” form with the DOL.  In doing so, we’re asking the DOL to certify that we have a position subject to a labor shortage for which there are no qualified American workers.  This is an important step in the process as it protects both qualified American workers and Foreign nationals.  For this reason there are several “Notice” and documentation requirements, including:</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Posting a notice at the worksite for 10 days and then waiting for 30 days to allow someone to respond if they want to do so;</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During this time we’ll also:</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collect documentation from you showing that the FN meets all of the minimum job requirements;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a recruitment report detailing the recruitment process and finding that the FN was the most qualified applicant</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confirm any other info needed for the LC form.</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While we’re doing this, its important to keep in mind several timelines:</a:t>
            </a:r>
            <a:endParaRPr sz="1200" dirty="0">
              <a:solidFill>
                <a:schemeClr val="dk1"/>
              </a:solidFill>
              <a:latin typeface="Calibri"/>
              <a:ea typeface="Calibri"/>
              <a:cs typeface="Calibri"/>
              <a:sym typeface="Calibri"/>
            </a:endParaRPr>
          </a:p>
        </p:txBody>
      </p:sp>
      <p:sp>
        <p:nvSpPr>
          <p:cNvPr id="217" name="Google Shape;217;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024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first timeline is the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Recruitment Clock -- 18 months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2nd timeline is the</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PW Clock -- PWD must be valid (and since these take awhile to get, this is important)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3rd timeline or clock is the</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PN Clock -- some time within 30 and 180 days after the posting period, we need to file the LC.</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 there’s a lot to keep in mind...</a:t>
            </a:r>
          </a:p>
          <a:p>
            <a:pPr marL="0" marR="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kern="1200" dirty="0">
                <a:solidFill>
                  <a:schemeClr val="tx1"/>
                </a:solidFill>
                <a:effectLst/>
                <a:latin typeface="+mn-lt"/>
                <a:ea typeface="+mn-ea"/>
                <a:cs typeface="+mn-cs"/>
              </a:rPr>
              <a:t>ISO generally manages these clocks, but we can’t manage them if we don’t know there’s a FN who requires PR sponsorship.</a:t>
            </a:r>
            <a:endParaRPr sz="1200" dirty="0">
              <a:solidFill>
                <a:schemeClr val="dk1"/>
              </a:solidFill>
              <a:latin typeface="Calibri"/>
              <a:ea typeface="Calibri"/>
              <a:cs typeface="Calibri"/>
              <a:sym typeface="Calibri"/>
            </a:endParaRPr>
          </a:p>
        </p:txBody>
      </p:sp>
      <p:sp>
        <p:nvSpPr>
          <p:cNvPr id="224" name="Google Shape;224;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20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Once we’ve met all of these deadlines and documentary requirements, we file the LC with the DOL.  The date we file is known as the </a:t>
            </a:r>
            <a:r>
              <a:rPr lang="en-US" sz="1200" b="1" dirty="0">
                <a:solidFill>
                  <a:schemeClr val="dk1"/>
                </a:solidFill>
                <a:latin typeface="Calibri"/>
                <a:ea typeface="Calibri"/>
                <a:cs typeface="Calibri"/>
                <a:sym typeface="Calibri"/>
              </a:rPr>
              <a:t>“PRIORITY DATE”</a:t>
            </a:r>
            <a:r>
              <a:rPr lang="en-US" sz="1200" dirty="0">
                <a:solidFill>
                  <a:schemeClr val="dk1"/>
                </a:solidFill>
                <a:latin typeface="Calibri"/>
                <a:ea typeface="Calibri"/>
                <a:cs typeface="Calibri"/>
                <a:sym typeface="Calibri"/>
              </a:rPr>
              <a:t> for that scholar and this date is important in determining when they can get a green card.  </a:t>
            </a:r>
            <a:r>
              <a:rPr lang="en-US" sz="1200" b="1" dirty="0">
                <a:solidFill>
                  <a:schemeClr val="dk1"/>
                </a:solidFill>
                <a:latin typeface="Calibri"/>
                <a:ea typeface="Calibri"/>
                <a:cs typeface="Calibri"/>
                <a:sym typeface="Calibri"/>
              </a:rPr>
              <a:t>Filing the LC in and of itself does NOT grant any immigration benefit OR affect the FN’s current immigration status (i.e. he/she can still be on their H-1B and, in fact, we want to keep that current.) </a:t>
            </a:r>
            <a:endParaRPr sz="1200" b="1" i="0" u="none" strike="noStrike" cap="none" dirty="0">
              <a:solidFill>
                <a:schemeClr val="dk1"/>
              </a:solidFill>
              <a:latin typeface="Calibri"/>
              <a:ea typeface="Calibri"/>
              <a:cs typeface="Calibri"/>
              <a:sym typeface="Calibri"/>
            </a:endParaRPr>
          </a:p>
        </p:txBody>
      </p:sp>
      <p:sp>
        <p:nvSpPr>
          <p:cNvPr id="241" name="Google Shape;241;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24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2nd step after we get the LC approved is for ISO to file an Immigrant Petition on behalf of the FN.  </a:t>
            </a:r>
            <a:r>
              <a:rPr lang="en-US" b="1" dirty="0"/>
              <a:t>This is where we let the USCIS know that we have an employee who qualifies for an “immigrant visa” based on the approved LC.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must be filed within 6 months of the LC approval and include documentation of the FN’s qualifications.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is also a filing fee and you can speed up the process at this point by paying a premium processing fee.</a:t>
            </a:r>
            <a:endParaRPr dirty="0"/>
          </a:p>
        </p:txBody>
      </p:sp>
      <p:sp>
        <p:nvSpPr>
          <p:cNvPr id="247" name="Google Shape;247;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52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Once again, filing this petition </a:t>
            </a:r>
            <a:r>
              <a:rPr lang="en-US" sz="1200" b="1" dirty="0">
                <a:solidFill>
                  <a:schemeClr val="dk1"/>
                </a:solidFill>
                <a:latin typeface="Calibri"/>
                <a:ea typeface="Calibri"/>
                <a:cs typeface="Calibri"/>
                <a:sym typeface="Calibri"/>
              </a:rPr>
              <a:t>does not grant any immigration benefit to the Scholar</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2-12 months to process and we may get Requests for Evidence/RFE which will further delay it.</a:t>
            </a:r>
          </a:p>
        </p:txBody>
      </p:sp>
      <p:sp>
        <p:nvSpPr>
          <p:cNvPr id="254" name="Google Shape;254;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28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98" name="Google Shape;98;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140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2: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UEO present from here!</a:t>
            </a:r>
            <a:endParaRPr dirty="0"/>
          </a:p>
        </p:txBody>
      </p:sp>
      <p:sp>
        <p:nvSpPr>
          <p:cNvPr id="273" name="Google Shape;273;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127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8A3F908-3DA7-AF5A-F74F-940FFCE412D2}"/>
            </a:ext>
          </a:extLst>
        </p:cNvPr>
        <p:cNvGrpSpPr/>
        <p:nvPr/>
      </p:nvGrpSpPr>
      <p:grpSpPr>
        <a:xfrm>
          <a:off x="0" y="0"/>
          <a:ext cx="0" cy="0"/>
          <a:chOff x="0" y="0"/>
          <a:chExt cx="0" cy="0"/>
        </a:xfrm>
      </p:grpSpPr>
      <p:sp>
        <p:nvSpPr>
          <p:cNvPr id="278" name="Google Shape;278;p43:notes">
            <a:extLst>
              <a:ext uri="{FF2B5EF4-FFF2-40B4-BE49-F238E27FC236}">
                <a16:creationId xmlns:a16="http://schemas.microsoft.com/office/drawing/2014/main" id="{6F0CE666-82DF-2BB6-7C55-B648A663B2EF}"/>
              </a:ext>
            </a:extLst>
          </p:cNvPr>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p43:notes">
            <a:extLst>
              <a:ext uri="{FF2B5EF4-FFF2-40B4-BE49-F238E27FC236}">
                <a16:creationId xmlns:a16="http://schemas.microsoft.com/office/drawing/2014/main" id="{080B03E0-8058-3997-91E6-632AC692075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0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6: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61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7: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358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9DF0EFB3-1D2B-073F-04CA-75A76E371D71}"/>
            </a:ext>
          </a:extLst>
        </p:cNvPr>
        <p:cNvGrpSpPr/>
        <p:nvPr/>
      </p:nvGrpSpPr>
      <p:grpSpPr>
        <a:xfrm>
          <a:off x="0" y="0"/>
          <a:ext cx="0" cy="0"/>
          <a:chOff x="0" y="0"/>
          <a:chExt cx="0" cy="0"/>
        </a:xfrm>
      </p:grpSpPr>
      <p:sp>
        <p:nvSpPr>
          <p:cNvPr id="180" name="Google Shape;180;p27:notes">
            <a:extLst>
              <a:ext uri="{FF2B5EF4-FFF2-40B4-BE49-F238E27FC236}">
                <a16:creationId xmlns:a16="http://schemas.microsoft.com/office/drawing/2014/main" id="{B327AD2C-F656-E433-242B-648718431E1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7:notes">
            <a:extLst>
              <a:ext uri="{FF2B5EF4-FFF2-40B4-BE49-F238E27FC236}">
                <a16:creationId xmlns:a16="http://schemas.microsoft.com/office/drawing/2014/main" id="{EEF2EDAD-A114-97D8-2D74-42C366373B38}"/>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Mention LPR Process website</a:t>
            </a:r>
            <a:r>
              <a:rPr lang="en-US" sz="1200" baseline="0" dirty="0">
                <a:solidFill>
                  <a:schemeClr val="dk1"/>
                </a:solidFill>
                <a:latin typeface="Calibri"/>
                <a:ea typeface="Calibri"/>
                <a:cs typeface="Calibri"/>
                <a:sym typeface="Calibri"/>
              </a:rPr>
              <a:t> here and explain why Recruitment isn’t addressed there.  [NS ADD NOTE re how ISO finds out]</a:t>
            </a:r>
            <a:endParaRPr sz="1200" dirty="0">
              <a:solidFill>
                <a:schemeClr val="dk1"/>
              </a:solidFill>
              <a:latin typeface="Calibri"/>
              <a:ea typeface="Calibri"/>
              <a:cs typeface="Calibri"/>
              <a:sym typeface="Calibri"/>
            </a:endParaRPr>
          </a:p>
        </p:txBody>
      </p:sp>
      <p:sp>
        <p:nvSpPr>
          <p:cNvPr id="182" name="Google Shape;182;p27:notes">
            <a:extLst>
              <a:ext uri="{FF2B5EF4-FFF2-40B4-BE49-F238E27FC236}">
                <a16:creationId xmlns:a16="http://schemas.microsoft.com/office/drawing/2014/main" id="{49A57FFB-BB51-C8CE-5972-82E14F1AE740}"/>
              </a:ext>
            </a:extLst>
          </p:cNvPr>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123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7AE3EAF7-EFB1-6F99-4BF9-011199BC233A}"/>
            </a:ext>
          </a:extLst>
        </p:cNvPr>
        <p:cNvGrpSpPr/>
        <p:nvPr/>
      </p:nvGrpSpPr>
      <p:grpSpPr>
        <a:xfrm>
          <a:off x="0" y="0"/>
          <a:ext cx="0" cy="0"/>
          <a:chOff x="0" y="0"/>
          <a:chExt cx="0" cy="0"/>
        </a:xfrm>
      </p:grpSpPr>
      <p:sp>
        <p:nvSpPr>
          <p:cNvPr id="278" name="Google Shape;278;p43:notes">
            <a:extLst>
              <a:ext uri="{FF2B5EF4-FFF2-40B4-BE49-F238E27FC236}">
                <a16:creationId xmlns:a16="http://schemas.microsoft.com/office/drawing/2014/main" id="{4DDA6994-D1F3-565C-2E68-928A50E10442}"/>
              </a:ext>
            </a:extLst>
          </p:cNvPr>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p43:notes">
            <a:extLst>
              <a:ext uri="{FF2B5EF4-FFF2-40B4-BE49-F238E27FC236}">
                <a16:creationId xmlns:a16="http://schemas.microsoft.com/office/drawing/2014/main" id="{7E3683AA-1050-A9EC-345E-004D0C1839D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97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once approved, if there is a visa number available to the FN, he/she can apply for a green card.  This is done by the FN, not the UW, filing an</a:t>
            </a:r>
            <a:r>
              <a:rPr lang="en-US" b="1" dirty="0"/>
              <a:t> Application to Adjust their Status (from an H visa or whatever) to a lawful permanent resident.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I</a:t>
            </a:r>
            <a:r>
              <a:rPr lang="en-US" b="1" dirty="0"/>
              <a:t>ts an application between the FN and the immigration service, so the UW isn’t involved and we often recommend that the FN use outside counsel if they have questions.</a:t>
            </a:r>
            <a:r>
              <a:rPr lang="en-US" dirty="0"/>
              <a:t>  It can be a complicated application with lots of steps including the ones listed here -- medical exam, fingerprinting and FBI background check, among others.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Processing times are still pretty long but there are some benefits that go along with the application… </a:t>
            </a:r>
            <a:endParaRPr dirty="0"/>
          </a:p>
        </p:txBody>
      </p:sp>
      <p:sp>
        <p:nvSpPr>
          <p:cNvPr id="260" name="Google Shape;260;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643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1: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particular, </a:t>
            </a:r>
            <a:r>
              <a:rPr lang="en-US" b="1" dirty="0"/>
              <a:t>one of the benefits is that an adjustment applicant can also apply for an EAD and travel authorization</a:t>
            </a:r>
            <a:r>
              <a:rPr lang="en-US" dirty="0"/>
              <a:t>.  While generally the FN may not need this if on an H-1B or some other status that allows work for the UW and travel, </a:t>
            </a:r>
            <a:r>
              <a:rPr lang="en-US" b="1" dirty="0"/>
              <a:t>very often a spouse of an H-1B employee is anxious to be able to start work, etc. </a:t>
            </a:r>
            <a:r>
              <a:rPr lang="en-US" dirty="0"/>
              <a:t> In addition, this would also allow an H-1B visa holder to work outside the UW assuming they meet other University policies about outside work.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you probably know, however, green card sponsorship is the goal of many of our foreign born employees and, </a:t>
            </a:r>
            <a:r>
              <a:rPr lang="en-US" b="1" dirty="0">
                <a:solidFill>
                  <a:schemeClr val="dk1"/>
                </a:solidFill>
              </a:rPr>
              <a:t>once approved, the person receives his/her green card and is a lawful permanent resident… and is also on the road to US citizenship if desired.</a:t>
            </a:r>
            <a:endParaRPr b="1"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So as you can see, sponsoring someone for a green card at the UW can be somewhat complicated, has several steps and requires early planning and preparation -- even before you know you’re hiring a foreign national.  But, hopefully this has made our process a bit more clear.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 going to turn it back over to Ursula now who will talk some about other pathways to a green card besides the Labor Certification as well as some common issues we encounter and trouble-shooting solutions.</a:t>
            </a:r>
            <a:endParaRPr dirty="0"/>
          </a:p>
        </p:txBody>
      </p:sp>
      <p:sp>
        <p:nvSpPr>
          <p:cNvPr id="266" name="Google Shape;266;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82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8: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793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9: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31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NS starts here!</a:t>
            </a:r>
            <a:endParaRPr dirty="0"/>
          </a:p>
        </p:txBody>
      </p:sp>
      <p:sp>
        <p:nvSpPr>
          <p:cNvPr id="105" name="Google Shape;10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995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2" name="Google Shape;322;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48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23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2: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7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3: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919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4: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0" name="Google Shape;350;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763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5: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7" name="Google Shape;357;p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93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kern="1200" dirty="0">
                <a:solidFill>
                  <a:schemeClr val="tx1"/>
                </a:solidFill>
                <a:effectLst/>
                <a:latin typeface="+mn-lt"/>
                <a:ea typeface="+mn-ea"/>
                <a:cs typeface="+mn-cs"/>
              </a:rPr>
              <a:t>We’ll call out what can impact someone’s LPR later on when we discuss preserving PR.</a:t>
            </a:r>
            <a:endParaRPr sz="1200" b="0" i="0" u="none" strike="noStrike" cap="none" dirty="0">
              <a:solidFill>
                <a:schemeClr val="dk1"/>
              </a:solidFill>
              <a:latin typeface="Calibri"/>
              <a:ea typeface="Calibri"/>
              <a:cs typeface="Calibri"/>
              <a:sym typeface="Calibri"/>
            </a:endParaRPr>
          </a:p>
        </p:txBody>
      </p:sp>
      <p:sp>
        <p:nvSpPr>
          <p:cNvPr id="112" name="Google Shape;112;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04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0" name="Google Shape;120;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04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kern="1200" dirty="0">
                <a:solidFill>
                  <a:schemeClr val="tx1"/>
                </a:solidFill>
                <a:effectLst/>
                <a:latin typeface="+mn-lt"/>
                <a:ea typeface="+mn-ea"/>
                <a:cs typeface="+mn-cs"/>
              </a:rPr>
              <a:t>Today we’re going to focus on EB-1B &amp; EB-2 Advanced Degree Professional; EB-2 is how UW sponsors faculty for PR.</a:t>
            </a:r>
            <a:endParaRPr sz="1200" b="0" i="0" u="none" strike="noStrike" cap="none" dirty="0">
              <a:solidFill>
                <a:schemeClr val="dk1"/>
              </a:solidFill>
              <a:latin typeface="Calibri"/>
              <a:ea typeface="Calibri"/>
              <a:cs typeface="Calibri"/>
              <a:sym typeface="Calibri"/>
            </a:endParaRPr>
          </a:p>
        </p:txBody>
      </p:sp>
      <p:sp>
        <p:nvSpPr>
          <p:cNvPr id="128" name="Google Shape;128;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15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36" name="Google Shape;136;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233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kern="1200" dirty="0">
                <a:solidFill>
                  <a:schemeClr val="tx1"/>
                </a:solidFill>
                <a:effectLst/>
                <a:latin typeface="+mn-lt"/>
                <a:ea typeface="+mn-ea"/>
                <a:cs typeface="+mn-cs"/>
              </a:rPr>
              <a:t>There are several different government agencies involved in the PR process; these are the main agencies involved. (Discuss OFLC; USCIS; CA-Although USCIS adjudicates immigrant petitions, DOS-CA allocates immigrant visa #s, so USCIS can only issue a GC to a FN if there is an immigrant visa available per CA. If the FN is outside the U.S., they will need to apply for an immigrant visa to be stamped in their passport at a U.S. consulate.</a:t>
            </a:r>
            <a:endParaRPr sz="1200" b="0" i="0" u="none" strike="noStrike" cap="none" dirty="0">
              <a:solidFill>
                <a:schemeClr val="dk1"/>
              </a:solidFill>
              <a:latin typeface="Calibri"/>
              <a:ea typeface="Calibri"/>
              <a:cs typeface="Calibri"/>
              <a:sym typeface="Calibri"/>
            </a:endParaRPr>
          </a:p>
        </p:txBody>
      </p:sp>
      <p:sp>
        <p:nvSpPr>
          <p:cNvPr id="143" name="Google Shape;143;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8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Should not ask</a:t>
            </a:r>
            <a:endParaRPr sz="1200" b="0" i="0" u="none" strike="noStrike" cap="none" dirty="0">
              <a:solidFill>
                <a:schemeClr val="dk1"/>
              </a:solidFill>
              <a:latin typeface="Calibri"/>
              <a:ea typeface="Calibri"/>
              <a:cs typeface="Calibri"/>
              <a:sym typeface="Calibri"/>
            </a:endParaRPr>
          </a:p>
        </p:txBody>
      </p:sp>
      <p:sp>
        <p:nvSpPr>
          <p:cNvPr id="163" name="Google Shape;163;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21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ap.washington.edu/" TargetMode="External"/><Relationship Id="rId4" Type="http://schemas.openxmlformats.org/officeDocument/2006/relationships/hyperlink" Target="mailto:acadpers@uw.edu"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474574" y="758952"/>
            <a:ext cx="9681106" cy="3566160"/>
          </a:xfrm>
        </p:spPr>
        <p:txBody>
          <a:bodyPr anchor="b">
            <a:normAutofit/>
          </a:bodyPr>
          <a:lstStyle>
            <a:lvl1pPr algn="l">
              <a:lnSpc>
                <a:spcPct val="85000"/>
              </a:lnSpc>
              <a:defRPr sz="6600" cap="all" spc="-50" baseline="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Subtitle 2"/>
          <p:cNvSpPr>
            <a:spLocks noGrp="1"/>
          </p:cNvSpPr>
          <p:nvPr>
            <p:ph type="subTitle" idx="1"/>
          </p:nvPr>
        </p:nvSpPr>
        <p:spPr>
          <a:xfrm>
            <a:off x="1474574" y="4455620"/>
            <a:ext cx="9242854" cy="965848"/>
          </a:xfrm>
        </p:spPr>
        <p:txBody>
          <a:bodyPr lIns="91440" rIns="91440">
            <a:normAutofit/>
          </a:bodyPr>
          <a:lstStyle>
            <a:lvl1pPr marL="0" indent="0" algn="l">
              <a:buNone/>
              <a:defRPr sz="2400" cap="all" spc="200" baseline="0">
                <a:solidFill>
                  <a:schemeClr val="tx2"/>
                </a:solidFill>
                <a:latin typeface="Uni Sans Book" panose="00000500000000000000" pitchFamily="50"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A91749C0-375D-4F5F-99E1-AA2263423DAF}" type="datetimeFigureOut">
              <a:rPr lang="en-US" smtClean="0"/>
              <a:t>4/22/2026</a:t>
            </a:fld>
            <a:endParaRPr lang="en-US"/>
          </a:p>
        </p:txBody>
      </p:sp>
      <p:sp>
        <p:nvSpPr>
          <p:cNvPr id="6" name="Slide Number Placeholder 5"/>
          <p:cNvSpPr>
            <a:spLocks noGrp="1"/>
          </p:cNvSpPr>
          <p:nvPr>
            <p:ph type="sldNum" sz="quarter" idx="12"/>
          </p:nvPr>
        </p:nvSpPr>
        <p:spPr/>
        <p:txBody>
          <a:bodyPr/>
          <a:lstStyle/>
          <a:p>
            <a:fld id="{87C0BFD2-A4FC-4BB2-809B-7521E5E4D8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6178" y="5260879"/>
            <a:ext cx="1371603" cy="923546"/>
          </a:xfrm>
          <a:prstGeom prst="rect">
            <a:avLst/>
          </a:prstGeom>
        </p:spPr>
      </p:pic>
      <p:grpSp>
        <p:nvGrpSpPr>
          <p:cNvPr id="11" name="Group 10"/>
          <p:cNvGrpSpPr/>
          <p:nvPr userDrawn="1"/>
        </p:nvGrpSpPr>
        <p:grpSpPr>
          <a:xfrm>
            <a:off x="9102811" y="5571359"/>
            <a:ext cx="3077791" cy="654256"/>
            <a:chOff x="9140741" y="5648075"/>
            <a:chExt cx="3077791" cy="654256"/>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187"/>
            <a:stretch/>
          </p:blipFill>
          <p:spPr>
            <a:xfrm>
              <a:off x="9460050" y="5648075"/>
              <a:ext cx="2383145" cy="413977"/>
            </a:xfrm>
            <a:prstGeom prst="rect">
              <a:avLst/>
            </a:prstGeom>
          </p:spPr>
        </p:pic>
        <p:sp>
          <p:nvSpPr>
            <p:cNvPr id="13" name="TextBox 12"/>
            <p:cNvSpPr txBox="1"/>
            <p:nvPr/>
          </p:nvSpPr>
          <p:spPr>
            <a:xfrm>
              <a:off x="9140741" y="6056110"/>
              <a:ext cx="3077791" cy="246221"/>
            </a:xfrm>
            <a:prstGeom prst="rect">
              <a:avLst/>
            </a:prstGeom>
            <a:noFill/>
          </p:spPr>
          <p:txBody>
            <a:bodyPr wrap="square" rtlCol="0">
              <a:spAutoFit/>
            </a:bodyPr>
            <a:lstStyle/>
            <a:p>
              <a:pPr algn="ctr"/>
              <a:r>
                <a:rPr lang="en-US" sz="1000" dirty="0">
                  <a:latin typeface="Open sans"/>
                  <a:hlinkClick r:id="rId4"/>
                </a:rPr>
                <a:t>acadpers@uw.edu</a:t>
              </a:r>
              <a:r>
                <a:rPr lang="en-US" sz="1000" dirty="0">
                  <a:latin typeface="Open sans"/>
                </a:rPr>
                <a:t> | </a:t>
              </a:r>
              <a:r>
                <a:rPr lang="en-US" sz="1000" dirty="0">
                  <a:latin typeface="Open sans"/>
                  <a:hlinkClick r:id="rId5"/>
                </a:rPr>
                <a:t>http://ap.washington.edu/</a:t>
              </a:r>
              <a:endParaRPr lang="en-US" sz="1000" dirty="0">
                <a:latin typeface="Open sans"/>
              </a:endParaRPr>
            </a:p>
          </p:txBody>
        </p:sp>
      </p:grpSp>
    </p:spTree>
    <p:extLst>
      <p:ext uri="{BB962C8B-B14F-4D97-AF65-F5344CB8AC3E}">
        <p14:creationId xmlns:p14="http://schemas.microsoft.com/office/powerpoint/2010/main" val="237366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749C0-375D-4F5F-99E1-AA2263423DA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80144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749C0-375D-4F5F-99E1-AA2263423DA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359592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895676" y="1894008"/>
            <a:ext cx="9296400" cy="2641800"/>
          </a:xfrm>
          <a:prstGeom prst="rect">
            <a:avLst/>
          </a:prstGeom>
          <a:noFill/>
          <a:ln>
            <a:noFill/>
          </a:ln>
        </p:spPr>
        <p:txBody>
          <a:bodyPr spcFirstLastPara="1" wrap="square" lIns="91425" tIns="91425" rIns="91425" bIns="91425" anchor="t" anchorCtr="0"/>
          <a:lstStyle>
            <a:lvl1pPr marL="457200" lvl="0" indent="-228600" rtl="0">
              <a:lnSpc>
                <a:spcPct val="100000"/>
              </a:lnSpc>
              <a:spcBef>
                <a:spcPts val="0"/>
              </a:spcBef>
              <a:spcAft>
                <a:spcPts val="0"/>
              </a:spcAft>
              <a:buClr>
                <a:schemeClr val="dk1"/>
              </a:buClr>
              <a:buSzPts val="1400"/>
              <a:buNone/>
              <a:defRPr sz="5000" b="0" i="0">
                <a:solidFill>
                  <a:schemeClr val="dk1"/>
                </a:solidFill>
              </a:defRPr>
            </a:lvl1pPr>
            <a:lvl2pPr marL="914400" lvl="1" indent="-228600" rtl="0">
              <a:spcBef>
                <a:spcPts val="0"/>
              </a:spcBef>
              <a:spcAft>
                <a:spcPts val="0"/>
              </a:spcAft>
              <a:buClr>
                <a:srgbClr val="E8D3A2"/>
              </a:buClr>
              <a:buSzPts val="1400"/>
              <a:buNone/>
              <a:defRPr b="0" i="0">
                <a:solidFill>
                  <a:srgbClr val="E8D3A2"/>
                </a:solidFill>
              </a:defRPr>
            </a:lvl2pPr>
            <a:lvl3pPr marL="1371600" lvl="2" indent="-228600" rtl="0">
              <a:spcBef>
                <a:spcPts val="0"/>
              </a:spcBef>
              <a:spcAft>
                <a:spcPts val="0"/>
              </a:spcAft>
              <a:buClr>
                <a:srgbClr val="E8D3A2"/>
              </a:buClr>
              <a:buSzPts val="1400"/>
              <a:buNone/>
              <a:defRPr b="0" i="0">
                <a:solidFill>
                  <a:srgbClr val="E8D3A2"/>
                </a:solidFill>
              </a:defRPr>
            </a:lvl3pPr>
            <a:lvl4pPr marL="1828800" lvl="3" indent="-228600" rtl="0">
              <a:spcBef>
                <a:spcPts val="0"/>
              </a:spcBef>
              <a:spcAft>
                <a:spcPts val="0"/>
              </a:spcAft>
              <a:buClr>
                <a:srgbClr val="E8D3A2"/>
              </a:buClr>
              <a:buSzPts val="1400"/>
              <a:buNone/>
              <a:defRPr b="0" i="0">
                <a:solidFill>
                  <a:srgbClr val="E8D3A2"/>
                </a:solidFill>
              </a:defRPr>
            </a:lvl4pPr>
            <a:lvl5pPr marL="2286000" lvl="4" indent="-228600" rtl="0">
              <a:spcBef>
                <a:spcPts val="0"/>
              </a:spcBef>
              <a:spcAft>
                <a:spcPts val="0"/>
              </a:spcAft>
              <a:buClr>
                <a:srgbClr val="E8D3A2"/>
              </a:buClr>
              <a:buSzPts val="1400"/>
              <a:buNone/>
              <a:defRPr b="0" i="0">
                <a:solidFill>
                  <a:srgbClr val="E8D3A2"/>
                </a:solidFill>
              </a:defRPr>
            </a:lvl5pPr>
            <a:lvl6pPr marL="2743200" lvl="5" indent="-317500" rtl="0">
              <a:spcBef>
                <a:spcPts val="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12" name="Google Shape;12;p2"/>
          <p:cNvPicPr preferRelativeResize="0"/>
          <p:nvPr/>
        </p:nvPicPr>
        <p:blipFill rotWithShape="1">
          <a:blip r:embed="rId2">
            <a:alphaModFix/>
          </a:blip>
          <a:srcRect/>
          <a:stretch/>
        </p:blipFill>
        <p:spPr>
          <a:xfrm>
            <a:off x="10363200" y="5686764"/>
            <a:ext cx="1828800" cy="927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1056052" y="1245348"/>
            <a:ext cx="3233600" cy="162900"/>
          </a:xfrm>
          <a:prstGeom prst="rect">
            <a:avLst/>
          </a:prstGeom>
          <a:noFill/>
          <a:ln>
            <a:noFill/>
          </a:ln>
        </p:spPr>
      </p:pic>
      <p:pic>
        <p:nvPicPr>
          <p:cNvPr id="14" name="Google Shape;14;p2"/>
          <p:cNvPicPr preferRelativeResize="0"/>
          <p:nvPr/>
        </p:nvPicPr>
        <p:blipFill rotWithShape="1">
          <a:blip r:embed="rId4">
            <a:alphaModFix/>
          </a:blip>
          <a:srcRect/>
          <a:stretch/>
        </p:blipFill>
        <p:spPr>
          <a:xfrm>
            <a:off x="1039284" y="4704000"/>
            <a:ext cx="2133600" cy="139800"/>
          </a:xfrm>
          <a:prstGeom prst="rect">
            <a:avLst/>
          </a:prstGeom>
          <a:noFill/>
          <a:ln>
            <a:noFill/>
          </a:ln>
        </p:spPr>
      </p:pic>
      <p:pic>
        <p:nvPicPr>
          <p:cNvPr id="15" name="Google Shape;15;p2" descr="AngleBackground_gold_RGB.png"/>
          <p:cNvPicPr preferRelativeResize="0"/>
          <p:nvPr/>
        </p:nvPicPr>
        <p:blipFill rotWithShape="1">
          <a:blip r:embed="rId5">
            <a:alphaModFix/>
          </a:blip>
          <a:srcRect l="21047" t="2275" r="20731" b="93348"/>
          <a:stretch/>
        </p:blipFill>
        <p:spPr>
          <a:xfrm>
            <a:off x="-95404" y="-203201"/>
            <a:ext cx="12456800" cy="529500"/>
          </a:xfrm>
          <a:prstGeom prst="rect">
            <a:avLst/>
          </a:prstGeom>
          <a:noFill/>
          <a:ln>
            <a:noFill/>
          </a:ln>
        </p:spPr>
      </p:pic>
    </p:spTree>
    <p:extLst>
      <p:ext uri="{BB962C8B-B14F-4D97-AF65-F5344CB8AC3E}">
        <p14:creationId xmlns:p14="http://schemas.microsoft.com/office/powerpoint/2010/main" val="120964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9"/>
        <p:cNvGrpSpPr/>
        <p:nvPr/>
      </p:nvGrpSpPr>
      <p:grpSpPr>
        <a:xfrm>
          <a:off x="0" y="0"/>
          <a:ext cx="0" cy="0"/>
          <a:chOff x="0" y="0"/>
          <a:chExt cx="0" cy="0"/>
        </a:xfrm>
      </p:grpSpPr>
      <p:sp>
        <p:nvSpPr>
          <p:cNvPr id="30" name="Google Shape;30;p5"/>
          <p:cNvSpPr>
            <a:spLocks noGrp="1"/>
          </p:cNvSpPr>
          <p:nvPr>
            <p:ph type="chart" idx="2"/>
          </p:nvPr>
        </p:nvSpPr>
        <p:spPr>
          <a:xfrm>
            <a:off x="1022351" y="1736725"/>
            <a:ext cx="10695600" cy="4432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33006F"/>
              </a:buClr>
              <a:buSzPts val="1400"/>
              <a:buFont typeface="Open Sans"/>
              <a:buNone/>
              <a:defRPr sz="2400" b="0" i="0" u="none" strike="noStrike" cap="none">
                <a:solidFill>
                  <a:srgbClr val="33006F"/>
                </a:solidFill>
                <a:latin typeface="Open Sans"/>
                <a:ea typeface="Open Sans"/>
                <a:cs typeface="Open Sans"/>
                <a:sym typeface="Open Sans"/>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1"/>
          </p:nvPr>
        </p:nvSpPr>
        <p:spPr>
          <a:xfrm>
            <a:off x="895676" y="371510"/>
            <a:ext cx="10912800" cy="992100"/>
          </a:xfrm>
          <a:prstGeom prst="rect">
            <a:avLst/>
          </a:prstGeom>
          <a:noFill/>
          <a:ln>
            <a:noFill/>
          </a:ln>
        </p:spPr>
        <p:txBody>
          <a:bodyPr spcFirstLastPara="1" wrap="square" lIns="91425" tIns="91425" rIns="91425" bIns="91425" anchor="t" anchorCtr="0"/>
          <a:lstStyle>
            <a:lvl1pPr marL="457200" lvl="0" indent="-228600" rtl="0">
              <a:lnSpc>
                <a:spcPct val="90000"/>
              </a:lnSpc>
              <a:spcBef>
                <a:spcPts val="0"/>
              </a:spcBef>
              <a:spcAft>
                <a:spcPts val="0"/>
              </a:spcAft>
              <a:buClr>
                <a:srgbClr val="33006F"/>
              </a:buClr>
              <a:buSzPts val="1400"/>
              <a:buNone/>
              <a:defRPr sz="3000" b="0" i="0">
                <a:solidFill>
                  <a:srgbClr val="33006F"/>
                </a:solidFill>
              </a:defRPr>
            </a:lvl1pPr>
            <a:lvl2pPr marL="914400" lvl="1" indent="-228600" rtl="0">
              <a:spcBef>
                <a:spcPts val="0"/>
              </a:spcBef>
              <a:spcAft>
                <a:spcPts val="0"/>
              </a:spcAft>
              <a:buClr>
                <a:srgbClr val="E8D3A2"/>
              </a:buClr>
              <a:buSzPts val="1400"/>
              <a:buNone/>
              <a:defRPr b="0" i="0">
                <a:solidFill>
                  <a:srgbClr val="E8D3A2"/>
                </a:solidFill>
              </a:defRPr>
            </a:lvl2pPr>
            <a:lvl3pPr marL="1371600" lvl="2" indent="-228600" rtl="0">
              <a:spcBef>
                <a:spcPts val="0"/>
              </a:spcBef>
              <a:spcAft>
                <a:spcPts val="0"/>
              </a:spcAft>
              <a:buClr>
                <a:srgbClr val="E8D3A2"/>
              </a:buClr>
              <a:buSzPts val="1400"/>
              <a:buNone/>
              <a:defRPr b="0" i="0">
                <a:solidFill>
                  <a:srgbClr val="E8D3A2"/>
                </a:solidFill>
              </a:defRPr>
            </a:lvl3pPr>
            <a:lvl4pPr marL="1828800" lvl="3" indent="-228600" rtl="0">
              <a:spcBef>
                <a:spcPts val="0"/>
              </a:spcBef>
              <a:spcAft>
                <a:spcPts val="0"/>
              </a:spcAft>
              <a:buClr>
                <a:srgbClr val="E8D3A2"/>
              </a:buClr>
              <a:buSzPts val="1400"/>
              <a:buNone/>
              <a:defRPr b="0" i="0">
                <a:solidFill>
                  <a:srgbClr val="E8D3A2"/>
                </a:solidFill>
              </a:defRPr>
            </a:lvl4pPr>
            <a:lvl5pPr marL="2286000" lvl="4" indent="-228600" rtl="0">
              <a:spcBef>
                <a:spcPts val="0"/>
              </a:spcBef>
              <a:spcAft>
                <a:spcPts val="0"/>
              </a:spcAft>
              <a:buClr>
                <a:srgbClr val="E8D3A2"/>
              </a:buClr>
              <a:buSzPts val="1400"/>
              <a:buNone/>
              <a:defRPr b="0" i="0">
                <a:solidFill>
                  <a:srgbClr val="E8D3A2"/>
                </a:solidFill>
              </a:defRPr>
            </a:lvl5pPr>
            <a:lvl6pPr marL="2743200" lvl="5" indent="-317500" rtl="0">
              <a:spcBef>
                <a:spcPts val="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32" name="Google Shape;32;p5"/>
          <p:cNvPicPr preferRelativeResize="0"/>
          <p:nvPr/>
        </p:nvPicPr>
        <p:blipFill rotWithShape="1">
          <a:blip r:embed="rId2">
            <a:alphaModFix/>
          </a:blip>
          <a:srcRect/>
          <a:stretch/>
        </p:blipFill>
        <p:spPr>
          <a:xfrm>
            <a:off x="1022351" y="1364403"/>
            <a:ext cx="1471600" cy="96300"/>
          </a:xfrm>
          <a:prstGeom prst="rect">
            <a:avLst/>
          </a:prstGeom>
          <a:noFill/>
          <a:ln>
            <a:noFill/>
          </a:ln>
        </p:spPr>
      </p:pic>
      <p:pic>
        <p:nvPicPr>
          <p:cNvPr id="33" name="Google Shape;33;p5"/>
          <p:cNvPicPr preferRelativeResize="0"/>
          <p:nvPr/>
        </p:nvPicPr>
        <p:blipFill rotWithShape="1">
          <a:blip r:embed="rId3">
            <a:alphaModFix/>
          </a:blip>
          <a:srcRect/>
          <a:stretch/>
        </p:blipFill>
        <p:spPr>
          <a:xfrm>
            <a:off x="10363200" y="5686764"/>
            <a:ext cx="1828800" cy="927000"/>
          </a:xfrm>
          <a:prstGeom prst="rect">
            <a:avLst/>
          </a:prstGeom>
          <a:noFill/>
          <a:ln>
            <a:noFill/>
          </a:ln>
        </p:spPr>
      </p:pic>
      <p:pic>
        <p:nvPicPr>
          <p:cNvPr id="34" name="Google Shape;34;p5" descr="AngleBackground_gold_RGB.png"/>
          <p:cNvPicPr preferRelativeResize="0"/>
          <p:nvPr/>
        </p:nvPicPr>
        <p:blipFill rotWithShape="1">
          <a:blip r:embed="rId4">
            <a:alphaModFix/>
          </a:blip>
          <a:srcRect l="21047" t="2275" r="20731" b="93348"/>
          <a:stretch/>
        </p:blipFill>
        <p:spPr>
          <a:xfrm>
            <a:off x="-95404" y="-203201"/>
            <a:ext cx="12456800" cy="529500"/>
          </a:xfrm>
          <a:prstGeom prst="rect">
            <a:avLst/>
          </a:prstGeom>
          <a:noFill/>
          <a:ln>
            <a:noFill/>
          </a:ln>
        </p:spPr>
      </p:pic>
    </p:spTree>
    <p:extLst>
      <p:ext uri="{BB962C8B-B14F-4D97-AF65-F5344CB8AC3E}">
        <p14:creationId xmlns:p14="http://schemas.microsoft.com/office/powerpoint/2010/main" val="210754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895676" y="371510"/>
            <a:ext cx="10912800" cy="992100"/>
          </a:xfrm>
          <a:prstGeom prst="rect">
            <a:avLst/>
          </a:prstGeom>
          <a:noFill/>
          <a:ln>
            <a:noFill/>
          </a:ln>
        </p:spPr>
        <p:txBody>
          <a:bodyPr spcFirstLastPara="1" wrap="square" lIns="91425" tIns="91425" rIns="91425" bIns="91425" anchor="t" anchorCtr="0"/>
          <a:lstStyle>
            <a:lvl1pPr marL="457200" lvl="0" indent="-228600" rtl="0">
              <a:lnSpc>
                <a:spcPct val="90000"/>
              </a:lnSpc>
              <a:spcBef>
                <a:spcPts val="0"/>
              </a:spcBef>
              <a:spcAft>
                <a:spcPts val="0"/>
              </a:spcAft>
              <a:buClr>
                <a:srgbClr val="33006F"/>
              </a:buClr>
              <a:buSzPts val="1400"/>
              <a:buNone/>
              <a:defRPr sz="3000" b="0" i="0">
                <a:solidFill>
                  <a:srgbClr val="33006F"/>
                </a:solidFill>
              </a:defRPr>
            </a:lvl1pPr>
            <a:lvl2pPr marL="914400" lvl="1" indent="-228600" rtl="0">
              <a:spcBef>
                <a:spcPts val="0"/>
              </a:spcBef>
              <a:spcAft>
                <a:spcPts val="0"/>
              </a:spcAft>
              <a:buClr>
                <a:srgbClr val="E8D3A2"/>
              </a:buClr>
              <a:buSzPts val="1400"/>
              <a:buNone/>
              <a:defRPr b="0" i="0">
                <a:solidFill>
                  <a:srgbClr val="E8D3A2"/>
                </a:solidFill>
              </a:defRPr>
            </a:lvl2pPr>
            <a:lvl3pPr marL="1371600" lvl="2" indent="-228600" rtl="0">
              <a:spcBef>
                <a:spcPts val="0"/>
              </a:spcBef>
              <a:spcAft>
                <a:spcPts val="0"/>
              </a:spcAft>
              <a:buClr>
                <a:srgbClr val="E8D3A2"/>
              </a:buClr>
              <a:buSzPts val="1400"/>
              <a:buNone/>
              <a:defRPr b="0" i="0">
                <a:solidFill>
                  <a:srgbClr val="E8D3A2"/>
                </a:solidFill>
              </a:defRPr>
            </a:lvl3pPr>
            <a:lvl4pPr marL="1828800" lvl="3" indent="-228600" rtl="0">
              <a:spcBef>
                <a:spcPts val="0"/>
              </a:spcBef>
              <a:spcAft>
                <a:spcPts val="0"/>
              </a:spcAft>
              <a:buClr>
                <a:srgbClr val="E8D3A2"/>
              </a:buClr>
              <a:buSzPts val="1400"/>
              <a:buNone/>
              <a:defRPr b="0" i="0">
                <a:solidFill>
                  <a:srgbClr val="E8D3A2"/>
                </a:solidFill>
              </a:defRPr>
            </a:lvl4pPr>
            <a:lvl5pPr marL="2286000" lvl="4" indent="-228600" rtl="0">
              <a:spcBef>
                <a:spcPts val="0"/>
              </a:spcBef>
              <a:spcAft>
                <a:spcPts val="0"/>
              </a:spcAft>
              <a:buClr>
                <a:srgbClr val="E8D3A2"/>
              </a:buClr>
              <a:buSzPts val="1400"/>
              <a:buNone/>
              <a:defRPr b="0" i="0">
                <a:solidFill>
                  <a:srgbClr val="E8D3A2"/>
                </a:solidFill>
              </a:defRPr>
            </a:lvl5pPr>
            <a:lvl6pPr marL="2743200" lvl="5" indent="-317500" rtl="0">
              <a:spcBef>
                <a:spcPts val="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0"/>
              </a:spcBef>
              <a:spcAft>
                <a:spcPts val="0"/>
              </a:spcAft>
              <a:buSzPts val="1400"/>
              <a:buChar char="■"/>
              <a:defRPr sz="2000">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2"/>
          </p:nvPr>
        </p:nvSpPr>
        <p:spPr>
          <a:xfrm>
            <a:off x="879073" y="1736725"/>
            <a:ext cx="10928400" cy="40155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33006F"/>
              </a:buClr>
              <a:buSzPts val="1400"/>
              <a:buFont typeface="Merriweather Sans"/>
              <a:buChar char="&gt;"/>
              <a:defRPr sz="2400" b="0" i="0">
                <a:solidFill>
                  <a:srgbClr val="33006F"/>
                </a:solidFill>
                <a:latin typeface="Open Sans"/>
                <a:ea typeface="Open Sans"/>
                <a:cs typeface="Open Sans"/>
                <a:sym typeface="Open Sans"/>
              </a:defRPr>
            </a:lvl1pPr>
            <a:lvl2pPr marL="914400" lvl="1" indent="-317500" rtl="0">
              <a:spcBef>
                <a:spcPts val="0"/>
              </a:spcBef>
              <a:spcAft>
                <a:spcPts val="0"/>
              </a:spcAft>
              <a:buSzPts val="1400"/>
              <a:buChar char="○"/>
              <a:defRPr sz="2000" b="0" i="0">
                <a:solidFill>
                  <a:srgbClr val="33006F"/>
                </a:solidFill>
                <a:latin typeface="Open Sans"/>
                <a:ea typeface="Open Sans"/>
                <a:cs typeface="Open Sans"/>
                <a:sym typeface="Open Sans"/>
              </a:defRPr>
            </a:lvl2pPr>
            <a:lvl3pPr marL="1371600" lvl="2" indent="-317500" rtl="0">
              <a:spcBef>
                <a:spcPts val="0"/>
              </a:spcBef>
              <a:spcAft>
                <a:spcPts val="0"/>
              </a:spcAft>
              <a:buClr>
                <a:srgbClr val="33006F"/>
              </a:buClr>
              <a:buSzPts val="1400"/>
              <a:buFont typeface="Merriweather Sans"/>
              <a:buChar char="&gt;"/>
              <a:defRPr sz="1800" b="0" i="0">
                <a:solidFill>
                  <a:srgbClr val="33006F"/>
                </a:solidFill>
                <a:latin typeface="Open Sans"/>
                <a:ea typeface="Open Sans"/>
                <a:cs typeface="Open Sans"/>
                <a:sym typeface="Open Sans"/>
              </a:defRPr>
            </a:lvl3pPr>
            <a:lvl4pPr marL="1828800" lvl="3" indent="-317500" rtl="0">
              <a:spcBef>
                <a:spcPts val="0"/>
              </a:spcBef>
              <a:spcAft>
                <a:spcPts val="0"/>
              </a:spcAft>
              <a:buSzPts val="1400"/>
              <a:buChar char="●"/>
              <a:defRPr sz="1600" b="0" i="0">
                <a:solidFill>
                  <a:srgbClr val="33006F"/>
                </a:solidFill>
                <a:latin typeface="Open Sans"/>
                <a:ea typeface="Open Sans"/>
                <a:cs typeface="Open Sans"/>
                <a:sym typeface="Open Sans"/>
              </a:defRPr>
            </a:lvl4pPr>
            <a:lvl5pPr marL="2286000" lvl="4" indent="-317500" rtl="0">
              <a:spcBef>
                <a:spcPts val="0"/>
              </a:spcBef>
              <a:spcAft>
                <a:spcPts val="0"/>
              </a:spcAft>
              <a:buClr>
                <a:srgbClr val="33006F"/>
              </a:buClr>
              <a:buSzPts val="1400"/>
              <a:buFont typeface="Merriweather Sans"/>
              <a:buChar char="&gt;"/>
              <a:defRPr sz="1400" b="0" i="0">
                <a:solidFill>
                  <a:srgbClr val="33006F"/>
                </a:solidFill>
                <a:latin typeface="Open Sans"/>
                <a:ea typeface="Open Sans"/>
                <a:cs typeface="Open Sans"/>
                <a:sym typeface="Open Sans"/>
              </a:defRPr>
            </a:lvl5pPr>
            <a:lvl6pPr marL="2743200" lvl="5" indent="-317500" rtl="0">
              <a:spcBef>
                <a:spcPts val="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26" name="Google Shape;26;p4"/>
          <p:cNvPicPr preferRelativeResize="0"/>
          <p:nvPr/>
        </p:nvPicPr>
        <p:blipFill rotWithShape="1">
          <a:blip r:embed="rId2">
            <a:alphaModFix/>
          </a:blip>
          <a:srcRect/>
          <a:stretch/>
        </p:blipFill>
        <p:spPr>
          <a:xfrm>
            <a:off x="1022351" y="1364403"/>
            <a:ext cx="1471600" cy="96300"/>
          </a:xfrm>
          <a:prstGeom prst="rect">
            <a:avLst/>
          </a:prstGeom>
          <a:noFill/>
          <a:ln>
            <a:noFill/>
          </a:ln>
        </p:spPr>
      </p:pic>
      <p:pic>
        <p:nvPicPr>
          <p:cNvPr id="27" name="Google Shape;27;p4"/>
          <p:cNvPicPr preferRelativeResize="0"/>
          <p:nvPr/>
        </p:nvPicPr>
        <p:blipFill rotWithShape="1">
          <a:blip r:embed="rId3">
            <a:alphaModFix/>
          </a:blip>
          <a:srcRect/>
          <a:stretch/>
        </p:blipFill>
        <p:spPr>
          <a:xfrm>
            <a:off x="10363200" y="5686764"/>
            <a:ext cx="1828800" cy="927000"/>
          </a:xfrm>
          <a:prstGeom prst="rect">
            <a:avLst/>
          </a:prstGeom>
          <a:noFill/>
          <a:ln>
            <a:noFill/>
          </a:ln>
        </p:spPr>
      </p:pic>
      <p:pic>
        <p:nvPicPr>
          <p:cNvPr id="28" name="Google Shape;28;p4" descr="AngleBackground_gold_RGB.png"/>
          <p:cNvPicPr preferRelativeResize="0"/>
          <p:nvPr/>
        </p:nvPicPr>
        <p:blipFill rotWithShape="1">
          <a:blip r:embed="rId4">
            <a:alphaModFix/>
          </a:blip>
          <a:srcRect l="21047" t="2275" r="20731" b="93348"/>
          <a:stretch/>
        </p:blipFill>
        <p:spPr>
          <a:xfrm>
            <a:off x="-95404" y="-203201"/>
            <a:ext cx="12456800" cy="529500"/>
          </a:xfrm>
          <a:prstGeom prst="rect">
            <a:avLst/>
          </a:prstGeom>
          <a:noFill/>
          <a:ln>
            <a:noFill/>
          </a:ln>
        </p:spPr>
      </p:pic>
    </p:spTree>
    <p:extLst>
      <p:ext uri="{BB962C8B-B14F-4D97-AF65-F5344CB8AC3E}">
        <p14:creationId xmlns:p14="http://schemas.microsoft.com/office/powerpoint/2010/main" val="20201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cap="all"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idx="1"/>
          </p:nvPr>
        </p:nvSpPr>
        <p:spPr>
          <a:xfrm>
            <a:off x="1097280" y="2001794"/>
            <a:ext cx="10058400" cy="3867299"/>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2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91749C0-375D-4F5F-99E1-AA2263423DAF}" type="datetimeFigureOut">
              <a:rPr lang="en-US" smtClean="0"/>
              <a:t>4/22/2026</a:t>
            </a:fld>
            <a:endParaRPr lang="en-US"/>
          </a:p>
        </p:txBody>
      </p:sp>
      <p:sp>
        <p:nvSpPr>
          <p:cNvPr id="6" name="Slide Number Placeholder 5"/>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26110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
            <a:ext cx="12188825" cy="679399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A91749C0-375D-4F5F-99E1-AA2263423DA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0BFD2-A4FC-4BB2-809B-7521E5E4D83E}" type="slidenum">
              <a:rPr lang="en-US" smtClean="0"/>
              <a:t>‹#›</a:t>
            </a:fld>
            <a:endParaRPr lang="en-US"/>
          </a:p>
        </p:txBody>
      </p:sp>
      <p:sp>
        <p:nvSpPr>
          <p:cNvPr id="10" name="Title 1"/>
          <p:cNvSpPr>
            <a:spLocks noGrp="1"/>
          </p:cNvSpPr>
          <p:nvPr>
            <p:ph type="ctrTitle" hasCustomPrompt="1"/>
          </p:nvPr>
        </p:nvSpPr>
        <p:spPr>
          <a:xfrm>
            <a:off x="1097280" y="758952"/>
            <a:ext cx="10058400" cy="2939837"/>
          </a:xfrm>
        </p:spPr>
        <p:txBody>
          <a:bodyPr anchor="b">
            <a:normAutofit/>
          </a:bodyPr>
          <a:lstStyle>
            <a:lvl1pPr algn="ctr">
              <a:lnSpc>
                <a:spcPct val="85000"/>
              </a:lnSpc>
              <a:defRPr sz="6600" cap="all" spc="-5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Subtitle slide</a:t>
            </a:r>
          </a:p>
        </p:txBody>
      </p:sp>
    </p:spTree>
    <p:extLst>
      <p:ext uri="{BB962C8B-B14F-4D97-AF65-F5344CB8AC3E}">
        <p14:creationId xmlns:p14="http://schemas.microsoft.com/office/powerpoint/2010/main" val="40812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cap="all"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91749C0-375D-4F5F-99E1-AA2263423DAF}"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295467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749C0-375D-4F5F-99E1-AA2263423DAF}"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7905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1749C0-375D-4F5F-99E1-AA2263423DAF}"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226531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1749C0-375D-4F5F-99E1-AA2263423DAF}" type="datetimeFigureOut">
              <a:rPr lang="en-US" smtClean="0"/>
              <a:t>4/22/2026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326475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1749C0-375D-4F5F-99E1-AA2263423DAF}" type="datetimeFigureOut">
              <a:rPr lang="en-US" smtClean="0"/>
              <a:t>4/22/2026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C0BFD2-A4FC-4BB2-809B-7521E5E4D83E}" type="slidenum">
              <a:rPr lang="en-US" smtClean="0"/>
              <a:t>‹#›</a:t>
            </a:fld>
            <a:endParaRPr lang="en-US"/>
          </a:p>
        </p:txBody>
      </p:sp>
    </p:spTree>
    <p:extLst>
      <p:ext uri="{BB962C8B-B14F-4D97-AF65-F5344CB8AC3E}">
        <p14:creationId xmlns:p14="http://schemas.microsoft.com/office/powerpoint/2010/main" val="82312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1749C0-375D-4F5F-99E1-AA2263423DAF}"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0BFD2-A4FC-4BB2-809B-7521E5E4D83E}" type="slidenum">
              <a:rPr lang="en-US" smtClean="0"/>
              <a:t>‹#›</a:t>
            </a:fld>
            <a:endParaRPr lang="en-US"/>
          </a:p>
        </p:txBody>
      </p:sp>
    </p:spTree>
    <p:extLst>
      <p:ext uri="{BB962C8B-B14F-4D97-AF65-F5344CB8AC3E}">
        <p14:creationId xmlns:p14="http://schemas.microsoft.com/office/powerpoint/2010/main" val="120182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1749C0-375D-4F5F-99E1-AA2263423DAF}" type="datetimeFigureOut">
              <a:rPr lang="en-US" smtClean="0"/>
              <a:t>4/22/2026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C0BFD2-A4FC-4BB2-809B-7521E5E4D83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4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85000"/>
        </a:lnSpc>
        <a:spcBef>
          <a:spcPct val="0"/>
        </a:spcBef>
        <a:buNone/>
        <a:defRPr sz="4800" kern="1200" cap="all" spc="-5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900" indent="-342900" algn="l" defTabSz="914400" rtl="0" eaLnBrk="1" latinLnBrk="0" hangingPunct="1">
        <a:lnSpc>
          <a:spcPct val="114000"/>
        </a:lnSpc>
        <a:spcBef>
          <a:spcPts val="1200"/>
        </a:spcBef>
        <a:spcAft>
          <a:spcPts val="200"/>
        </a:spcAft>
        <a:buClr>
          <a:schemeClr val="accent1"/>
        </a:buClr>
        <a:buSzPct val="100000"/>
        <a:buFont typeface="Arial" panose="020B0604020202020204" pitchFamily="34" charset="0"/>
        <a:buChar char="•"/>
        <a:defRPr sz="2400" kern="1200" baseline="0">
          <a:solidFill>
            <a:schemeClr val="tx1">
              <a:lumMod val="75000"/>
              <a:lumOff val="25000"/>
            </a:schemeClr>
          </a:solidFill>
          <a:latin typeface="Open Sans" panose="020B0606030504020204" pitchFamily="34" charset="0"/>
          <a:ea typeface="+mn-ea"/>
          <a:cs typeface="+mn-cs"/>
        </a:defRPr>
      </a:lvl1pPr>
      <a:lvl2pPr marL="384048" indent="-182880" algn="l" defTabSz="914400" rtl="0" eaLnBrk="1" latinLnBrk="0" hangingPunct="1">
        <a:lnSpc>
          <a:spcPct val="114000"/>
        </a:lnSpc>
        <a:spcBef>
          <a:spcPts val="200"/>
        </a:spcBef>
        <a:spcAft>
          <a:spcPts val="400"/>
        </a:spcAft>
        <a:buClr>
          <a:schemeClr val="accent1"/>
        </a:buClr>
        <a:buFont typeface="Calibri" pitchFamily="34" charset="0"/>
        <a:buChar char="◦"/>
        <a:defRPr sz="2200" kern="1200" baseline="0">
          <a:solidFill>
            <a:schemeClr val="tx1">
              <a:lumMod val="75000"/>
              <a:lumOff val="25000"/>
            </a:schemeClr>
          </a:solidFill>
          <a:latin typeface="Open Sans" panose="020B0606030504020204" pitchFamily="34" charset="0"/>
          <a:ea typeface="+mn-ea"/>
          <a:cs typeface="+mn-cs"/>
        </a:defRPr>
      </a:lvl2pPr>
      <a:lvl3pPr marL="566928" indent="-182880" algn="l" defTabSz="914400" rtl="0" eaLnBrk="1" latinLnBrk="0" hangingPunct="1">
        <a:lnSpc>
          <a:spcPct val="114000"/>
        </a:lnSpc>
        <a:spcBef>
          <a:spcPts val="200"/>
        </a:spcBef>
        <a:spcAft>
          <a:spcPts val="400"/>
        </a:spcAft>
        <a:buClr>
          <a:schemeClr val="accent1"/>
        </a:buClr>
        <a:buFont typeface="Calibri" pitchFamily="34" charset="0"/>
        <a:buChar char="◦"/>
        <a:defRPr sz="2000" kern="1200" baseline="0">
          <a:solidFill>
            <a:schemeClr val="tx1">
              <a:lumMod val="75000"/>
              <a:lumOff val="25000"/>
            </a:schemeClr>
          </a:solidFill>
          <a:latin typeface="Open Sans" panose="020B0606030504020204" pitchFamily="34" charset="0"/>
          <a:ea typeface="+mn-ea"/>
          <a:cs typeface="+mn-cs"/>
        </a:defRPr>
      </a:lvl3pPr>
      <a:lvl4pPr marL="749808" indent="-182880" algn="l" defTabSz="914400" rtl="0" eaLnBrk="1" latinLnBrk="0" hangingPunct="1">
        <a:lnSpc>
          <a:spcPct val="114000"/>
        </a:lnSpc>
        <a:spcBef>
          <a:spcPts val="200"/>
        </a:spcBef>
        <a:spcAft>
          <a:spcPts val="400"/>
        </a:spcAft>
        <a:buClr>
          <a:schemeClr val="accent1"/>
        </a:buClr>
        <a:buFont typeface="Calibri" pitchFamily="34" charset="0"/>
        <a:buChar char="◦"/>
        <a:defRPr sz="1800" kern="1200" baseline="0">
          <a:solidFill>
            <a:schemeClr val="tx1">
              <a:lumMod val="75000"/>
              <a:lumOff val="25000"/>
            </a:schemeClr>
          </a:solidFill>
          <a:latin typeface="Open Sans" panose="020B06060305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baseline="0">
          <a:solidFill>
            <a:schemeClr val="tx1">
              <a:lumMod val="75000"/>
              <a:lumOff val="25000"/>
            </a:schemeClr>
          </a:solidFill>
          <a:latin typeface="Open Sans" panose="020B06060305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ap.washington.edu/ahr/visas/admin-resources/permanent-residency/eb-2-special-handling/how-to-sponsor/"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p.washington.edu/ahr/policies/recruitment/planning/permanent-residency-require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p.washington.edu/wp-content/uploads/Recruitment-02-21-2024-FINA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p.washington.edu/ahr/policies/recruitment/planning/competitive-recruit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p.washington.edu/ahr/visas/admin-resources/permanent-residency/eb-1b-outstanding-researchers-and-professors/how-to-sponso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p.washington.edu/ahr/visas/admin-resources/permanent-residency/eb-1b-outstanding-researchers-and-professors/how-to-sponsor-eb-1b-permanent-residence/" TargetMode="External"/><Relationship Id="rId2" Type="http://schemas.openxmlformats.org/officeDocument/2006/relationships/hyperlink" Target="https://ap.washington.edu/wp-content/uploads/EB-1B-sponsorship-request.docx" TargetMode="External"/><Relationship Id="rId1" Type="http://schemas.openxmlformats.org/officeDocument/2006/relationships/slideLayout" Target="../slideLayouts/slideLayout2.xml"/><Relationship Id="rId4" Type="http://schemas.openxmlformats.org/officeDocument/2006/relationships/hyperlink" Target="mailto:acadvisa@uw.edu" TargetMode="Externa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ravel.state.gov/content/travel/en/legal/visa-law0/visa-bulletin.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ap.washington.edu/ahr/visas/permanent-residency/" TargetMode="External"/><Relationship Id="rId7" Type="http://schemas.openxmlformats.org/officeDocument/2006/relationships/hyperlink" Target="mailto:acadvisa@uw.edu"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s://ap.washington.edu/ahr/visas/admin-resources/permanent-residency/eb-1b-outstanding-researchers-and-professors/how-to-sponsor-eb-1b-permanent-residence/" TargetMode="External"/><Relationship Id="rId5" Type="http://schemas.openxmlformats.org/officeDocument/2006/relationships/hyperlink" Target="https://ap.washington.edu/ahr/policies/recruitment/planning/permanent-residency-requirements/" TargetMode="External"/><Relationship Id="rId4" Type="http://schemas.openxmlformats.org/officeDocument/2006/relationships/hyperlink" Target="https://ap.washington.edu/ahr/visas/admin-resources/permanent-residency/how-to-sponso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ctrTitle"/>
          </p:nvPr>
        </p:nvSpPr>
        <p:spPr>
          <a:prstGeom prst="rect">
            <a:avLst/>
          </a:prstGeom>
          <a:noFill/>
          <a:ln>
            <a:noFill/>
          </a:ln>
        </p:spPr>
        <p:txBody>
          <a:bodyPr spcFirstLastPara="1" vert="horz" wrap="square" lIns="91425" tIns="45700" rIns="91425" bIns="45700" rtlCol="0" anchor="b" anchorCtr="0">
            <a:noAutofit/>
          </a:bodyPr>
          <a:lstStyle/>
          <a:p>
            <a:pPr>
              <a:spcBef>
                <a:spcPts val="0"/>
              </a:spcBef>
              <a:buClr>
                <a:srgbClr val="FFFF00"/>
              </a:buClr>
            </a:pPr>
            <a:r>
              <a:rPr lang="en-US" sz="6000" dirty="0">
                <a:solidFill>
                  <a:schemeClr val="accent2">
                    <a:lumMod val="75000"/>
                  </a:schemeClr>
                </a:solidFill>
                <a:latin typeface="Open Sans Semibold" panose="020B0706030804020204"/>
                <a:ea typeface="Open Sans" panose="020B0604020202020204" charset="0"/>
                <a:cs typeface="Open Sans" panose="020B0604020202020204" charset="0"/>
                <a:sym typeface="Arial Black"/>
              </a:rPr>
              <a:t>Permanent Residence BASICS</a:t>
            </a:r>
            <a:endParaRPr sz="6000" cap="none" dirty="0">
              <a:solidFill>
                <a:schemeClr val="accent2">
                  <a:lumMod val="75000"/>
                </a:schemeClr>
              </a:solidFill>
              <a:latin typeface="Open Sans Semibold" panose="020B0706030804020204"/>
              <a:ea typeface="Open Sans" panose="020B0604020202020204" charset="0"/>
              <a:cs typeface="Open Sans" panose="020B0604020202020204" charset="0"/>
              <a:sym typeface="Arial Black"/>
            </a:endParaRPr>
          </a:p>
        </p:txBody>
      </p:sp>
      <p:sp>
        <p:nvSpPr>
          <p:cNvPr id="94" name="Google Shape;94;p12"/>
          <p:cNvSpPr txBox="1">
            <a:spLocks noGrp="1"/>
          </p:cNvSpPr>
          <p:nvPr>
            <p:ph type="subTitle"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90000"/>
              </a:lnSpc>
              <a:buClr>
                <a:schemeClr val="accent1"/>
              </a:buClr>
            </a:pPr>
            <a:r>
              <a:rPr lang="en-US" sz="1800" dirty="0">
                <a:solidFill>
                  <a:schemeClr val="accent2">
                    <a:lumMod val="75000"/>
                  </a:schemeClr>
                </a:solidFill>
                <a:latin typeface="Open Sans"/>
                <a:ea typeface="Open Sans"/>
                <a:cs typeface="Open Sans"/>
                <a:sym typeface="Open Sans"/>
              </a:rPr>
              <a:t>International Scholars Operations</a:t>
            </a:r>
            <a:endParaRPr sz="1800" dirty="0">
              <a:solidFill>
                <a:schemeClr val="accent2">
                  <a:lumMod val="75000"/>
                </a:schemeClr>
              </a:solidFill>
              <a:latin typeface="Open Sans"/>
              <a:ea typeface="Open Sans"/>
              <a:cs typeface="Open Sans"/>
              <a:sym typeface="Open Sans"/>
            </a:endParaRPr>
          </a:p>
          <a:p>
            <a:pPr marL="0" indent="0">
              <a:lnSpc>
                <a:spcPct val="90000"/>
              </a:lnSpc>
              <a:spcBef>
                <a:spcPts val="480"/>
              </a:spcBef>
              <a:buClr>
                <a:schemeClr val="accent1"/>
              </a:buClr>
            </a:pPr>
            <a:r>
              <a:rPr lang="en-US" sz="1800" dirty="0">
                <a:solidFill>
                  <a:schemeClr val="accent2">
                    <a:lumMod val="75000"/>
                  </a:schemeClr>
                </a:solidFill>
                <a:latin typeface="Open Sans"/>
                <a:ea typeface="Open Sans"/>
                <a:cs typeface="Open Sans"/>
                <a:sym typeface="Open Sans"/>
              </a:rPr>
              <a:t>03/11/2026</a:t>
            </a:r>
            <a:endParaRPr sz="1800" dirty="0">
              <a:solidFill>
                <a:schemeClr val="accent2">
                  <a:lumMod val="75000"/>
                </a:schemeClr>
              </a:solidFill>
              <a:latin typeface="Open Sans"/>
              <a:ea typeface="Open Sans"/>
              <a:cs typeface="Open Sans"/>
              <a:sym typeface="Open Sans"/>
            </a:endParaRPr>
          </a:p>
        </p:txBody>
      </p:sp>
    </p:spTree>
    <p:extLst>
      <p:ext uri="{BB962C8B-B14F-4D97-AF65-F5344CB8AC3E}">
        <p14:creationId xmlns:p14="http://schemas.microsoft.com/office/powerpoint/2010/main" val="40711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1097280" y="1069675"/>
            <a:ext cx="10058400" cy="667685"/>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3600" cap="none" dirty="0">
                <a:solidFill>
                  <a:schemeClr val="dk1"/>
                </a:solidFill>
                <a:latin typeface="Open Sans Semibold" panose="020B0706030804020204"/>
                <a:ea typeface="Open Sans"/>
                <a:cs typeface="Open Sans"/>
                <a:sym typeface="Open Sans"/>
              </a:rPr>
              <a:t>UW PERMANENT RESIDENCE SPONSORSHIP</a:t>
            </a:r>
          </a:p>
        </p:txBody>
      </p:sp>
      <p:sp>
        <p:nvSpPr>
          <p:cNvPr id="178" name="Google Shape;178;p22"/>
          <p:cNvSpPr txBox="1">
            <a:spLocks noGrp="1"/>
          </p:cNvSpPr>
          <p:nvPr>
            <p:ph idx="1"/>
          </p:nvPr>
        </p:nvSpPr>
        <p:spPr>
          <a:xfrm>
            <a:off x="1097279" y="1794400"/>
            <a:ext cx="10418445" cy="3867299"/>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200"/>
              </a:spcAft>
              <a:buClr>
                <a:schemeClr val="accent1"/>
              </a:buClr>
              <a:buNone/>
            </a:pPr>
            <a:r>
              <a:rPr lang="en-US" sz="2000" dirty="0">
                <a:solidFill>
                  <a:schemeClr val="dk1"/>
                </a:solidFill>
                <a:latin typeface="Open Sans"/>
                <a:ea typeface="Open Sans"/>
                <a:cs typeface="Open Sans"/>
                <a:sym typeface="Open Sans"/>
              </a:rPr>
              <a:t>All UW-sponsored permanent residence processes </a:t>
            </a:r>
            <a:r>
              <a:rPr lang="en-US" sz="2000" b="1" dirty="0">
                <a:solidFill>
                  <a:schemeClr val="dk1"/>
                </a:solidFill>
                <a:latin typeface="Open Sans"/>
                <a:ea typeface="Open Sans"/>
                <a:cs typeface="Open Sans"/>
                <a:sym typeface="Open Sans"/>
              </a:rPr>
              <a:t>must</a:t>
            </a:r>
            <a:r>
              <a:rPr lang="en-US" sz="2000" dirty="0">
                <a:solidFill>
                  <a:schemeClr val="dk1"/>
                </a:solidFill>
                <a:latin typeface="Open Sans"/>
                <a:ea typeface="Open Sans"/>
                <a:cs typeface="Open Sans"/>
                <a:sym typeface="Open Sans"/>
              </a:rPr>
              <a:t> go through ISO. </a:t>
            </a:r>
          </a:p>
          <a:p>
            <a:pPr marL="0" indent="0">
              <a:spcBef>
                <a:spcPts val="0"/>
              </a:spcBef>
              <a:spcAft>
                <a:spcPts val="0"/>
              </a:spcAft>
              <a:buClr>
                <a:schemeClr val="accent1"/>
              </a:buClr>
              <a:buNone/>
            </a:pPr>
            <a:r>
              <a:rPr lang="en-US" sz="2000" dirty="0">
                <a:solidFill>
                  <a:schemeClr val="dk1"/>
                </a:solidFill>
                <a:latin typeface="Open Sans"/>
                <a:ea typeface="Open Sans"/>
                <a:cs typeface="Open Sans"/>
                <a:sym typeface="Open Sans"/>
              </a:rPr>
              <a:t>UW sponsors the following faculty titles for EB-2 or EB-1B permanent residence:</a:t>
            </a:r>
            <a:br>
              <a:rPr lang="en-US" sz="2000" dirty="0">
                <a:solidFill>
                  <a:schemeClr val="dk1"/>
                </a:solidFill>
                <a:latin typeface="Open Sans"/>
                <a:ea typeface="Open Sans"/>
                <a:cs typeface="Open Sans"/>
                <a:sym typeface="Open Sans"/>
              </a:rPr>
            </a:br>
            <a:endParaRPr sz="2000" i="1" dirty="0">
              <a:solidFill>
                <a:schemeClr val="dk1"/>
              </a:solidFill>
              <a:latin typeface="Open Sans"/>
              <a:ea typeface="Open Sans"/>
              <a:cs typeface="Open Sans"/>
              <a:sym typeface="Open Sans"/>
            </a:endParaRPr>
          </a:p>
          <a:p>
            <a:pPr marL="569913" indent="-341313">
              <a:spcBef>
                <a:spcPts val="0"/>
              </a:spcBef>
              <a:spcAft>
                <a:spcPts val="0"/>
              </a:spcAft>
              <a:buClr>
                <a:schemeClr val="accent1"/>
              </a:buClr>
              <a:buSzPts val="2000"/>
              <a:buFont typeface="Arial"/>
              <a:buChar char="•"/>
            </a:pPr>
            <a:r>
              <a:rPr lang="en-US" sz="2000" b="1" dirty="0">
                <a:solidFill>
                  <a:schemeClr val="dk1"/>
                </a:solidFill>
                <a:latin typeface="Open Sans"/>
                <a:ea typeface="Open Sans"/>
                <a:cs typeface="Open Sans"/>
                <a:sym typeface="Open Sans"/>
              </a:rPr>
              <a:t>Assistant, associate, and full professors</a:t>
            </a:r>
            <a:r>
              <a:rPr lang="en-US" sz="2000" dirty="0">
                <a:solidFill>
                  <a:schemeClr val="dk1"/>
                </a:solidFill>
                <a:latin typeface="Open Sans"/>
                <a:ea typeface="Open Sans"/>
                <a:cs typeface="Open Sans"/>
                <a:sym typeface="Open Sans"/>
              </a:rPr>
              <a:t> </a:t>
            </a:r>
            <a:br>
              <a:rPr lang="en-US" sz="2000" dirty="0">
                <a:solidFill>
                  <a:schemeClr val="dk1"/>
                </a:solidFill>
                <a:latin typeface="Open Sans"/>
                <a:ea typeface="Open Sans"/>
                <a:cs typeface="Open Sans"/>
                <a:sym typeface="Open Sans"/>
              </a:rPr>
            </a:br>
            <a:r>
              <a:rPr lang="en-US" sz="2000" dirty="0">
                <a:solidFill>
                  <a:schemeClr val="dk1"/>
                </a:solidFill>
                <a:latin typeface="Open Sans"/>
                <a:ea typeface="Open Sans"/>
                <a:cs typeface="Open Sans"/>
                <a:sym typeface="Open Sans"/>
              </a:rPr>
              <a:t>(with or without tenure, research, teaching, or clinical practice track)</a:t>
            </a:r>
            <a:br>
              <a:rPr lang="en-US" sz="2000" dirty="0">
                <a:solidFill>
                  <a:schemeClr val="dk1"/>
                </a:solidFill>
                <a:latin typeface="Open Sans"/>
                <a:ea typeface="Open Sans"/>
                <a:cs typeface="Open Sans"/>
                <a:sym typeface="Open Sans"/>
              </a:rPr>
            </a:br>
            <a:endParaRPr sz="2000" dirty="0">
              <a:solidFill>
                <a:schemeClr val="dk1"/>
              </a:solidFill>
              <a:latin typeface="Open Sans"/>
              <a:ea typeface="Open Sans"/>
              <a:cs typeface="Open Sans"/>
              <a:sym typeface="Open Sans"/>
            </a:endParaRPr>
          </a:p>
          <a:p>
            <a:pPr marL="0" indent="0">
              <a:spcBef>
                <a:spcPts val="0"/>
              </a:spcBef>
              <a:spcAft>
                <a:spcPts val="0"/>
              </a:spcAft>
              <a:buClr>
                <a:schemeClr val="accent1"/>
              </a:buClr>
              <a:buNone/>
            </a:pPr>
            <a:r>
              <a:rPr lang="en-US" sz="2000" dirty="0">
                <a:solidFill>
                  <a:schemeClr val="dk1"/>
                </a:solidFill>
                <a:latin typeface="Open Sans"/>
                <a:ea typeface="Open Sans"/>
                <a:cs typeface="Open Sans"/>
                <a:sym typeface="Open Sans"/>
              </a:rPr>
              <a:t>To be eligible, must be a </a:t>
            </a:r>
            <a:r>
              <a:rPr lang="en-US" sz="2000" b="1" dirty="0">
                <a:solidFill>
                  <a:schemeClr val="dk1"/>
                </a:solidFill>
                <a:latin typeface="Open Sans"/>
                <a:ea typeface="Open Sans"/>
                <a:cs typeface="Open Sans"/>
                <a:sym typeface="Open Sans"/>
              </a:rPr>
              <a:t>full-time, permanent position with some teaching duties</a:t>
            </a:r>
            <a:r>
              <a:rPr lang="en-US" sz="2000" dirty="0">
                <a:solidFill>
                  <a:schemeClr val="dk1"/>
                </a:solidFill>
                <a:latin typeface="Open Sans"/>
                <a:ea typeface="Open Sans"/>
                <a:cs typeface="Open Sans"/>
                <a:sym typeface="Open Sans"/>
              </a:rPr>
              <a:t>. UW does not sponsor other academic personnel titles, or any staff titles, for permanent residence.</a:t>
            </a:r>
            <a:endParaRPr sz="2000" dirty="0">
              <a:latin typeface="Open Sans"/>
              <a:ea typeface="Open Sans"/>
              <a:cs typeface="Open Sans"/>
              <a:sym typeface="Open Sans"/>
            </a:endParaRPr>
          </a:p>
        </p:txBody>
      </p:sp>
    </p:spTree>
    <p:extLst>
      <p:ext uri="{BB962C8B-B14F-4D97-AF65-F5344CB8AC3E}">
        <p14:creationId xmlns:p14="http://schemas.microsoft.com/office/powerpoint/2010/main" val="212227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prstGeom prst="rect">
            <a:avLst/>
          </a:prstGeom>
          <a:noFill/>
          <a:ln>
            <a:noFill/>
          </a:ln>
        </p:spPr>
        <p:txBody>
          <a:bodyPr spcFirstLastPara="1" vert="horz" wrap="square" lIns="91425" tIns="45700" rIns="91425" bIns="45700" rtlCol="0" anchor="b" anchorCtr="0">
            <a:noAutofit/>
          </a:bodyPr>
          <a:lstStyle/>
          <a:p>
            <a:pPr>
              <a:spcBef>
                <a:spcPts val="0"/>
              </a:spcBef>
              <a:buClr>
                <a:srgbClr val="FFFF00"/>
              </a:buClr>
            </a:pPr>
            <a:r>
              <a:rPr lang="en-US" sz="6600" cap="none" dirty="0">
                <a:latin typeface="Open Sans Semibold" panose="020B0706030804020204"/>
                <a:ea typeface="Arial Black"/>
                <a:cs typeface="Arial Black"/>
                <a:sym typeface="Arial Black"/>
              </a:rPr>
              <a:t>THE EB-2 “SPECIAL HANDLING” PROCESS</a:t>
            </a:r>
          </a:p>
        </p:txBody>
      </p:sp>
    </p:spTree>
    <p:extLst>
      <p:ext uri="{BB962C8B-B14F-4D97-AF65-F5344CB8AC3E}">
        <p14:creationId xmlns:p14="http://schemas.microsoft.com/office/powerpoint/2010/main" val="185972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C6F324-D608-200D-DBAB-FF3781519EC3}"/>
              </a:ext>
            </a:extLst>
          </p:cNvPr>
          <p:cNvSpPr>
            <a:spLocks noGrp="1"/>
          </p:cNvSpPr>
          <p:nvPr>
            <p:ph type="title" idx="4294967295"/>
          </p:nvPr>
        </p:nvSpPr>
        <p:spPr>
          <a:xfrm>
            <a:off x="885825" y="981075"/>
            <a:ext cx="10912475" cy="9921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457200" marR="0" lvl="0" indent="-228600" algn="l" defTabSz="914400" rtl="0" eaLnBrk="1" fontAlgn="auto" latinLnBrk="0" hangingPunct="1">
              <a:lnSpc>
                <a:spcPct val="90000"/>
              </a:lnSpc>
              <a:spcBef>
                <a:spcPts val="0"/>
              </a:spcBef>
              <a:spcAft>
                <a:spcPts val="0"/>
              </a:spcAft>
              <a:buClr>
                <a:srgbClr val="33006F"/>
              </a:buClr>
              <a:buSzPts val="1400"/>
              <a:buFont typeface="Arial" panose="020B0604020202020204" pitchFamily="34" charset="0"/>
              <a:buNone/>
              <a:tabLst/>
              <a:defRPr/>
            </a:pPr>
            <a:r>
              <a:rPr kumimoji="0" lang="en-US" sz="4000" b="1" i="0" u="none" strike="noStrike" kern="1200" cap="none" spc="0" normalizeH="0" baseline="0" noProof="0" dirty="0">
                <a:ln>
                  <a:noFill/>
                </a:ln>
                <a:solidFill>
                  <a:srgbClr val="33006F"/>
                </a:solidFill>
                <a:effectLst/>
                <a:uLnTx/>
                <a:uFillTx/>
                <a:latin typeface="Open Sans" panose="020B0606030504020204" pitchFamily="34" charset="0"/>
                <a:ea typeface="+mn-ea"/>
                <a:cs typeface="+mn-cs"/>
              </a:rPr>
              <a:t>WHAT IS EB-2 SPECIAL HANDLING?</a:t>
            </a:r>
          </a:p>
        </p:txBody>
      </p:sp>
      <p:sp>
        <p:nvSpPr>
          <p:cNvPr id="5" name="TextBox 4">
            <a:extLst>
              <a:ext uri="{FF2B5EF4-FFF2-40B4-BE49-F238E27FC236}">
                <a16:creationId xmlns:a16="http://schemas.microsoft.com/office/drawing/2014/main" id="{1273F486-8C79-CD33-1696-DE51D9B6C05B}"/>
              </a:ext>
            </a:extLst>
          </p:cNvPr>
          <p:cNvSpPr txBox="1"/>
          <p:nvPr/>
        </p:nvSpPr>
        <p:spPr>
          <a:xfrm>
            <a:off x="1239520" y="1973210"/>
            <a:ext cx="9570720" cy="3785652"/>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An employer-sponsored pathway to permanent residence for college and university teachers. This method goes through the U.S. Department of Labor, but skips many of the default DOL requirements for sponsorship.</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Because of its low cost and evidentiary burden, EB-2 Special Handling is UW’s default pathway for permanent residence sponsorship for faculty.</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For more information, see our </a:t>
            </a:r>
            <a:r>
              <a:rPr lang="en-US" sz="2400" dirty="0">
                <a:latin typeface="Open Sans" panose="020B0606030504020204" pitchFamily="34" charset="0"/>
                <a:ea typeface="Open Sans" panose="020B0606030504020204" pitchFamily="34" charset="0"/>
                <a:cs typeface="Open Sans" panose="020B0606030504020204" pitchFamily="34" charset="0"/>
                <a:hlinkClick r:id="rId2"/>
              </a:rPr>
              <a:t>EB-2 Special Handling page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58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1097280" y="1147313"/>
            <a:ext cx="10058400" cy="59004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a:ea typeface="Open Sans"/>
                <a:cs typeface="Open Sans"/>
                <a:sym typeface="Open Sans"/>
              </a:rPr>
              <a:t>STEPS TO PERMANENT RESIDENCE</a:t>
            </a:r>
          </a:p>
        </p:txBody>
      </p:sp>
      <p:grpSp>
        <p:nvGrpSpPr>
          <p:cNvPr id="186" name="Google Shape;186;p23" descr="An arrow showing the process flow of an EB-2 permanent residence sponsorship"/>
          <p:cNvGrpSpPr/>
          <p:nvPr/>
        </p:nvGrpSpPr>
        <p:grpSpPr>
          <a:xfrm>
            <a:off x="1235947" y="1872400"/>
            <a:ext cx="10460334" cy="4064000"/>
            <a:chOff x="-2914173" y="0"/>
            <a:chExt cx="10432166" cy="4064000"/>
          </a:xfrm>
        </p:grpSpPr>
        <p:sp>
          <p:nvSpPr>
            <p:cNvPr id="187" name="Google Shape;187;p23"/>
            <p:cNvSpPr/>
            <p:nvPr/>
          </p:nvSpPr>
          <p:spPr>
            <a:xfrm>
              <a:off x="-2914173" y="0"/>
              <a:ext cx="10432166" cy="4064000"/>
            </a:xfrm>
            <a:prstGeom prst="rightArrow">
              <a:avLst>
                <a:gd name="adj1" fmla="val 50000"/>
                <a:gd name="adj2" fmla="val 50000"/>
              </a:avLst>
            </a:prstGeom>
            <a:solidFill>
              <a:srgbClr val="B4A7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23"/>
            <p:cNvSpPr/>
            <p:nvPr/>
          </p:nvSpPr>
          <p:spPr>
            <a:xfrm>
              <a:off x="1058043" y="1257914"/>
              <a:ext cx="1797404" cy="1571653"/>
            </a:xfrm>
            <a:prstGeom prst="roundRect">
              <a:avLst>
                <a:gd name="adj" fmla="val 16667"/>
              </a:avLst>
            </a:prstGeom>
            <a:solidFill>
              <a:srgbClr val="CCCCCC"/>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23"/>
            <p:cNvSpPr txBox="1"/>
            <p:nvPr/>
          </p:nvSpPr>
          <p:spPr>
            <a:xfrm>
              <a:off x="1141112" y="1219199"/>
              <a:ext cx="1644157" cy="1466890"/>
            </a:xfrm>
            <a:prstGeom prst="rect">
              <a:avLst/>
            </a:prstGeom>
            <a:noFill/>
            <a:ln>
              <a:noFill/>
            </a:ln>
          </p:spPr>
          <p:txBody>
            <a:bodyPr spcFirstLastPara="1" wrap="square" lIns="87625" tIns="87625" rIns="87625" bIns="87625" anchor="ctr" anchorCtr="0">
              <a:noAutofit/>
            </a:bodyPr>
            <a:lstStyle/>
            <a:p>
              <a:pPr algn="ctr">
                <a:lnSpc>
                  <a:spcPct val="90000"/>
                </a:lnSpc>
                <a:spcAft>
                  <a:spcPts val="805"/>
                </a:spcAft>
              </a:pPr>
              <a:r>
                <a:rPr lang="en-US" sz="2000" dirty="0">
                  <a:solidFill>
                    <a:schemeClr val="dk1"/>
                  </a:solidFill>
                  <a:latin typeface="Open Sans"/>
                  <a:ea typeface="Open Sans"/>
                  <a:cs typeface="Open Sans"/>
                  <a:sym typeface="Open Sans"/>
                </a:rPr>
                <a:t>ETA-9089 Labor Certification</a:t>
              </a:r>
              <a:endParaRPr sz="2000" dirty="0">
                <a:solidFill>
                  <a:schemeClr val="dk1"/>
                </a:solidFill>
                <a:latin typeface="Open Sans"/>
                <a:ea typeface="Open Sans"/>
                <a:cs typeface="Open Sans"/>
                <a:sym typeface="Open Sans"/>
              </a:endParaRPr>
            </a:p>
          </p:txBody>
        </p:sp>
        <p:sp>
          <p:nvSpPr>
            <p:cNvPr id="190" name="Google Shape;190;p23"/>
            <p:cNvSpPr/>
            <p:nvPr/>
          </p:nvSpPr>
          <p:spPr>
            <a:xfrm>
              <a:off x="3076816" y="1273162"/>
              <a:ext cx="1737690" cy="1556406"/>
            </a:xfrm>
            <a:prstGeom prst="roundRect">
              <a:avLst>
                <a:gd name="adj" fmla="val 16667"/>
              </a:avLst>
            </a:prstGeom>
            <a:solidFill>
              <a:srgbClr val="CCCCCC"/>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23"/>
            <p:cNvSpPr txBox="1"/>
            <p:nvPr/>
          </p:nvSpPr>
          <p:spPr>
            <a:xfrm>
              <a:off x="3087042" y="1298554"/>
              <a:ext cx="1709439" cy="1466890"/>
            </a:xfrm>
            <a:prstGeom prst="rect">
              <a:avLst/>
            </a:prstGeom>
            <a:noFill/>
            <a:ln>
              <a:noFill/>
            </a:ln>
          </p:spPr>
          <p:txBody>
            <a:bodyPr spcFirstLastPara="1" wrap="square" lIns="87625" tIns="87625" rIns="87625" bIns="87625" anchor="ctr" anchorCtr="0">
              <a:noAutofit/>
            </a:bodyPr>
            <a:lstStyle/>
            <a:p>
              <a:pPr algn="ctr">
                <a:lnSpc>
                  <a:spcPct val="90000"/>
                </a:lnSpc>
                <a:spcAft>
                  <a:spcPts val="805"/>
                </a:spcAft>
              </a:pPr>
              <a:r>
                <a:rPr lang="en-US" sz="2000" dirty="0">
                  <a:solidFill>
                    <a:schemeClr val="dk1"/>
                  </a:solidFill>
                  <a:latin typeface="Open Sans"/>
                  <a:ea typeface="Open Sans"/>
                  <a:cs typeface="Open Sans"/>
                  <a:sym typeface="Open Sans"/>
                </a:rPr>
                <a:t>I-140 Immigrant Petition for Alien Worker</a:t>
              </a:r>
              <a:endParaRPr sz="2000" dirty="0">
                <a:solidFill>
                  <a:schemeClr val="dk1"/>
                </a:solidFill>
                <a:latin typeface="Open Sans"/>
                <a:ea typeface="Open Sans"/>
                <a:cs typeface="Open Sans"/>
                <a:sym typeface="Open Sans"/>
              </a:endParaRPr>
            </a:p>
          </p:txBody>
        </p:sp>
        <p:sp>
          <p:nvSpPr>
            <p:cNvPr id="192" name="Google Shape;192;p23"/>
            <p:cNvSpPr/>
            <p:nvPr/>
          </p:nvSpPr>
          <p:spPr>
            <a:xfrm>
              <a:off x="4986465" y="1257914"/>
              <a:ext cx="1870791" cy="1531014"/>
            </a:xfrm>
            <a:prstGeom prst="roundRect">
              <a:avLst>
                <a:gd name="adj" fmla="val 16667"/>
              </a:avLst>
            </a:prstGeom>
            <a:solidFill>
              <a:srgbClr val="CCCCCC"/>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3" name="Google Shape;193;p23"/>
            <p:cNvSpPr txBox="1"/>
            <p:nvPr/>
          </p:nvSpPr>
          <p:spPr>
            <a:xfrm>
              <a:off x="4996598" y="1181723"/>
              <a:ext cx="1872497" cy="1466890"/>
            </a:xfrm>
            <a:prstGeom prst="rect">
              <a:avLst/>
            </a:prstGeom>
            <a:noFill/>
            <a:ln>
              <a:noFill/>
            </a:ln>
          </p:spPr>
          <p:txBody>
            <a:bodyPr spcFirstLastPara="1" wrap="square" lIns="87625" tIns="87625" rIns="87625" bIns="87625" anchor="ctr" anchorCtr="0">
              <a:noAutofit/>
            </a:bodyPr>
            <a:lstStyle/>
            <a:p>
              <a:pPr algn="ctr">
                <a:lnSpc>
                  <a:spcPct val="90000"/>
                </a:lnSpc>
                <a:spcAft>
                  <a:spcPts val="805"/>
                </a:spcAft>
              </a:pPr>
              <a:r>
                <a:rPr lang="en-US" sz="2000" dirty="0">
                  <a:solidFill>
                    <a:schemeClr val="dk1"/>
                  </a:solidFill>
                  <a:latin typeface="Open Sans"/>
                  <a:ea typeface="Open Sans"/>
                  <a:cs typeface="Open Sans"/>
                  <a:sym typeface="Open Sans"/>
                </a:rPr>
                <a:t>I-485 Application to Adjust Status</a:t>
              </a:r>
              <a:endParaRPr sz="2000" dirty="0">
                <a:solidFill>
                  <a:schemeClr val="dk1"/>
                </a:solidFill>
                <a:latin typeface="Open Sans"/>
                <a:ea typeface="Open Sans"/>
                <a:cs typeface="Open Sans"/>
                <a:sym typeface="Open Sans"/>
              </a:endParaRPr>
            </a:p>
          </p:txBody>
        </p:sp>
      </p:grpSp>
      <p:sp>
        <p:nvSpPr>
          <p:cNvPr id="194" name="Google Shape;194;p23">
            <a:extLst>
              <a:ext uri="{C183D7F6-B498-43B3-948B-1728B52AA6E4}">
                <adec:decorative xmlns:adec="http://schemas.microsoft.com/office/drawing/2017/decorative" val="1"/>
              </a:ext>
            </a:extLst>
          </p:cNvPr>
          <p:cNvSpPr/>
          <p:nvPr/>
        </p:nvSpPr>
        <p:spPr>
          <a:xfrm>
            <a:off x="1426866" y="3091599"/>
            <a:ext cx="2431701" cy="1627745"/>
          </a:xfrm>
          <a:prstGeom prst="homePlate">
            <a:avLst>
              <a:gd name="adj" fmla="val 50000"/>
            </a:avLst>
          </a:prstGeom>
          <a:solidFill>
            <a:schemeClr val="lt2"/>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5" name="Google Shape;195;p23"/>
          <p:cNvSpPr txBox="1"/>
          <p:nvPr/>
        </p:nvSpPr>
        <p:spPr>
          <a:xfrm>
            <a:off x="1447462" y="3429000"/>
            <a:ext cx="2130008" cy="519300"/>
          </a:xfrm>
          <a:prstGeom prst="rect">
            <a:avLst/>
          </a:prstGeom>
          <a:noFill/>
          <a:ln>
            <a:noFill/>
          </a:ln>
        </p:spPr>
        <p:txBody>
          <a:bodyPr spcFirstLastPara="1" wrap="square" lIns="91425" tIns="91425" rIns="91425" bIns="91425" anchor="t" anchorCtr="0">
            <a:noAutofit/>
          </a:bodyPr>
          <a:lstStyle/>
          <a:p>
            <a:r>
              <a:rPr lang="en-US" sz="2400" b="1" dirty="0">
                <a:latin typeface="Open Sans"/>
                <a:ea typeface="Open Sans"/>
                <a:cs typeface="Open Sans"/>
                <a:sym typeface="Open Sans"/>
              </a:rPr>
              <a:t>Competitive</a:t>
            </a:r>
          </a:p>
          <a:p>
            <a:r>
              <a:rPr lang="en-US" sz="2400" b="1" dirty="0">
                <a:latin typeface="Open Sans"/>
                <a:ea typeface="Open Sans"/>
                <a:cs typeface="Open Sans"/>
                <a:sym typeface="Open Sans"/>
              </a:rPr>
              <a:t>Recruitment</a:t>
            </a:r>
            <a:endParaRPr sz="2400" b="1" dirty="0">
              <a:latin typeface="Open Sans"/>
              <a:ea typeface="Open Sans"/>
              <a:cs typeface="Open Sans"/>
              <a:sym typeface="Open Sans"/>
            </a:endParaRPr>
          </a:p>
        </p:txBody>
      </p:sp>
      <p:sp>
        <p:nvSpPr>
          <p:cNvPr id="3" name="Chevron 2">
            <a:extLst>
              <a:ext uri="{C183D7F6-B498-43B3-948B-1728B52AA6E4}">
                <adec:decorative xmlns:adec="http://schemas.microsoft.com/office/drawing/2017/decorative" val="1"/>
              </a:ext>
            </a:extLst>
          </p:cNvPr>
          <p:cNvSpPr/>
          <p:nvPr/>
        </p:nvSpPr>
        <p:spPr>
          <a:xfrm>
            <a:off x="3215283" y="3091599"/>
            <a:ext cx="1909187" cy="16277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598066" y="3170954"/>
            <a:ext cx="1205779" cy="1554272"/>
          </a:xfrm>
          <a:prstGeom prst="rect">
            <a:avLst/>
          </a:prstGeom>
          <a:noFill/>
        </p:spPr>
        <p:txBody>
          <a:bodyPr wrap="none" rtlCol="0">
            <a:spAutoFit/>
          </a:bodyPr>
          <a:lstStyle/>
          <a:p>
            <a:pPr algn="r"/>
            <a:r>
              <a:rPr lang="en-US" sz="1900" b="1" dirty="0"/>
              <a:t>Visa           </a:t>
            </a:r>
          </a:p>
          <a:p>
            <a:pPr algn="r"/>
            <a:r>
              <a:rPr lang="en-US" sz="1900" b="1" dirty="0"/>
              <a:t>request </a:t>
            </a:r>
          </a:p>
          <a:p>
            <a:pPr algn="r"/>
            <a:r>
              <a:rPr lang="en-US" sz="1900" b="1" dirty="0"/>
              <a:t>OR</a:t>
            </a:r>
          </a:p>
          <a:p>
            <a:pPr algn="r"/>
            <a:r>
              <a:rPr lang="en-US" sz="1900" b="1" dirty="0"/>
              <a:t>unit </a:t>
            </a:r>
          </a:p>
          <a:p>
            <a:pPr algn="r"/>
            <a:r>
              <a:rPr lang="en-US" sz="1900" b="1" dirty="0"/>
              <a:t>email       </a:t>
            </a:r>
          </a:p>
        </p:txBody>
      </p:sp>
      <p:sp>
        <p:nvSpPr>
          <p:cNvPr id="196" name="Google Shape;196;p23"/>
          <p:cNvSpPr txBox="1"/>
          <p:nvPr/>
        </p:nvSpPr>
        <p:spPr>
          <a:xfrm>
            <a:off x="1141528" y="5210714"/>
            <a:ext cx="8526347" cy="657156"/>
          </a:xfrm>
          <a:prstGeom prst="rect">
            <a:avLst/>
          </a:prstGeom>
          <a:noFill/>
          <a:ln>
            <a:noFill/>
          </a:ln>
        </p:spPr>
        <p:txBody>
          <a:bodyPr spcFirstLastPara="1" wrap="square" lIns="91425" tIns="91425" rIns="91425" bIns="91425" anchor="t" anchorCtr="0">
            <a:noAutofit/>
          </a:bodyPr>
          <a:lstStyle/>
          <a:p>
            <a:r>
              <a:rPr lang="en-US" sz="2000" b="1" dirty="0">
                <a:solidFill>
                  <a:schemeClr val="dk1"/>
                </a:solidFill>
                <a:latin typeface="Open Sans"/>
                <a:ea typeface="Open Sans"/>
                <a:cs typeface="Open Sans"/>
                <a:sym typeface="Open Sans"/>
              </a:rPr>
              <a:t>Unit-level recruitment is the most important step of this process!</a:t>
            </a:r>
            <a:endParaRPr sz="2000" b="1"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82721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4"/>
          <p:cNvSpPr txBox="1">
            <a:spLocks noGrp="1"/>
          </p:cNvSpPr>
          <p:nvPr>
            <p:ph type="title"/>
          </p:nvPr>
        </p:nvSpPr>
        <p:spPr>
          <a:xfrm>
            <a:off x="1097280" y="836113"/>
            <a:ext cx="10058400" cy="68493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a:ea typeface="Open Sans"/>
                <a:cs typeface="Open Sans"/>
                <a:sym typeface="Open Sans"/>
              </a:rPr>
              <a:t>STEP 1: </a:t>
            </a:r>
            <a:br>
              <a:rPr lang="en-US" sz="4400" cap="none" dirty="0">
                <a:solidFill>
                  <a:schemeClr val="dk1"/>
                </a:solidFill>
                <a:latin typeface="Open Sans Semibold"/>
                <a:ea typeface="Open Sans"/>
                <a:cs typeface="Open Sans"/>
                <a:sym typeface="Open Sans"/>
              </a:rPr>
            </a:br>
            <a:r>
              <a:rPr lang="en-US" sz="4400" cap="none" dirty="0">
                <a:solidFill>
                  <a:schemeClr val="dk1"/>
                </a:solidFill>
                <a:latin typeface="Open Sans Semibold"/>
                <a:ea typeface="Open Sans"/>
                <a:cs typeface="Open Sans"/>
                <a:sym typeface="Open Sans"/>
              </a:rPr>
              <a:t>RECRUITMENT AND SELECTION</a:t>
            </a:r>
          </a:p>
        </p:txBody>
      </p:sp>
      <p:sp>
        <p:nvSpPr>
          <p:cNvPr id="202" name="Google Shape;202;p24"/>
          <p:cNvSpPr txBox="1">
            <a:spLocks noGrp="1"/>
          </p:cNvSpPr>
          <p:nvPr>
            <p:ph idx="1"/>
          </p:nvPr>
        </p:nvSpPr>
        <p:spPr>
          <a:xfrm>
            <a:off x="1097280" y="1820640"/>
            <a:ext cx="10058400"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000" dirty="0">
                <a:solidFill>
                  <a:schemeClr val="dk1"/>
                </a:solidFill>
                <a:latin typeface="Open Sans"/>
                <a:ea typeface="Open Sans"/>
                <a:cs typeface="Open Sans"/>
                <a:sym typeface="Open Sans"/>
              </a:rPr>
              <a:t>Sponsorship requirements include:</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
            </a:pPr>
            <a:r>
              <a:rPr lang="en-US" sz="2000" b="1" dirty="0">
                <a:solidFill>
                  <a:schemeClr val="dk1"/>
                </a:solidFill>
                <a:latin typeface="Open Sans"/>
                <a:ea typeface="Open Sans"/>
                <a:cs typeface="Open Sans"/>
                <a:sym typeface="Open Sans"/>
              </a:rPr>
              <a:t>Unit must publish ad that</a:t>
            </a:r>
            <a:r>
              <a:rPr lang="en-US" sz="2000" dirty="0">
                <a:solidFill>
                  <a:schemeClr val="dk1"/>
                </a:solidFill>
                <a:latin typeface="Open Sans"/>
                <a:ea typeface="Open Sans"/>
                <a:cs typeface="Open Sans"/>
                <a:sym typeface="Open Sans"/>
              </a:rPr>
              <a:t>:</a:t>
            </a:r>
            <a:endParaRPr sz="2000" dirty="0">
              <a:latin typeface="Open Sans"/>
              <a:ea typeface="Open Sans"/>
              <a:cs typeface="Open Sans"/>
              <a:sym typeface="Open Sans"/>
            </a:endParaRPr>
          </a:p>
          <a:p>
            <a:pPr marL="576262" lvl="1" indent="-296862">
              <a:spcBef>
                <a:spcPts val="360"/>
              </a:spcBef>
              <a:buClr>
                <a:schemeClr val="accent1"/>
              </a:buClr>
              <a:buSzPts val="2000"/>
              <a:buFont typeface="Arial"/>
              <a:buChar char="•"/>
            </a:pPr>
            <a:r>
              <a:rPr lang="en-US" sz="2000" dirty="0">
                <a:solidFill>
                  <a:schemeClr val="dk1"/>
                </a:solidFill>
                <a:latin typeface="Open Sans"/>
                <a:ea typeface="Open Sans"/>
                <a:cs typeface="Open Sans"/>
                <a:sym typeface="Open Sans"/>
              </a:rPr>
              <a:t>Runs in a professional print journal </a:t>
            </a:r>
            <a:r>
              <a:rPr lang="en-US" sz="2000" b="1" dirty="0">
                <a:solidFill>
                  <a:schemeClr val="dk1"/>
                </a:solidFill>
                <a:latin typeface="Open Sans"/>
                <a:ea typeface="Open Sans"/>
                <a:cs typeface="Open Sans"/>
                <a:sym typeface="Open Sans"/>
              </a:rPr>
              <a:t>or</a:t>
            </a:r>
            <a:r>
              <a:rPr lang="en-US" sz="2000" dirty="0">
                <a:solidFill>
                  <a:schemeClr val="dk1"/>
                </a:solidFill>
                <a:latin typeface="Open Sans"/>
                <a:ea typeface="Open Sans"/>
                <a:cs typeface="Open Sans"/>
                <a:sym typeface="Open Sans"/>
              </a:rPr>
              <a:t> </a:t>
            </a:r>
            <a:r>
              <a:rPr lang="en-US" sz="2000" i="1" dirty="0">
                <a:solidFill>
                  <a:schemeClr val="dk1"/>
                </a:solidFill>
                <a:latin typeface="Open Sans"/>
                <a:ea typeface="Open Sans"/>
                <a:cs typeface="Open Sans"/>
                <a:sym typeface="Open Sans"/>
              </a:rPr>
              <a:t>The Chronicle of Higher Education</a:t>
            </a:r>
            <a:r>
              <a:rPr lang="en-US" sz="2000" dirty="0">
                <a:solidFill>
                  <a:schemeClr val="dk1"/>
                </a:solidFill>
                <a:latin typeface="Open Sans"/>
                <a:ea typeface="Open Sans"/>
                <a:cs typeface="Open Sans"/>
                <a:sym typeface="Open Sans"/>
              </a:rPr>
              <a:t> online for </a:t>
            </a:r>
            <a:r>
              <a:rPr lang="en-US" sz="2000" b="1" dirty="0">
                <a:solidFill>
                  <a:schemeClr val="dk1"/>
                </a:solidFill>
                <a:latin typeface="Open Sans"/>
                <a:ea typeface="Open Sans"/>
                <a:cs typeface="Open Sans"/>
                <a:sym typeface="Open Sans"/>
              </a:rPr>
              <a:t>at least 30 days</a:t>
            </a:r>
            <a:endParaRPr sz="2000" dirty="0">
              <a:latin typeface="Open Sans"/>
              <a:ea typeface="Open Sans"/>
              <a:cs typeface="Open Sans"/>
              <a:sym typeface="Open Sans"/>
            </a:endParaRPr>
          </a:p>
          <a:p>
            <a:pPr marL="576263" lvl="1" indent="-296863">
              <a:spcBef>
                <a:spcPts val="360"/>
              </a:spcBef>
              <a:buClr>
                <a:schemeClr val="accent1"/>
              </a:buClr>
              <a:buSzPts val="2000"/>
              <a:buFont typeface="Open Sans"/>
              <a:buChar char="•"/>
            </a:pPr>
            <a:r>
              <a:rPr lang="en-US" sz="2000" dirty="0">
                <a:solidFill>
                  <a:schemeClr val="dk1"/>
                </a:solidFill>
                <a:latin typeface="Open Sans"/>
                <a:ea typeface="Open Sans"/>
                <a:cs typeface="Open Sans"/>
                <a:sym typeface="Open Sans"/>
              </a:rPr>
              <a:t>Requires an advanced degree (master’s or doctorate) in a related field</a:t>
            </a:r>
          </a:p>
          <a:p>
            <a:pPr marL="576263" lvl="1" indent="-296863">
              <a:spcBef>
                <a:spcPts val="360"/>
              </a:spcBef>
              <a:buClr>
                <a:schemeClr val="accent1"/>
              </a:buClr>
              <a:buSzPts val="2000"/>
              <a:buFont typeface="Open Sans"/>
              <a:buChar char="•"/>
            </a:pPr>
            <a:r>
              <a:rPr lang="en-US" sz="2000" dirty="0">
                <a:solidFill>
                  <a:schemeClr val="dk1"/>
                </a:solidFill>
                <a:latin typeface="Open Sans"/>
                <a:ea typeface="Open Sans"/>
                <a:cs typeface="Open Sans"/>
                <a:sym typeface="Open Sans"/>
              </a:rPr>
              <a:t>Includes some mention of teaching duties</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
            </a:pPr>
            <a:r>
              <a:rPr lang="en-US" sz="2000" dirty="0">
                <a:solidFill>
                  <a:schemeClr val="dk1"/>
                </a:solidFill>
                <a:latin typeface="Open Sans"/>
                <a:ea typeface="Open Sans"/>
                <a:cs typeface="Open Sans"/>
                <a:sym typeface="Open Sans"/>
              </a:rPr>
              <a:t>The foreign national must: </a:t>
            </a:r>
            <a:endParaRPr sz="2000" dirty="0">
              <a:solidFill>
                <a:schemeClr val="dk1"/>
              </a:solidFill>
              <a:latin typeface="Open Sans"/>
              <a:ea typeface="Open Sans"/>
              <a:cs typeface="Open Sans"/>
              <a:sym typeface="Open Sans"/>
            </a:endParaRPr>
          </a:p>
          <a:p>
            <a:pPr marL="576262" lvl="1" indent="-296862">
              <a:spcBef>
                <a:spcPts val="400"/>
              </a:spcBef>
              <a:buClr>
                <a:schemeClr val="accent1"/>
              </a:buClr>
              <a:buSzPts val="2000"/>
              <a:buFont typeface="Arial"/>
              <a:buChar char="•"/>
            </a:pPr>
            <a:r>
              <a:rPr lang="en-US" sz="2000" b="1" dirty="0">
                <a:solidFill>
                  <a:schemeClr val="dk1"/>
                </a:solidFill>
                <a:latin typeface="Open Sans"/>
                <a:ea typeface="Open Sans"/>
                <a:cs typeface="Open Sans"/>
                <a:sym typeface="Open Sans"/>
              </a:rPr>
              <a:t>Meet the minimum requirements</a:t>
            </a:r>
            <a:r>
              <a:rPr lang="en-US" sz="2000" dirty="0">
                <a:solidFill>
                  <a:schemeClr val="dk1"/>
                </a:solidFill>
                <a:latin typeface="Open Sans"/>
                <a:ea typeface="Open Sans"/>
                <a:cs typeface="Open Sans"/>
                <a:sym typeface="Open Sans"/>
              </a:rPr>
              <a:t> for the position </a:t>
            </a:r>
            <a:r>
              <a:rPr lang="en-US" sz="2000" b="1" dirty="0">
                <a:solidFill>
                  <a:schemeClr val="dk1"/>
                </a:solidFill>
                <a:latin typeface="Open Sans"/>
                <a:ea typeface="Open Sans"/>
                <a:cs typeface="Open Sans"/>
                <a:sym typeface="Open Sans"/>
              </a:rPr>
              <a:t>and</a:t>
            </a:r>
            <a:endParaRPr sz="2000" dirty="0">
              <a:solidFill>
                <a:schemeClr val="dk1"/>
              </a:solidFill>
              <a:latin typeface="Open Sans"/>
              <a:ea typeface="Open Sans"/>
              <a:cs typeface="Open Sans"/>
              <a:sym typeface="Open Sans"/>
            </a:endParaRPr>
          </a:p>
          <a:p>
            <a:pPr marL="576262" lvl="1" indent="-296862">
              <a:spcBef>
                <a:spcPts val="400"/>
              </a:spcBef>
              <a:buClr>
                <a:schemeClr val="accent1"/>
              </a:buClr>
              <a:buSzPts val="2000"/>
              <a:buFont typeface="Arial"/>
              <a:buChar char="•"/>
            </a:pPr>
            <a:r>
              <a:rPr lang="en-US" sz="2000" dirty="0">
                <a:solidFill>
                  <a:schemeClr val="dk1"/>
                </a:solidFill>
                <a:latin typeface="Open Sans"/>
                <a:ea typeface="Open Sans"/>
                <a:cs typeface="Open Sans"/>
                <a:sym typeface="Open Sans"/>
              </a:rPr>
              <a:t>Be </a:t>
            </a:r>
            <a:r>
              <a:rPr lang="en-US" sz="2000" b="1" dirty="0">
                <a:solidFill>
                  <a:schemeClr val="dk1"/>
                </a:solidFill>
                <a:latin typeface="Open Sans"/>
                <a:ea typeface="Open Sans"/>
                <a:cs typeface="Open Sans"/>
                <a:sym typeface="Open Sans"/>
              </a:rPr>
              <a:t>the most qualified available candidate</a:t>
            </a:r>
            <a:r>
              <a:rPr lang="en-US" sz="2000" dirty="0">
                <a:solidFill>
                  <a:schemeClr val="dk1"/>
                </a:solidFill>
                <a:latin typeface="Open Sans"/>
                <a:ea typeface="Open Sans"/>
                <a:cs typeface="Open Sans"/>
                <a:sym typeface="Open Sans"/>
              </a:rPr>
              <a:t> for the position</a:t>
            </a:r>
          </a:p>
        </p:txBody>
      </p:sp>
    </p:spTree>
    <p:extLst>
      <p:ext uri="{BB962C8B-B14F-4D97-AF65-F5344CB8AC3E}">
        <p14:creationId xmlns:p14="http://schemas.microsoft.com/office/powerpoint/2010/main" val="425678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5"/>
          <p:cNvSpPr txBox="1">
            <a:spLocks noGrp="1"/>
          </p:cNvSpPr>
          <p:nvPr>
            <p:ph type="title"/>
          </p:nvPr>
        </p:nvSpPr>
        <p:spPr>
          <a:xfrm>
            <a:off x="1097280" y="1112808"/>
            <a:ext cx="10058400" cy="624552"/>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dirty="0">
                <a:solidFill>
                  <a:schemeClr val="dk1"/>
                </a:solidFill>
                <a:sym typeface="Open Sans"/>
              </a:rPr>
              <a:t>Advertisement BEST PRACTICES</a:t>
            </a:r>
            <a:endParaRPr sz="4400" cap="none" dirty="0">
              <a:solidFill>
                <a:schemeClr val="dk1"/>
              </a:solidFill>
              <a:sym typeface="Open Sans"/>
            </a:endParaRPr>
          </a:p>
        </p:txBody>
      </p:sp>
      <p:sp>
        <p:nvSpPr>
          <p:cNvPr id="209" name="Google Shape;209;p25"/>
          <p:cNvSpPr txBox="1">
            <a:spLocks noGrp="1"/>
          </p:cNvSpPr>
          <p:nvPr>
            <p:ph idx="1"/>
          </p:nvPr>
        </p:nvSpPr>
        <p:spPr>
          <a:xfrm>
            <a:off x="1097280" y="1820639"/>
            <a:ext cx="10058400"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000" dirty="0">
                <a:solidFill>
                  <a:schemeClr val="dk1"/>
                </a:solidFill>
                <a:latin typeface="Open Sans"/>
                <a:ea typeface="Open Sans"/>
                <a:cs typeface="Open Sans"/>
                <a:sym typeface="Open Sans"/>
              </a:rPr>
              <a:t>To make sponsorship easier:  </a:t>
            </a:r>
          </a:p>
          <a:p>
            <a:pPr marL="274320" indent="-274320">
              <a:lnSpc>
                <a:spcPct val="100000"/>
              </a:lnSpc>
              <a:spcBef>
                <a:spcPts val="400"/>
              </a:spcBef>
              <a:buClr>
                <a:schemeClr val="accent1"/>
              </a:buClr>
              <a:buSzPts val="2000"/>
              <a:buFont typeface="Open Sans"/>
              <a:buChar char="•"/>
            </a:pPr>
            <a:r>
              <a:rPr lang="en-US" sz="2000" dirty="0">
                <a:solidFill>
                  <a:schemeClr val="dk1"/>
                </a:solidFill>
                <a:latin typeface="Open Sans"/>
                <a:ea typeface="Open Sans"/>
                <a:cs typeface="Open Sans"/>
                <a:sym typeface="Open Sans"/>
              </a:rPr>
              <a:t>List all requirements clearly and precisely</a:t>
            </a:r>
            <a:endParaRPr sz="2000" dirty="0">
              <a:latin typeface="Open Sans"/>
              <a:ea typeface="Open Sans"/>
              <a:cs typeface="Open Sans"/>
              <a:sym typeface="Open Sans"/>
            </a:endParaRPr>
          </a:p>
          <a:p>
            <a:pPr marL="274320" indent="-274320">
              <a:lnSpc>
                <a:spcPct val="100000"/>
              </a:lnSpc>
              <a:spcBef>
                <a:spcPts val="400"/>
              </a:spcBef>
              <a:buClr>
                <a:schemeClr val="accent1"/>
              </a:buClr>
              <a:buSzPts val="2000"/>
              <a:buFont typeface="Open Sans"/>
              <a:buChar char="•"/>
            </a:pPr>
            <a:r>
              <a:rPr lang="en-US" sz="2000" dirty="0">
                <a:solidFill>
                  <a:schemeClr val="dk1"/>
                </a:solidFill>
                <a:latin typeface="Open Sans"/>
                <a:ea typeface="Open Sans"/>
                <a:cs typeface="Open Sans"/>
                <a:sym typeface="Open Sans"/>
              </a:rPr>
              <a:t>List all acceptable U.S. degree(s) and include “or foreign equivalent”</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
            </a:pPr>
            <a:r>
              <a:rPr lang="en-US" sz="2000" dirty="0">
                <a:solidFill>
                  <a:schemeClr val="dk1"/>
                </a:solidFill>
                <a:latin typeface="Open Sans"/>
                <a:ea typeface="Open Sans"/>
                <a:cs typeface="Open Sans"/>
                <a:sym typeface="Open Sans"/>
              </a:rPr>
              <a:t>Avoid “preferences” and excessive requirements</a:t>
            </a:r>
          </a:p>
          <a:p>
            <a:pPr marL="274320" indent="-274320">
              <a:spcBef>
                <a:spcPts val="400"/>
              </a:spcBef>
              <a:buClr>
                <a:schemeClr val="accent1"/>
              </a:buClr>
              <a:buSzPts val="2000"/>
              <a:buFont typeface="Open Sans"/>
              <a:buChar char="•"/>
            </a:pPr>
            <a:r>
              <a:rPr lang="en-US" sz="2000" dirty="0">
                <a:solidFill>
                  <a:schemeClr val="dk1"/>
                </a:solidFill>
                <a:latin typeface="Open Sans"/>
                <a:ea typeface="Open Sans"/>
                <a:cs typeface="Open Sans"/>
                <a:sym typeface="Open Sans"/>
              </a:rPr>
              <a:t>Copy approved </a:t>
            </a:r>
            <a:r>
              <a:rPr lang="en-US" sz="2000" dirty="0" err="1">
                <a:solidFill>
                  <a:schemeClr val="dk1"/>
                </a:solidFill>
                <a:latin typeface="Open Sans"/>
                <a:ea typeface="Open Sans"/>
                <a:cs typeface="Open Sans"/>
                <a:sym typeface="Open Sans"/>
              </a:rPr>
              <a:t>Interfolio</a:t>
            </a:r>
            <a:r>
              <a:rPr lang="en-US" sz="2000" dirty="0">
                <a:solidFill>
                  <a:schemeClr val="dk1"/>
                </a:solidFill>
                <a:latin typeface="Open Sans"/>
                <a:ea typeface="Open Sans"/>
                <a:cs typeface="Open Sans"/>
                <a:sym typeface="Open Sans"/>
              </a:rPr>
              <a:t> position wording </a:t>
            </a:r>
            <a:r>
              <a:rPr lang="en-US" sz="2000" b="1" dirty="0">
                <a:solidFill>
                  <a:schemeClr val="dk1"/>
                </a:solidFill>
                <a:latin typeface="Open Sans"/>
                <a:ea typeface="Open Sans"/>
                <a:cs typeface="Open Sans"/>
                <a:sym typeface="Open Sans"/>
              </a:rPr>
              <a:t>exactly </a:t>
            </a:r>
            <a:r>
              <a:rPr lang="en-US" sz="2000" dirty="0">
                <a:solidFill>
                  <a:schemeClr val="dk1"/>
                </a:solidFill>
                <a:latin typeface="Open Sans"/>
                <a:ea typeface="Open Sans"/>
                <a:cs typeface="Open Sans"/>
                <a:sym typeface="Open Sans"/>
              </a:rPr>
              <a:t>for any external ads</a:t>
            </a:r>
            <a:endParaRPr sz="2000" dirty="0">
              <a:solidFill>
                <a:schemeClr val="dk1"/>
              </a:solidFill>
              <a:latin typeface="Open Sans"/>
              <a:ea typeface="Open Sans"/>
              <a:cs typeface="Open Sans"/>
              <a:sym typeface="Open Sans"/>
            </a:endParaRPr>
          </a:p>
          <a:p>
            <a:pPr marL="0" indent="0">
              <a:spcBef>
                <a:spcPts val="480"/>
              </a:spcBef>
              <a:buClr>
                <a:schemeClr val="accent1"/>
              </a:buClr>
            </a:pPr>
            <a:endParaRPr sz="2000" dirty="0">
              <a:solidFill>
                <a:schemeClr val="dk1"/>
              </a:solidFill>
              <a:latin typeface="Open Sans"/>
              <a:ea typeface="Open Sans"/>
              <a:cs typeface="Open Sans"/>
              <a:sym typeface="Open Sans"/>
            </a:endParaRPr>
          </a:p>
          <a:p>
            <a:pPr marL="0" indent="0">
              <a:spcBef>
                <a:spcPts val="480"/>
              </a:spcBef>
              <a:buNone/>
            </a:pPr>
            <a:endParaRPr lang="en-US" sz="2000" dirty="0">
              <a:solidFill>
                <a:schemeClr val="dk1"/>
              </a:solidFill>
              <a:latin typeface="Open Sans"/>
              <a:ea typeface="Open Sans"/>
              <a:cs typeface="Open Sans"/>
              <a:sym typeface="Open Sans"/>
            </a:endParaRPr>
          </a:p>
          <a:p>
            <a:pPr marL="0" indent="0">
              <a:spcBef>
                <a:spcPts val="480"/>
              </a:spcBef>
              <a:buNone/>
            </a:pPr>
            <a:endParaRPr lang="en-US" sz="2000" dirty="0">
              <a:solidFill>
                <a:schemeClr val="dk1"/>
              </a:solidFill>
              <a:latin typeface="Open Sans"/>
              <a:ea typeface="Open Sans"/>
              <a:cs typeface="Open Sans"/>
              <a:sym typeface="Open Sans"/>
            </a:endParaRPr>
          </a:p>
          <a:p>
            <a:pPr marL="0" indent="0">
              <a:spcBef>
                <a:spcPts val="480"/>
              </a:spcBef>
              <a:buNone/>
            </a:pPr>
            <a:r>
              <a:rPr lang="en-US" sz="2000" dirty="0">
                <a:solidFill>
                  <a:schemeClr val="dk1"/>
                </a:solidFill>
                <a:latin typeface="Open Sans"/>
                <a:ea typeface="Open Sans"/>
                <a:cs typeface="Open Sans"/>
                <a:sym typeface="Open Sans"/>
              </a:rPr>
              <a:t>See </a:t>
            </a:r>
            <a:r>
              <a:rPr lang="en-US" sz="2000" dirty="0">
                <a:solidFill>
                  <a:schemeClr val="dk1"/>
                </a:solidFill>
                <a:latin typeface="Open Sans"/>
                <a:ea typeface="Open Sans"/>
                <a:cs typeface="Open Sans"/>
                <a:sym typeface="Open Sans"/>
                <a:hlinkClick r:id="rId3"/>
              </a:rPr>
              <a:t>Creating Ads for Permanent Residence Sponsorship Eligible Positions</a:t>
            </a:r>
            <a:r>
              <a:rPr lang="en-US" sz="2000" dirty="0">
                <a:solidFill>
                  <a:schemeClr val="dk1"/>
                </a:solidFill>
                <a:latin typeface="Open Sans"/>
                <a:ea typeface="Open Sans"/>
                <a:cs typeface="Open Sans"/>
                <a:sym typeface="Open Sans"/>
              </a:rPr>
              <a:t> and our </a:t>
            </a:r>
            <a:r>
              <a:rPr lang="en-US" sz="2000" dirty="0">
                <a:solidFill>
                  <a:schemeClr val="dk1"/>
                </a:solidFill>
                <a:latin typeface="Open Sans"/>
                <a:ea typeface="Open Sans"/>
                <a:cs typeface="Open Sans"/>
                <a:sym typeface="Open Sans"/>
                <a:hlinkClick r:id="rId4"/>
              </a:rPr>
              <a:t>2024 Recruitment Training</a:t>
            </a:r>
            <a:r>
              <a:rPr lang="en-US" sz="2000" dirty="0">
                <a:solidFill>
                  <a:schemeClr val="dk1"/>
                </a:solidFill>
                <a:latin typeface="Open Sans"/>
                <a:ea typeface="Open Sans"/>
                <a:cs typeface="Open Sans"/>
                <a:sym typeface="Open Sans"/>
              </a:rPr>
              <a:t> slide deck for further guidance.</a:t>
            </a:r>
          </a:p>
          <a:p>
            <a:pPr marL="0" indent="0">
              <a:spcBef>
                <a:spcPts val="480"/>
              </a:spcBef>
              <a:buClr>
                <a:schemeClr val="accent1"/>
              </a:buClr>
            </a:pPr>
            <a:endParaRPr sz="2000" dirty="0">
              <a:solidFill>
                <a:schemeClr val="dk1"/>
              </a:solidFill>
              <a:latin typeface="Open Sans"/>
              <a:ea typeface="Open Sans"/>
              <a:cs typeface="Open Sans"/>
              <a:sym typeface="Open Sans"/>
            </a:endParaRPr>
          </a:p>
        </p:txBody>
      </p:sp>
      <p:grpSp>
        <p:nvGrpSpPr>
          <p:cNvPr id="211" name="Google Shape;211;p25" descr="An arrow drawing attention to the fact that the unit &quot;must provide documentation that the candidate meets every single requirement and preference.&quot;"/>
          <p:cNvGrpSpPr/>
          <p:nvPr/>
        </p:nvGrpSpPr>
        <p:grpSpPr>
          <a:xfrm>
            <a:off x="1180407" y="4179458"/>
            <a:ext cx="8389620" cy="856200"/>
            <a:chOff x="510250" y="4808375"/>
            <a:chExt cx="7610700" cy="856200"/>
          </a:xfrm>
        </p:grpSpPr>
        <p:sp>
          <p:nvSpPr>
            <p:cNvPr id="212" name="Google Shape;212;p25"/>
            <p:cNvSpPr/>
            <p:nvPr/>
          </p:nvSpPr>
          <p:spPr>
            <a:xfrm>
              <a:off x="510250" y="4808375"/>
              <a:ext cx="1072500" cy="856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25"/>
            <p:cNvSpPr txBox="1"/>
            <p:nvPr/>
          </p:nvSpPr>
          <p:spPr>
            <a:xfrm>
              <a:off x="1582750" y="4808375"/>
              <a:ext cx="6538200" cy="622800"/>
            </a:xfrm>
            <a:prstGeom prst="rect">
              <a:avLst/>
            </a:prstGeom>
            <a:noFill/>
            <a:ln>
              <a:noFill/>
            </a:ln>
          </p:spPr>
          <p:txBody>
            <a:bodyPr spcFirstLastPara="1" wrap="square" lIns="91425" tIns="91425" rIns="91425" bIns="91425" anchor="t" anchorCtr="0">
              <a:noAutofit/>
            </a:bodyPr>
            <a:lstStyle/>
            <a:p>
              <a:r>
                <a:rPr lang="en-US" sz="2000" dirty="0">
                  <a:solidFill>
                    <a:schemeClr val="dk1"/>
                  </a:solidFill>
                  <a:latin typeface="Open Sans"/>
                  <a:ea typeface="Open Sans"/>
                  <a:cs typeface="Open Sans"/>
                  <a:sym typeface="Open Sans"/>
                </a:rPr>
                <a:t>Remember that you must provide documentation that the candidate meets </a:t>
              </a:r>
              <a:r>
                <a:rPr lang="en-US" sz="2000" b="1" dirty="0">
                  <a:solidFill>
                    <a:schemeClr val="dk1"/>
                  </a:solidFill>
                  <a:latin typeface="Open Sans"/>
                  <a:ea typeface="Open Sans"/>
                  <a:cs typeface="Open Sans"/>
                  <a:sym typeface="Open Sans"/>
                </a:rPr>
                <a:t>every single</a:t>
              </a:r>
              <a:r>
                <a:rPr lang="en-US" sz="2000" dirty="0">
                  <a:solidFill>
                    <a:schemeClr val="dk1"/>
                  </a:solidFill>
                  <a:latin typeface="Open Sans"/>
                  <a:ea typeface="Open Sans"/>
                  <a:cs typeface="Open Sans"/>
                  <a:sym typeface="Open Sans"/>
                </a:rPr>
                <a:t> requirement and preference</a:t>
              </a:r>
              <a:r>
                <a:rPr lang="en-US" dirty="0">
                  <a:solidFill>
                    <a:schemeClr val="dk1"/>
                  </a:solidFill>
                  <a:latin typeface="Open Sans"/>
                  <a:ea typeface="Open Sans"/>
                  <a:cs typeface="Open Sans"/>
                  <a:sym typeface="Open Sans"/>
                </a:rPr>
                <a:t>.</a:t>
              </a:r>
              <a:endParaRPr dirty="0">
                <a:latin typeface="Open Sans"/>
                <a:ea typeface="Open Sans"/>
                <a:cs typeface="Open Sans"/>
                <a:sym typeface="Open Sans"/>
              </a:endParaRPr>
            </a:p>
          </p:txBody>
        </p:sp>
      </p:grpSp>
    </p:spTree>
    <p:extLst>
      <p:ext uri="{BB962C8B-B14F-4D97-AF65-F5344CB8AC3E}">
        <p14:creationId xmlns:p14="http://schemas.microsoft.com/office/powerpoint/2010/main" val="94016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6"/>
          <p:cNvSpPr txBox="1">
            <a:spLocks noGrp="1"/>
          </p:cNvSpPr>
          <p:nvPr>
            <p:ph type="title"/>
          </p:nvPr>
        </p:nvSpPr>
        <p:spPr>
          <a:xfrm>
            <a:off x="1066800" y="933953"/>
            <a:ext cx="10058400" cy="59004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sym typeface="Open Sans"/>
              </a:rPr>
              <a:t>STEP 2: ETA-9089 </a:t>
            </a:r>
            <a:br>
              <a:rPr lang="en-US" sz="4400" cap="none" dirty="0">
                <a:solidFill>
                  <a:schemeClr val="dk1"/>
                </a:solidFill>
                <a:sym typeface="Open Sans"/>
              </a:rPr>
            </a:br>
            <a:r>
              <a:rPr lang="en-US" sz="4400" cap="none" dirty="0">
                <a:solidFill>
                  <a:schemeClr val="dk1"/>
                </a:solidFill>
                <a:sym typeface="Open Sans"/>
              </a:rPr>
              <a:t>LABOR CERTIFICATION</a:t>
            </a:r>
          </a:p>
        </p:txBody>
      </p:sp>
      <p:sp>
        <p:nvSpPr>
          <p:cNvPr id="219" name="Google Shape;219;p26"/>
          <p:cNvSpPr txBox="1">
            <a:spLocks noGrp="1"/>
          </p:cNvSpPr>
          <p:nvPr>
            <p:ph idx="1"/>
          </p:nvPr>
        </p:nvSpPr>
        <p:spPr>
          <a:xfrm>
            <a:off x="1097280" y="1737360"/>
            <a:ext cx="10322560" cy="4480560"/>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200" dirty="0">
                <a:solidFill>
                  <a:schemeClr val="dk1"/>
                </a:solidFill>
                <a:latin typeface="Open Sans"/>
                <a:ea typeface="Open Sans"/>
                <a:cs typeface="Open Sans"/>
                <a:sym typeface="Open Sans"/>
              </a:rPr>
              <a:t>Once ISO knows of an eligible faculty member, ISO will prepare to file this with the Department of Labor to initiate permanent residence sponsorship. </a:t>
            </a:r>
          </a:p>
          <a:p>
            <a:pPr marL="0" indent="0">
              <a:buClr>
                <a:schemeClr val="accent1"/>
              </a:buClr>
              <a:buNone/>
            </a:pPr>
            <a:r>
              <a:rPr lang="en-US" sz="2200" dirty="0">
                <a:solidFill>
                  <a:schemeClr val="dk1"/>
                </a:solidFill>
                <a:latin typeface="Open Sans"/>
                <a:ea typeface="Open Sans"/>
                <a:cs typeface="Open Sans"/>
                <a:sym typeface="Open Sans"/>
              </a:rPr>
              <a:t>ISO will gather the following from the unit:</a:t>
            </a:r>
            <a:endParaRPr sz="2200" dirty="0">
              <a:solidFill>
                <a:schemeClr val="dk1"/>
              </a:solidFill>
              <a:latin typeface="Open Sans"/>
              <a:ea typeface="Open Sans"/>
              <a:cs typeface="Open Sans"/>
              <a:sym typeface="Open Sans"/>
            </a:endParaRPr>
          </a:p>
          <a:p>
            <a:pPr marL="569913" indent="-354013">
              <a:spcBef>
                <a:spcPts val="400"/>
              </a:spcBef>
              <a:buClr>
                <a:schemeClr val="dk1"/>
              </a:buClr>
              <a:buSzPts val="2000"/>
              <a:buFont typeface="Open Sans"/>
              <a:buAutoNum type="alphaLcPeriod"/>
            </a:pPr>
            <a:r>
              <a:rPr lang="en-US" sz="2000" dirty="0">
                <a:solidFill>
                  <a:schemeClr val="dk1"/>
                </a:solidFill>
                <a:latin typeface="Open Sans"/>
                <a:ea typeface="Open Sans"/>
                <a:cs typeface="Open Sans"/>
                <a:sym typeface="Open Sans"/>
              </a:rPr>
              <a:t>Documentation that foreign national meets all position requirements </a:t>
            </a:r>
          </a:p>
          <a:p>
            <a:pPr marL="569913" indent="-354013">
              <a:spcBef>
                <a:spcPts val="400"/>
              </a:spcBef>
              <a:buClr>
                <a:schemeClr val="dk1"/>
              </a:buClr>
              <a:buSzPts val="2000"/>
              <a:buFont typeface="Open Sans"/>
              <a:buAutoNum type="alphaLcPeriod"/>
            </a:pPr>
            <a:r>
              <a:rPr lang="en-US" sz="2000" dirty="0">
                <a:solidFill>
                  <a:schemeClr val="dk1"/>
                </a:solidFill>
                <a:latin typeface="Open Sans"/>
                <a:ea typeface="Open Sans"/>
                <a:cs typeface="Open Sans"/>
                <a:sym typeface="Open Sans"/>
                <a:hlinkClick r:id="rId3"/>
              </a:rPr>
              <a:t>Competitive Recruitment Report </a:t>
            </a:r>
            <a:r>
              <a:rPr lang="en-US" sz="2000" dirty="0">
                <a:solidFill>
                  <a:schemeClr val="dk1"/>
                </a:solidFill>
                <a:latin typeface="Open Sans"/>
                <a:ea typeface="Open Sans"/>
                <a:cs typeface="Open Sans"/>
                <a:sym typeface="Open Sans"/>
              </a:rPr>
              <a:t>describing recruitment process and confirming foreign national was most qualified applicant</a:t>
            </a:r>
            <a:endParaRPr sz="2000" dirty="0">
              <a:solidFill>
                <a:schemeClr val="dk1"/>
              </a:solidFill>
              <a:latin typeface="Open Sans"/>
              <a:ea typeface="Open Sans"/>
              <a:cs typeface="Open Sans"/>
              <a:sym typeface="Open Sans"/>
            </a:endParaRPr>
          </a:p>
          <a:p>
            <a:pPr marL="569912" indent="-354012">
              <a:spcBef>
                <a:spcPts val="400"/>
              </a:spcBef>
              <a:buClr>
                <a:schemeClr val="dk1"/>
              </a:buClr>
              <a:buSzPts val="2000"/>
              <a:buFont typeface="Open Sans"/>
              <a:buAutoNum type="alphaLcPeriod"/>
            </a:pPr>
            <a:r>
              <a:rPr lang="en-US" sz="2000" dirty="0">
                <a:solidFill>
                  <a:schemeClr val="dk1"/>
                </a:solidFill>
                <a:latin typeface="Open Sans"/>
                <a:ea typeface="Open Sans"/>
                <a:cs typeface="Open Sans"/>
                <a:sym typeface="Open Sans"/>
              </a:rPr>
              <a:t>Proof that position was appropriately advertised and notice given to U.S. workers</a:t>
            </a:r>
          </a:p>
          <a:p>
            <a:pPr marL="569912" indent="-354012">
              <a:spcBef>
                <a:spcPts val="400"/>
              </a:spcBef>
              <a:buClr>
                <a:schemeClr val="dk1"/>
              </a:buClr>
              <a:buSzPts val="2000"/>
              <a:buFont typeface="Open Sans"/>
              <a:buAutoNum type="alphaLcPeriod"/>
            </a:pPr>
            <a:r>
              <a:rPr lang="en-US" sz="2000" dirty="0">
                <a:solidFill>
                  <a:schemeClr val="dk1"/>
                </a:solidFill>
                <a:latin typeface="Open Sans"/>
                <a:ea typeface="Open Sans"/>
                <a:cs typeface="Open Sans"/>
                <a:sym typeface="Open Sans"/>
              </a:rPr>
              <a:t>All information necessary for the ETA-9089</a:t>
            </a:r>
            <a:endParaRPr sz="2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79145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34" name="Google Shape;234;p27"/>
          <p:cNvSpPr txBox="1">
            <a:spLocks noGrp="1"/>
          </p:cNvSpPr>
          <p:nvPr>
            <p:ph type="title" idx="4294967295"/>
          </p:nvPr>
        </p:nvSpPr>
        <p:spPr>
          <a:xfrm>
            <a:off x="279394" y="428134"/>
            <a:ext cx="10449566" cy="479425"/>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a:ea typeface="Open Sans"/>
                <a:cs typeface="Open Sans"/>
                <a:sym typeface="Open Sans"/>
              </a:rPr>
              <a:t>CLOCKS ARE TICKING AT STEP 2…</a:t>
            </a:r>
          </a:p>
        </p:txBody>
      </p:sp>
      <p:grpSp>
        <p:nvGrpSpPr>
          <p:cNvPr id="2" name="Group 1" descr="An illustration of the four clocks/time limits involved in submitting an ETA-9089 Application for Permanent Employment Certification."/>
          <p:cNvGrpSpPr/>
          <p:nvPr/>
        </p:nvGrpSpPr>
        <p:grpSpPr>
          <a:xfrm>
            <a:off x="571500" y="1131804"/>
            <a:ext cx="10680324" cy="4854718"/>
            <a:chOff x="571500" y="1131804"/>
            <a:chExt cx="10680324" cy="4854718"/>
          </a:xfrm>
        </p:grpSpPr>
        <p:grpSp>
          <p:nvGrpSpPr>
            <p:cNvPr id="226" name="Google Shape;226;p27"/>
            <p:cNvGrpSpPr/>
            <p:nvPr/>
          </p:nvGrpSpPr>
          <p:grpSpPr>
            <a:xfrm>
              <a:off x="571500" y="1263986"/>
              <a:ext cx="8105775" cy="4722536"/>
              <a:chOff x="-172528" y="19008"/>
              <a:chExt cx="8229600" cy="4722536"/>
            </a:xfrm>
          </p:grpSpPr>
          <p:sp>
            <p:nvSpPr>
              <p:cNvPr id="227" name="Google Shape;227;p27"/>
              <p:cNvSpPr/>
              <p:nvPr/>
            </p:nvSpPr>
            <p:spPr>
              <a:xfrm>
                <a:off x="-172528" y="19008"/>
                <a:ext cx="8229600" cy="1718302"/>
              </a:xfrm>
              <a:prstGeom prst="roundRect">
                <a:avLst>
                  <a:gd name="adj" fmla="val 10000"/>
                </a:avLst>
              </a:prstGeom>
              <a:noFill/>
              <a:ln>
                <a:noFill/>
              </a:ln>
            </p:spPr>
            <p:txBody>
              <a:bodyPr spcFirstLastPara="1" wrap="square" lIns="91425" tIns="91425" rIns="91425" bIns="91425" anchor="ctr" anchorCtr="0">
                <a:noAutofit/>
              </a:bodyPr>
              <a:lstStyle/>
              <a:p>
                <a:endParaRPr/>
              </a:p>
            </p:txBody>
          </p:sp>
          <p:sp>
            <p:nvSpPr>
              <p:cNvPr id="228" name="Google Shape;228;p27"/>
              <p:cNvSpPr/>
              <p:nvPr/>
            </p:nvSpPr>
            <p:spPr>
              <a:xfrm rot="10800000">
                <a:off x="246887" y="1811656"/>
                <a:ext cx="2417445" cy="2929888"/>
              </a:xfrm>
              <a:prstGeom prst="round2SameRect">
                <a:avLst>
                  <a:gd name="adj1" fmla="val 10500"/>
                  <a:gd name="adj2" fmla="val 0"/>
                </a:avLst>
              </a:prstGeom>
              <a:solidFill>
                <a:srgbClr val="B4A7D6"/>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9" name="Google Shape;229;p27"/>
              <p:cNvSpPr txBox="1"/>
              <p:nvPr/>
            </p:nvSpPr>
            <p:spPr>
              <a:xfrm>
                <a:off x="321232" y="1811656"/>
                <a:ext cx="2268755" cy="2855543"/>
              </a:xfrm>
              <a:prstGeom prst="rect">
                <a:avLst/>
              </a:prstGeom>
              <a:noFill/>
              <a:ln>
                <a:noFill/>
              </a:ln>
            </p:spPr>
            <p:txBody>
              <a:bodyPr spcFirstLastPara="1" wrap="square" lIns="149350" tIns="149350" rIns="149350" bIns="149350" anchor="t" anchorCtr="0">
                <a:noAutofit/>
              </a:bodyPr>
              <a:lstStyle/>
              <a:p>
                <a:pPr algn="ctr">
                  <a:lnSpc>
                    <a:spcPct val="90000"/>
                  </a:lnSpc>
                </a:pPr>
                <a:r>
                  <a:rPr lang="en-US" sz="2100" b="1" dirty="0">
                    <a:solidFill>
                      <a:schemeClr val="dk1"/>
                    </a:solidFill>
                    <a:latin typeface="Open Sans"/>
                    <a:ea typeface="Open Sans"/>
                    <a:cs typeface="Open Sans"/>
                    <a:sym typeface="Open Sans"/>
                  </a:rPr>
                  <a:t>Recruitment Clock</a:t>
                </a:r>
                <a:endParaRPr dirty="0">
                  <a:solidFill>
                    <a:schemeClr val="dk1"/>
                  </a:solidFill>
                  <a:latin typeface="Open Sans"/>
                  <a:ea typeface="Open Sans"/>
                  <a:cs typeface="Open Sans"/>
                  <a:sym typeface="Open Sans"/>
                </a:endParaRPr>
              </a:p>
              <a:p>
                <a:pPr algn="ctr">
                  <a:lnSpc>
                    <a:spcPct val="90000"/>
                  </a:lnSpc>
                  <a:spcBef>
                    <a:spcPts val="735"/>
                  </a:spcBef>
                  <a:spcAft>
                    <a:spcPts val="735"/>
                  </a:spcAft>
                </a:pPr>
                <a:r>
                  <a:rPr lang="en-US" sz="2100" dirty="0">
                    <a:solidFill>
                      <a:schemeClr val="dk1"/>
                    </a:solidFill>
                    <a:latin typeface="Open Sans"/>
                    <a:ea typeface="Open Sans"/>
                    <a:cs typeface="Open Sans"/>
                    <a:sym typeface="Open Sans"/>
                  </a:rPr>
                  <a:t>ETA-9089 must be filed </a:t>
                </a:r>
                <a:r>
                  <a:rPr lang="en-US" sz="2100" b="1" dirty="0">
                    <a:solidFill>
                      <a:schemeClr val="dk1"/>
                    </a:solidFill>
                    <a:latin typeface="Open Sans"/>
                    <a:ea typeface="Open Sans"/>
                    <a:cs typeface="Open Sans"/>
                    <a:sym typeface="Open Sans"/>
                  </a:rPr>
                  <a:t>within 18 months</a:t>
                </a:r>
                <a:r>
                  <a:rPr lang="en-US" sz="2100" dirty="0">
                    <a:solidFill>
                      <a:schemeClr val="dk1"/>
                    </a:solidFill>
                    <a:latin typeface="Open Sans"/>
                    <a:ea typeface="Open Sans"/>
                    <a:cs typeface="Open Sans"/>
                    <a:sym typeface="Open Sans"/>
                  </a:rPr>
                  <a:t> of date of </a:t>
                </a:r>
                <a:r>
                  <a:rPr lang="en-US" sz="2100" i="1" dirty="0">
                    <a:solidFill>
                      <a:schemeClr val="dk1"/>
                    </a:solidFill>
                    <a:latin typeface="Open Sans"/>
                    <a:ea typeface="Open Sans"/>
                    <a:cs typeface="Open Sans"/>
                    <a:sym typeface="Open Sans"/>
                  </a:rPr>
                  <a:t>first</a:t>
                </a:r>
                <a:r>
                  <a:rPr lang="en-US" sz="2100" dirty="0">
                    <a:solidFill>
                      <a:schemeClr val="dk1"/>
                    </a:solidFill>
                    <a:latin typeface="Open Sans"/>
                    <a:ea typeface="Open Sans"/>
                    <a:cs typeface="Open Sans"/>
                    <a:sym typeface="Open Sans"/>
                  </a:rPr>
                  <a:t> offer letter</a:t>
                </a:r>
                <a:endParaRPr sz="2100" dirty="0">
                  <a:solidFill>
                    <a:schemeClr val="dk1"/>
                  </a:solidFill>
                  <a:latin typeface="Open Sans"/>
                  <a:ea typeface="Open Sans"/>
                  <a:cs typeface="Open Sans"/>
                  <a:sym typeface="Open Sans"/>
                </a:endParaRPr>
              </a:p>
            </p:txBody>
          </p:sp>
          <p:sp>
            <p:nvSpPr>
              <p:cNvPr id="230" name="Google Shape;230;p27"/>
              <p:cNvSpPr/>
              <p:nvPr/>
            </p:nvSpPr>
            <p:spPr>
              <a:xfrm rot="10800000">
                <a:off x="2906125" y="1799725"/>
                <a:ext cx="2417400" cy="2928000"/>
              </a:xfrm>
              <a:prstGeom prst="round2SameRect">
                <a:avLst>
                  <a:gd name="adj1" fmla="val 10500"/>
                  <a:gd name="adj2" fmla="val 0"/>
                </a:avLst>
              </a:prstGeom>
              <a:solidFill>
                <a:srgbClr val="B4A7D6"/>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1" name="Google Shape;231;p27"/>
              <p:cNvSpPr txBox="1"/>
              <p:nvPr/>
            </p:nvSpPr>
            <p:spPr>
              <a:xfrm>
                <a:off x="2980425" y="1797825"/>
                <a:ext cx="2268600" cy="2855400"/>
              </a:xfrm>
              <a:prstGeom prst="rect">
                <a:avLst/>
              </a:prstGeom>
              <a:noFill/>
              <a:ln>
                <a:noFill/>
              </a:ln>
            </p:spPr>
            <p:txBody>
              <a:bodyPr spcFirstLastPara="1" wrap="square" lIns="149350" tIns="149350" rIns="149350" bIns="149350" anchor="t" anchorCtr="0">
                <a:noAutofit/>
              </a:bodyPr>
              <a:lstStyle/>
              <a:p>
                <a:pPr algn="ctr">
                  <a:lnSpc>
                    <a:spcPct val="90000"/>
                  </a:lnSpc>
                </a:pPr>
                <a:r>
                  <a:rPr lang="en-US" sz="2000" b="1" dirty="0">
                    <a:solidFill>
                      <a:schemeClr val="dk1"/>
                    </a:solidFill>
                    <a:latin typeface="Open Sans"/>
                    <a:ea typeface="Open Sans"/>
                    <a:cs typeface="Open Sans"/>
                    <a:sym typeface="Open Sans"/>
                  </a:rPr>
                  <a:t>Prevailing Wage Clock</a:t>
                </a:r>
                <a:endParaRPr sz="2000" dirty="0">
                  <a:solidFill>
                    <a:schemeClr val="dk1"/>
                  </a:solidFill>
                  <a:latin typeface="Open Sans"/>
                  <a:ea typeface="Open Sans"/>
                  <a:cs typeface="Open Sans"/>
                  <a:sym typeface="Open Sans"/>
                </a:endParaRPr>
              </a:p>
              <a:p>
                <a:pPr algn="ctr">
                  <a:lnSpc>
                    <a:spcPct val="90000"/>
                  </a:lnSpc>
                  <a:spcBef>
                    <a:spcPts val="735"/>
                  </a:spcBef>
                  <a:spcAft>
                    <a:spcPts val="735"/>
                  </a:spcAft>
                </a:pPr>
                <a:r>
                  <a:rPr lang="en-US" sz="2000" dirty="0">
                    <a:solidFill>
                      <a:schemeClr val="dk1"/>
                    </a:solidFill>
                    <a:latin typeface="Open Sans"/>
                    <a:ea typeface="Open Sans"/>
                    <a:cs typeface="Open Sans"/>
                    <a:sym typeface="Open Sans"/>
                  </a:rPr>
                  <a:t>ETA-9089 must be filed while </a:t>
                </a:r>
                <a:r>
                  <a:rPr lang="en-US" sz="2000" b="1" dirty="0">
                    <a:solidFill>
                      <a:schemeClr val="dk1"/>
                    </a:solidFill>
                    <a:latin typeface="Open Sans"/>
                    <a:ea typeface="Open Sans"/>
                    <a:cs typeface="Open Sans"/>
                    <a:sym typeface="Open Sans"/>
                  </a:rPr>
                  <a:t>Prevailing Wage Determination is valid</a:t>
                </a:r>
                <a:endParaRPr sz="2000" b="1" dirty="0">
                  <a:solidFill>
                    <a:schemeClr val="dk1"/>
                  </a:solidFill>
                  <a:latin typeface="Open Sans"/>
                  <a:ea typeface="Open Sans"/>
                  <a:cs typeface="Open Sans"/>
                  <a:sym typeface="Open Sans"/>
                </a:endParaRPr>
              </a:p>
            </p:txBody>
          </p:sp>
          <p:sp>
            <p:nvSpPr>
              <p:cNvPr id="232" name="Google Shape;232;p27"/>
              <p:cNvSpPr/>
              <p:nvPr/>
            </p:nvSpPr>
            <p:spPr>
              <a:xfrm rot="10800000">
                <a:off x="5565267" y="1811656"/>
                <a:ext cx="2417445" cy="2929888"/>
              </a:xfrm>
              <a:prstGeom prst="round2SameRect">
                <a:avLst>
                  <a:gd name="adj1" fmla="val 10500"/>
                  <a:gd name="adj2" fmla="val 0"/>
                </a:avLst>
              </a:prstGeom>
              <a:solidFill>
                <a:srgbClr val="B4A7D6"/>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3" name="Google Shape;233;p27"/>
              <p:cNvSpPr txBox="1"/>
              <p:nvPr/>
            </p:nvSpPr>
            <p:spPr>
              <a:xfrm>
                <a:off x="5639612" y="1811656"/>
                <a:ext cx="2268755" cy="2855543"/>
              </a:xfrm>
              <a:prstGeom prst="rect">
                <a:avLst/>
              </a:prstGeom>
              <a:noFill/>
              <a:ln>
                <a:noFill/>
              </a:ln>
            </p:spPr>
            <p:txBody>
              <a:bodyPr spcFirstLastPara="1" wrap="square" lIns="149350" tIns="149350" rIns="149350" bIns="149350" anchor="t" anchorCtr="0">
                <a:noAutofit/>
              </a:bodyPr>
              <a:lstStyle/>
              <a:p>
                <a:pPr algn="ctr">
                  <a:lnSpc>
                    <a:spcPct val="90000"/>
                  </a:lnSpc>
                </a:pPr>
                <a:r>
                  <a:rPr lang="en-US" sz="2000" b="1" dirty="0">
                    <a:solidFill>
                      <a:schemeClr val="dk1"/>
                    </a:solidFill>
                    <a:latin typeface="Open Sans"/>
                    <a:ea typeface="Open Sans"/>
                    <a:cs typeface="Open Sans"/>
                    <a:sym typeface="Open Sans"/>
                  </a:rPr>
                  <a:t>Posted Notice Clock</a:t>
                </a:r>
                <a:endParaRPr sz="2000" dirty="0">
                  <a:solidFill>
                    <a:schemeClr val="dk1"/>
                  </a:solidFill>
                  <a:latin typeface="Open Sans"/>
                  <a:ea typeface="Open Sans"/>
                  <a:cs typeface="Open Sans"/>
                  <a:sym typeface="Open Sans"/>
                </a:endParaRPr>
              </a:p>
              <a:p>
                <a:pPr algn="ctr">
                  <a:lnSpc>
                    <a:spcPct val="90000"/>
                  </a:lnSpc>
                  <a:spcBef>
                    <a:spcPts val="735"/>
                  </a:spcBef>
                  <a:spcAft>
                    <a:spcPts val="735"/>
                  </a:spcAft>
                </a:pPr>
                <a:r>
                  <a:rPr lang="en-US" sz="2000" dirty="0">
                    <a:solidFill>
                      <a:schemeClr val="dk1"/>
                    </a:solidFill>
                    <a:latin typeface="Open Sans"/>
                    <a:ea typeface="Open Sans"/>
                    <a:cs typeface="Open Sans"/>
                    <a:sym typeface="Open Sans"/>
                  </a:rPr>
                  <a:t>ETA-9089 must be filed </a:t>
                </a:r>
                <a:r>
                  <a:rPr lang="en-US" sz="2000" b="1" dirty="0">
                    <a:solidFill>
                      <a:schemeClr val="dk1"/>
                    </a:solidFill>
                    <a:latin typeface="Open Sans"/>
                    <a:ea typeface="Open Sans"/>
                    <a:cs typeface="Open Sans"/>
                    <a:sym typeface="Open Sans"/>
                  </a:rPr>
                  <a:t>no less than 30 </a:t>
                </a:r>
                <a:r>
                  <a:rPr lang="en-US" sz="2000" dirty="0">
                    <a:solidFill>
                      <a:schemeClr val="dk1"/>
                    </a:solidFill>
                    <a:latin typeface="Open Sans"/>
                    <a:ea typeface="Open Sans"/>
                    <a:cs typeface="Open Sans"/>
                    <a:sym typeface="Open Sans"/>
                  </a:rPr>
                  <a:t>and </a:t>
                </a:r>
                <a:r>
                  <a:rPr lang="en-US" sz="2000" b="1" dirty="0">
                    <a:solidFill>
                      <a:schemeClr val="dk1"/>
                    </a:solidFill>
                    <a:latin typeface="Open Sans"/>
                    <a:ea typeface="Open Sans"/>
                    <a:cs typeface="Open Sans"/>
                    <a:sym typeface="Open Sans"/>
                  </a:rPr>
                  <a:t>no more than 180 days </a:t>
                </a:r>
                <a:r>
                  <a:rPr lang="en-US" sz="2000" dirty="0">
                    <a:solidFill>
                      <a:schemeClr val="dk1"/>
                    </a:solidFill>
                    <a:latin typeface="Open Sans"/>
                    <a:ea typeface="Open Sans"/>
                    <a:cs typeface="Open Sans"/>
                    <a:sym typeface="Open Sans"/>
                  </a:rPr>
                  <a:t>after posting period started</a:t>
                </a:r>
                <a:endParaRPr sz="2000" dirty="0">
                  <a:solidFill>
                    <a:schemeClr val="dk1"/>
                  </a:solidFill>
                  <a:latin typeface="Open Sans"/>
                  <a:ea typeface="Open Sans"/>
                  <a:cs typeface="Open Sans"/>
                  <a:sym typeface="Open Sans"/>
                </a:endParaRPr>
              </a:p>
            </p:txBody>
          </p:sp>
        </p:grpSp>
        <p:pic>
          <p:nvPicPr>
            <p:cNvPr id="235" name="Google Shape;235;p27" descr="Image result for clock clipart transparent"/>
            <p:cNvPicPr preferRelativeResize="0"/>
            <p:nvPr/>
          </p:nvPicPr>
          <p:blipFill>
            <a:blip r:embed="rId3">
              <a:alphaModFix/>
            </a:blip>
            <a:stretch>
              <a:fillRect/>
            </a:stretch>
          </p:blipFill>
          <p:spPr>
            <a:xfrm>
              <a:off x="1257576" y="1131804"/>
              <a:ext cx="1835125" cy="1835125"/>
            </a:xfrm>
            <a:prstGeom prst="rect">
              <a:avLst/>
            </a:prstGeom>
            <a:noFill/>
            <a:ln>
              <a:noFill/>
            </a:ln>
          </p:spPr>
        </p:pic>
        <p:pic>
          <p:nvPicPr>
            <p:cNvPr id="236" name="Google Shape;236;p27" descr="Image result for clock clipart transparent"/>
            <p:cNvPicPr preferRelativeResize="0"/>
            <p:nvPr/>
          </p:nvPicPr>
          <p:blipFill>
            <a:blip r:embed="rId3">
              <a:alphaModFix/>
            </a:blip>
            <a:stretch>
              <a:fillRect/>
            </a:stretch>
          </p:blipFill>
          <p:spPr>
            <a:xfrm>
              <a:off x="3876683" y="1143939"/>
              <a:ext cx="1835125" cy="1835125"/>
            </a:xfrm>
            <a:prstGeom prst="rect">
              <a:avLst/>
            </a:prstGeom>
            <a:noFill/>
            <a:ln>
              <a:noFill/>
            </a:ln>
          </p:spPr>
        </p:pic>
        <p:pic>
          <p:nvPicPr>
            <p:cNvPr id="237" name="Google Shape;237;p27" descr="Image result for clock clipart transparent"/>
            <p:cNvPicPr preferRelativeResize="0"/>
            <p:nvPr/>
          </p:nvPicPr>
          <p:blipFill>
            <a:blip r:embed="rId3">
              <a:alphaModFix/>
            </a:blip>
            <a:stretch>
              <a:fillRect/>
            </a:stretch>
          </p:blipFill>
          <p:spPr>
            <a:xfrm>
              <a:off x="6497809" y="1143938"/>
              <a:ext cx="1835125" cy="1835125"/>
            </a:xfrm>
            <a:prstGeom prst="rect">
              <a:avLst/>
            </a:prstGeom>
            <a:noFill/>
            <a:ln>
              <a:noFill/>
            </a:ln>
          </p:spPr>
        </p:pic>
        <p:sp>
          <p:nvSpPr>
            <p:cNvPr id="16" name="Google Shape;232;p27"/>
            <p:cNvSpPr/>
            <p:nvPr/>
          </p:nvSpPr>
          <p:spPr>
            <a:xfrm rot="10800000">
              <a:off x="8834379" y="3056634"/>
              <a:ext cx="2417445" cy="2929888"/>
            </a:xfrm>
            <a:prstGeom prst="round2SameRect">
              <a:avLst>
                <a:gd name="adj1" fmla="val 10500"/>
                <a:gd name="adj2" fmla="val 0"/>
              </a:avLst>
            </a:prstGeom>
            <a:solidFill>
              <a:srgbClr val="B4A7D6"/>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7" name="Google Shape;237;p27" descr="Image result for clock clipart transparent"/>
            <p:cNvPicPr preferRelativeResize="0"/>
            <p:nvPr/>
          </p:nvPicPr>
          <p:blipFill>
            <a:blip r:embed="rId3">
              <a:alphaModFix/>
            </a:blip>
            <a:stretch>
              <a:fillRect/>
            </a:stretch>
          </p:blipFill>
          <p:spPr>
            <a:xfrm>
              <a:off x="9125537" y="1140054"/>
              <a:ext cx="1835125" cy="1835125"/>
            </a:xfrm>
            <a:prstGeom prst="rect">
              <a:avLst/>
            </a:prstGeom>
            <a:noFill/>
            <a:ln>
              <a:noFill/>
            </a:ln>
          </p:spPr>
        </p:pic>
        <p:sp>
          <p:nvSpPr>
            <p:cNvPr id="18" name="Google Shape;231;p27"/>
            <p:cNvSpPr txBox="1"/>
            <p:nvPr/>
          </p:nvSpPr>
          <p:spPr>
            <a:xfrm>
              <a:off x="8978445" y="3033376"/>
              <a:ext cx="2195322" cy="2855400"/>
            </a:xfrm>
            <a:prstGeom prst="rect">
              <a:avLst/>
            </a:prstGeom>
            <a:noFill/>
            <a:ln>
              <a:noFill/>
            </a:ln>
          </p:spPr>
          <p:txBody>
            <a:bodyPr spcFirstLastPara="1" wrap="square" lIns="149350" tIns="149350" rIns="149350" bIns="149350" anchor="t" anchorCtr="0">
              <a:noAutofit/>
            </a:bodyPr>
            <a:lstStyle/>
            <a:p>
              <a:pPr algn="ctr">
                <a:lnSpc>
                  <a:spcPct val="90000"/>
                </a:lnSpc>
              </a:pPr>
              <a:r>
                <a:rPr lang="en-US" sz="2000" b="1" dirty="0">
                  <a:solidFill>
                    <a:schemeClr val="dk1"/>
                  </a:solidFill>
                  <a:latin typeface="Open Sans"/>
                  <a:ea typeface="Open Sans"/>
                  <a:cs typeface="Open Sans"/>
                  <a:sym typeface="Open Sans"/>
                </a:rPr>
                <a:t>H-1B Eligibility Clock</a:t>
              </a:r>
              <a:endParaRPr sz="2000" dirty="0">
                <a:solidFill>
                  <a:schemeClr val="dk1"/>
                </a:solidFill>
                <a:latin typeface="Open Sans"/>
                <a:ea typeface="Open Sans"/>
                <a:cs typeface="Open Sans"/>
                <a:sym typeface="Open Sans"/>
              </a:endParaRPr>
            </a:p>
            <a:p>
              <a:pPr algn="ctr">
                <a:lnSpc>
                  <a:spcPct val="90000"/>
                </a:lnSpc>
                <a:spcBef>
                  <a:spcPts val="735"/>
                </a:spcBef>
                <a:spcAft>
                  <a:spcPts val="735"/>
                </a:spcAft>
              </a:pPr>
              <a:r>
                <a:rPr lang="en-US" sz="1900" dirty="0">
                  <a:solidFill>
                    <a:schemeClr val="dk1"/>
                  </a:solidFill>
                  <a:latin typeface="Open Sans"/>
                  <a:ea typeface="Open Sans"/>
                  <a:cs typeface="Open Sans"/>
                  <a:sym typeface="Open Sans"/>
                </a:rPr>
                <a:t>ETA-9089 must be filed before the end of </a:t>
              </a:r>
              <a:r>
                <a:rPr lang="en-US" sz="1900" b="1" dirty="0">
                  <a:solidFill>
                    <a:schemeClr val="dk1"/>
                  </a:solidFill>
                  <a:latin typeface="Open Sans"/>
                  <a:ea typeface="Open Sans"/>
                  <a:cs typeface="Open Sans"/>
                  <a:sym typeface="Open Sans"/>
                </a:rPr>
                <a:t>5</a:t>
              </a:r>
              <a:r>
                <a:rPr lang="en-US" sz="1900" b="1" baseline="30000" dirty="0">
                  <a:solidFill>
                    <a:schemeClr val="dk1"/>
                  </a:solidFill>
                  <a:latin typeface="Open Sans"/>
                  <a:ea typeface="Open Sans"/>
                  <a:cs typeface="Open Sans"/>
                  <a:sym typeface="Open Sans"/>
                </a:rPr>
                <a:t>th</a:t>
              </a:r>
              <a:r>
                <a:rPr lang="en-US" sz="1900" b="1" dirty="0">
                  <a:solidFill>
                    <a:schemeClr val="dk1"/>
                  </a:solidFill>
                  <a:latin typeface="Open Sans"/>
                  <a:ea typeface="Open Sans"/>
                  <a:cs typeface="Open Sans"/>
                  <a:sym typeface="Open Sans"/>
                </a:rPr>
                <a:t> year of H-1B time</a:t>
              </a:r>
              <a:r>
                <a:rPr lang="en-US" sz="1900" dirty="0">
                  <a:solidFill>
                    <a:schemeClr val="dk1"/>
                  </a:solidFill>
                  <a:latin typeface="Open Sans"/>
                  <a:ea typeface="Open Sans"/>
                  <a:cs typeface="Open Sans"/>
                  <a:sym typeface="Open Sans"/>
                </a:rPr>
                <a:t> to preserve H-1B eligibility</a:t>
              </a:r>
              <a:endParaRPr sz="1900" dirty="0">
                <a:solidFill>
                  <a:schemeClr val="dk1"/>
                </a:solidFill>
                <a:latin typeface="Open Sans"/>
                <a:ea typeface="Open Sans"/>
                <a:cs typeface="Open Sans"/>
                <a:sym typeface="Open Sans"/>
              </a:endParaRPr>
            </a:p>
          </p:txBody>
        </p:sp>
      </p:grpSp>
    </p:spTree>
    <p:extLst>
      <p:ext uri="{BB962C8B-B14F-4D97-AF65-F5344CB8AC3E}">
        <p14:creationId xmlns:p14="http://schemas.microsoft.com/office/powerpoint/2010/main" val="140114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8"/>
          <p:cNvSpPr txBox="1">
            <a:spLocks noGrp="1"/>
          </p:cNvSpPr>
          <p:nvPr>
            <p:ph type="title"/>
          </p:nvPr>
        </p:nvSpPr>
        <p:spPr>
          <a:xfrm>
            <a:off x="1097280" y="640081"/>
            <a:ext cx="10058400" cy="109728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FILING THE ETA-9089 </a:t>
            </a:r>
            <a:br>
              <a:rPr lang="en-US" sz="4400" cap="none" dirty="0">
                <a:solidFill>
                  <a:schemeClr val="dk1"/>
                </a:solidFill>
                <a:latin typeface="Open Sans Semibold" panose="020B0706030804020204"/>
                <a:ea typeface="Open Sans"/>
                <a:cs typeface="Open Sans"/>
                <a:sym typeface="Open Sans"/>
              </a:rPr>
            </a:br>
            <a:r>
              <a:rPr lang="en-US" sz="4400" cap="none" dirty="0">
                <a:solidFill>
                  <a:schemeClr val="dk1"/>
                </a:solidFill>
                <a:latin typeface="Open Sans Semibold" panose="020B0706030804020204"/>
                <a:ea typeface="Open Sans"/>
                <a:cs typeface="Open Sans"/>
                <a:sym typeface="Open Sans"/>
              </a:rPr>
              <a:t>LABOR CERTIFICATION</a:t>
            </a:r>
          </a:p>
        </p:txBody>
      </p:sp>
      <p:sp>
        <p:nvSpPr>
          <p:cNvPr id="243" name="Google Shape;243;p28"/>
          <p:cNvSpPr txBox="1">
            <a:spLocks noGrp="1"/>
          </p:cNvSpPr>
          <p:nvPr>
            <p:ph idx="1"/>
          </p:nvPr>
        </p:nvSpPr>
        <p:spPr>
          <a:xfrm>
            <a:off x="1097280" y="1924050"/>
            <a:ext cx="10058400" cy="3945043"/>
          </a:xfrm>
          <a:prstGeom prst="rect">
            <a:avLst/>
          </a:prstGeom>
          <a:noFill/>
          <a:ln>
            <a:noFill/>
          </a:ln>
        </p:spPr>
        <p:txBody>
          <a:bodyPr spcFirstLastPara="1" vert="horz" wrap="square" lIns="91425" tIns="45700" rIns="91425" bIns="45700" rtlCol="0" anchor="t" anchorCtr="0">
            <a:noAutofit/>
          </a:bodyPr>
          <a:lstStyle/>
          <a:p>
            <a:r>
              <a:rPr lang="en-US" dirty="0">
                <a:solidFill>
                  <a:schemeClr val="dk1"/>
                </a:solidFill>
                <a:latin typeface="Open Sans"/>
                <a:ea typeface="Open Sans"/>
                <a:cs typeface="Open Sans"/>
                <a:sym typeface="Open Sans"/>
              </a:rPr>
              <a:t>Filing the labor certification </a:t>
            </a:r>
            <a:r>
              <a:rPr lang="en-US" b="1" dirty="0">
                <a:solidFill>
                  <a:schemeClr val="dk1"/>
                </a:solidFill>
                <a:latin typeface="Open Sans"/>
                <a:ea typeface="Open Sans"/>
                <a:cs typeface="Open Sans"/>
                <a:sym typeface="Open Sans"/>
              </a:rPr>
              <a:t>does not grant any immigration benefit</a:t>
            </a:r>
            <a:r>
              <a:rPr lang="en-US" dirty="0">
                <a:solidFill>
                  <a:schemeClr val="dk1"/>
                </a:solidFill>
                <a:latin typeface="Open Sans"/>
                <a:ea typeface="Open Sans"/>
                <a:cs typeface="Open Sans"/>
                <a:sym typeface="Open Sans"/>
              </a:rPr>
              <a:t>.</a:t>
            </a:r>
          </a:p>
          <a:p>
            <a:r>
              <a:rPr lang="en-US" dirty="0">
                <a:solidFill>
                  <a:schemeClr val="dk1"/>
                </a:solidFill>
                <a:latin typeface="Open Sans"/>
                <a:ea typeface="Open Sans"/>
                <a:cs typeface="Open Sans"/>
                <a:sym typeface="Open Sans"/>
              </a:rPr>
              <a:t>The </a:t>
            </a:r>
            <a:r>
              <a:rPr lang="en-US" b="1" dirty="0">
                <a:solidFill>
                  <a:schemeClr val="dk1"/>
                </a:solidFill>
                <a:latin typeface="Open Sans"/>
                <a:ea typeface="Open Sans"/>
                <a:cs typeface="Open Sans"/>
                <a:sym typeface="Open Sans"/>
              </a:rPr>
              <a:t>“priority date” </a:t>
            </a:r>
            <a:r>
              <a:rPr lang="en-US" dirty="0">
                <a:solidFill>
                  <a:schemeClr val="dk1"/>
                </a:solidFill>
                <a:latin typeface="Open Sans"/>
                <a:ea typeface="Open Sans"/>
                <a:cs typeface="Open Sans"/>
                <a:sym typeface="Open Sans"/>
              </a:rPr>
              <a:t>is the day ISO files the ETA-9089 with the Department of Labor (DOL). </a:t>
            </a:r>
          </a:p>
          <a:p>
            <a:pPr>
              <a:spcBef>
                <a:spcPts val="480"/>
              </a:spcBef>
            </a:pPr>
            <a:r>
              <a:rPr lang="en-US" sz="2400" dirty="0">
                <a:solidFill>
                  <a:schemeClr val="dk1"/>
                </a:solidFill>
                <a:latin typeface="Open Sans"/>
                <a:ea typeface="Open Sans"/>
                <a:cs typeface="Open Sans"/>
                <a:sym typeface="Open Sans"/>
              </a:rPr>
              <a:t>DOL may take </a:t>
            </a:r>
            <a:r>
              <a:rPr lang="en-US" b="1" dirty="0">
                <a:solidFill>
                  <a:schemeClr val="dk1"/>
                </a:solidFill>
                <a:latin typeface="Open Sans"/>
                <a:ea typeface="Open Sans"/>
                <a:cs typeface="Open Sans"/>
                <a:sym typeface="Open Sans"/>
              </a:rPr>
              <a:t>2-</a:t>
            </a:r>
            <a:r>
              <a:rPr lang="en-US" sz="2400" b="1" dirty="0">
                <a:solidFill>
                  <a:schemeClr val="dk1"/>
                </a:solidFill>
                <a:latin typeface="Open Sans"/>
                <a:ea typeface="Open Sans"/>
                <a:cs typeface="Open Sans"/>
                <a:sym typeface="Open Sans"/>
              </a:rPr>
              <a:t>17 months </a:t>
            </a:r>
            <a:r>
              <a:rPr lang="en-US" sz="2400" dirty="0">
                <a:solidFill>
                  <a:schemeClr val="dk1"/>
                </a:solidFill>
                <a:latin typeface="Open Sans"/>
                <a:ea typeface="Open Sans"/>
                <a:cs typeface="Open Sans"/>
                <a:sym typeface="Open Sans"/>
              </a:rPr>
              <a:t>to approve the labor </a:t>
            </a:r>
            <a:r>
              <a:rPr lang="en-US" dirty="0">
                <a:solidFill>
                  <a:schemeClr val="dk1"/>
                </a:solidFill>
                <a:latin typeface="Open Sans"/>
                <a:ea typeface="Open Sans"/>
                <a:cs typeface="Open Sans"/>
                <a:sym typeface="Open Sans"/>
              </a:rPr>
              <a:t>c</a:t>
            </a:r>
            <a:r>
              <a:rPr lang="en-US" sz="2400" dirty="0">
                <a:solidFill>
                  <a:schemeClr val="dk1"/>
                </a:solidFill>
                <a:latin typeface="Open Sans"/>
                <a:ea typeface="Open Sans"/>
                <a:cs typeface="Open Sans"/>
                <a:sym typeface="Open Sans"/>
              </a:rPr>
              <a:t>ertification. </a:t>
            </a:r>
          </a:p>
          <a:p>
            <a:pPr>
              <a:spcBef>
                <a:spcPts val="480"/>
              </a:spcBef>
            </a:pPr>
            <a:r>
              <a:rPr lang="en-US" dirty="0">
                <a:solidFill>
                  <a:schemeClr val="dk1"/>
                </a:solidFill>
                <a:latin typeface="Open Sans"/>
                <a:ea typeface="Open Sans"/>
                <a:cs typeface="Open Sans"/>
                <a:sym typeface="Open Sans"/>
              </a:rPr>
              <a:t>They may decide to </a:t>
            </a:r>
            <a:r>
              <a:rPr lang="en-US" b="1" dirty="0">
                <a:solidFill>
                  <a:schemeClr val="dk1"/>
                </a:solidFill>
                <a:latin typeface="Open Sans"/>
                <a:ea typeface="Open Sans"/>
                <a:cs typeface="Open Sans"/>
                <a:sym typeface="Open Sans"/>
              </a:rPr>
              <a:t>audit</a:t>
            </a:r>
            <a:r>
              <a:rPr lang="en-US" dirty="0">
                <a:solidFill>
                  <a:schemeClr val="dk1"/>
                </a:solidFill>
                <a:latin typeface="Open Sans"/>
                <a:ea typeface="Open Sans"/>
                <a:cs typeface="Open Sans"/>
                <a:sym typeface="Open Sans"/>
              </a:rPr>
              <a:t> it, which may further delay processing times and require additional documentation from the unit.</a:t>
            </a:r>
            <a:endParaRPr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76033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29"/>
          <p:cNvSpPr txBox="1">
            <a:spLocks noGrp="1"/>
          </p:cNvSpPr>
          <p:nvPr>
            <p:ph type="title"/>
          </p:nvPr>
        </p:nvSpPr>
        <p:spPr>
          <a:xfrm>
            <a:off x="1097280" y="1238250"/>
            <a:ext cx="10058400" cy="49911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fr-FR" sz="4400" cap="none" dirty="0">
                <a:solidFill>
                  <a:schemeClr val="dk1"/>
                </a:solidFill>
                <a:latin typeface="Open Sans Semibold" panose="020B0706030804020204"/>
                <a:ea typeface="Open Sans"/>
                <a:cs typeface="Open Sans"/>
                <a:sym typeface="Open Sans"/>
              </a:rPr>
              <a:t>STEP 3: I-140 IMMIGRANT PETITION </a:t>
            </a:r>
          </a:p>
        </p:txBody>
      </p:sp>
      <p:sp>
        <p:nvSpPr>
          <p:cNvPr id="249" name="Google Shape;249;p29"/>
          <p:cNvSpPr txBox="1">
            <a:spLocks noGrp="1"/>
          </p:cNvSpPr>
          <p:nvPr>
            <p:ph idx="1"/>
          </p:nvPr>
        </p:nvSpPr>
        <p:spPr>
          <a:xfrm>
            <a:off x="1097280" y="1612287"/>
            <a:ext cx="10151745"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400" dirty="0">
                <a:solidFill>
                  <a:schemeClr val="dk1"/>
                </a:solidFill>
                <a:latin typeface="Open Sans"/>
                <a:ea typeface="Open Sans"/>
                <a:cs typeface="Open Sans"/>
                <a:sym typeface="Open Sans"/>
              </a:rPr>
              <a:t>Once labor certification is certified, ISO files the I-140 petition with USCIS to </a:t>
            </a:r>
            <a:r>
              <a:rPr lang="en-US" dirty="0">
                <a:solidFill>
                  <a:schemeClr val="dk1"/>
                </a:solidFill>
                <a:latin typeface="Open Sans"/>
                <a:ea typeface="Open Sans"/>
                <a:cs typeface="Open Sans"/>
                <a:sym typeface="Open Sans"/>
              </a:rPr>
              <a:t>prove faculty member is eligible for an immigrant visa</a:t>
            </a:r>
            <a:r>
              <a:rPr lang="en-US" sz="2400" dirty="0">
                <a:solidFill>
                  <a:schemeClr val="dk1"/>
                </a:solidFill>
                <a:latin typeface="Open Sans"/>
                <a:ea typeface="Open Sans"/>
                <a:cs typeface="Open Sans"/>
                <a:sym typeface="Open Sans"/>
              </a:rPr>
              <a:t>. </a:t>
            </a:r>
          </a:p>
          <a:p>
            <a:pPr marL="0" indent="0">
              <a:buClr>
                <a:schemeClr val="accent1"/>
              </a:buClr>
              <a:buNone/>
            </a:pPr>
            <a:r>
              <a:rPr lang="en-US" sz="2400" dirty="0">
                <a:solidFill>
                  <a:schemeClr val="dk1"/>
                </a:solidFill>
                <a:latin typeface="Open Sans"/>
                <a:ea typeface="Open Sans"/>
                <a:cs typeface="Open Sans"/>
                <a:sym typeface="Open Sans"/>
              </a:rPr>
              <a:t>ISO will gather the following from the unit:</a:t>
            </a:r>
            <a:endParaRPr dirty="0">
              <a:latin typeface="Open Sans"/>
              <a:ea typeface="Open Sans"/>
              <a:cs typeface="Open Sans"/>
              <a:sym typeface="Open Sans"/>
            </a:endParaRPr>
          </a:p>
          <a:p>
            <a:pPr indent="-381000">
              <a:spcBef>
                <a:spcPts val="480"/>
              </a:spcBef>
              <a:buClr>
                <a:schemeClr val="dk1"/>
              </a:buClr>
              <a:buSzPts val="2400"/>
              <a:buFont typeface="Open Sans"/>
              <a:buChar char="●"/>
            </a:pPr>
            <a:r>
              <a:rPr lang="en-US" sz="2400" dirty="0">
                <a:solidFill>
                  <a:schemeClr val="dk1"/>
                </a:solidFill>
                <a:latin typeface="Open Sans"/>
                <a:ea typeface="Open Sans"/>
                <a:cs typeface="Open Sans"/>
                <a:sym typeface="Open Sans"/>
              </a:rPr>
              <a:t>Form(s) G-1450 for $715 (and $2965 Premium Processing)</a:t>
            </a:r>
          </a:p>
          <a:p>
            <a:pPr indent="-381000">
              <a:spcBef>
                <a:spcPts val="480"/>
              </a:spcBef>
              <a:buClr>
                <a:schemeClr val="dk1"/>
              </a:buClr>
              <a:buSzPts val="2400"/>
              <a:buFont typeface="Open Sans"/>
              <a:buChar char="●"/>
            </a:pPr>
            <a:r>
              <a:rPr lang="en-US" dirty="0">
                <a:solidFill>
                  <a:schemeClr val="dk1"/>
                </a:solidFill>
                <a:latin typeface="Open Sans"/>
                <a:ea typeface="Open Sans"/>
                <a:cs typeface="Open Sans"/>
                <a:sym typeface="Open Sans"/>
              </a:rPr>
              <a:t>Employer declaration confirming conditions of labor certification are met</a:t>
            </a:r>
            <a:endParaRPr lang="en-US" sz="2400" dirty="0">
              <a:solidFill>
                <a:schemeClr val="dk1"/>
              </a:solidFill>
              <a:latin typeface="Open Sans"/>
              <a:ea typeface="Open Sans"/>
              <a:cs typeface="Open Sans"/>
              <a:sym typeface="Open Sans"/>
            </a:endParaRPr>
          </a:p>
          <a:p>
            <a:pPr marL="0" indent="0">
              <a:spcBef>
                <a:spcPts val="480"/>
              </a:spcBef>
              <a:buClr>
                <a:schemeClr val="dk1"/>
              </a:buClr>
              <a:buSzPts val="2400"/>
              <a:buNone/>
            </a:pPr>
            <a:r>
              <a:rPr lang="en-US" dirty="0">
                <a:solidFill>
                  <a:schemeClr val="dk1"/>
                </a:solidFill>
                <a:latin typeface="Open Sans"/>
                <a:ea typeface="Open Sans"/>
                <a:cs typeface="Open Sans"/>
                <a:sym typeface="Open Sans"/>
              </a:rPr>
              <a:t>The I-140 m</a:t>
            </a:r>
            <a:r>
              <a:rPr lang="en-US" sz="2400" dirty="0">
                <a:solidFill>
                  <a:schemeClr val="dk1"/>
                </a:solidFill>
                <a:latin typeface="Open Sans"/>
                <a:ea typeface="Open Sans"/>
                <a:cs typeface="Open Sans"/>
                <a:sym typeface="Open Sans"/>
              </a:rPr>
              <a:t>ust </a:t>
            </a:r>
          </a:p>
          <a:p>
            <a:pPr>
              <a:lnSpc>
                <a:spcPct val="100000"/>
              </a:lnSpc>
              <a:spcBef>
                <a:spcPts val="480"/>
              </a:spcBef>
              <a:spcAft>
                <a:spcPts val="0"/>
              </a:spcAft>
              <a:buClr>
                <a:schemeClr val="dk1"/>
              </a:buClr>
              <a:buSzPts val="2400"/>
            </a:pPr>
            <a:r>
              <a:rPr lang="en-US" sz="2400" dirty="0">
                <a:solidFill>
                  <a:schemeClr val="dk1"/>
                </a:solidFill>
                <a:latin typeface="Open Sans"/>
                <a:ea typeface="Open Sans"/>
                <a:cs typeface="Open Sans"/>
                <a:sym typeface="Open Sans"/>
              </a:rPr>
              <a:t>be filed within </a:t>
            </a:r>
            <a:r>
              <a:rPr lang="en-US" dirty="0">
                <a:solidFill>
                  <a:schemeClr val="dk1"/>
                </a:solidFill>
                <a:latin typeface="Open Sans"/>
                <a:ea typeface="Open Sans"/>
                <a:cs typeface="Open Sans"/>
                <a:sym typeface="Open Sans"/>
              </a:rPr>
              <a:t>6</a:t>
            </a:r>
            <a:r>
              <a:rPr lang="en-US" sz="2400" dirty="0">
                <a:solidFill>
                  <a:schemeClr val="dk1"/>
                </a:solidFill>
                <a:latin typeface="Open Sans"/>
                <a:ea typeface="Open Sans"/>
                <a:cs typeface="Open Sans"/>
                <a:sym typeface="Open Sans"/>
              </a:rPr>
              <a:t>-month validity of labor certification</a:t>
            </a:r>
          </a:p>
          <a:p>
            <a:pPr>
              <a:lnSpc>
                <a:spcPct val="100000"/>
              </a:lnSpc>
              <a:spcBef>
                <a:spcPts val="480"/>
              </a:spcBef>
              <a:spcAft>
                <a:spcPts val="0"/>
              </a:spcAft>
              <a:buClr>
                <a:schemeClr val="dk1"/>
              </a:buClr>
              <a:buSzPts val="2400"/>
            </a:pPr>
            <a:r>
              <a:rPr lang="en-US" sz="2400" dirty="0">
                <a:solidFill>
                  <a:schemeClr val="dk1"/>
                </a:solidFill>
                <a:latin typeface="Open Sans"/>
                <a:ea typeface="Open Sans"/>
                <a:cs typeface="Open Sans"/>
                <a:sym typeface="Open Sans"/>
              </a:rPr>
              <a:t>include documentation of foreign national’s qualifications</a:t>
            </a:r>
            <a:endParaRPr dirty="0">
              <a:latin typeface="Open Sans"/>
              <a:ea typeface="Open Sans"/>
              <a:cs typeface="Open Sans"/>
              <a:sym typeface="Open Sans"/>
            </a:endParaRPr>
          </a:p>
        </p:txBody>
      </p:sp>
    </p:spTree>
    <p:extLst>
      <p:ext uri="{BB962C8B-B14F-4D97-AF65-F5344CB8AC3E}">
        <p14:creationId xmlns:p14="http://schemas.microsoft.com/office/powerpoint/2010/main" val="143129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3"/>
          <p:cNvSpPr txBox="1">
            <a:spLocks noGrp="1"/>
          </p:cNvSpPr>
          <p:nvPr>
            <p:ph type="title"/>
          </p:nvPr>
        </p:nvSpPr>
        <p:spPr>
          <a:xfrm>
            <a:off x="1097280" y="983412"/>
            <a:ext cx="7213600" cy="99548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tx1"/>
                </a:solidFill>
                <a:latin typeface="Open Sans Semibold" panose="020B0706030804020204"/>
                <a:ea typeface="Open Sans"/>
                <a:cs typeface="Open Sans"/>
                <a:sym typeface="Open Sans"/>
              </a:rPr>
              <a:t>TODAY’S TOPICS</a:t>
            </a:r>
          </a:p>
        </p:txBody>
      </p:sp>
      <p:sp>
        <p:nvSpPr>
          <p:cNvPr id="100" name="Google Shape;100;p13"/>
          <p:cNvSpPr txBox="1">
            <a:spLocks noGrp="1"/>
          </p:cNvSpPr>
          <p:nvPr>
            <p:ph idx="1"/>
          </p:nvPr>
        </p:nvSpPr>
        <p:spPr>
          <a:xfrm>
            <a:off x="1097280" y="1737360"/>
            <a:ext cx="5432329" cy="3867299"/>
          </a:xfrm>
          <a:prstGeom prst="rect">
            <a:avLst/>
          </a:prstGeom>
          <a:noFill/>
          <a:ln>
            <a:noFill/>
          </a:ln>
        </p:spPr>
        <p:txBody>
          <a:bodyPr spcFirstLastPara="1" vert="horz" wrap="square" lIns="91425" tIns="45700" rIns="91425" bIns="45700" rtlCol="0" anchor="t" anchorCtr="0">
            <a:noAutofit/>
          </a:bodyPr>
          <a:lstStyle/>
          <a:p>
            <a:pPr marL="274320" indent="-248920">
              <a:buClr>
                <a:schemeClr val="accent1"/>
              </a:buClr>
              <a:buSzPts val="2000"/>
              <a:buFont typeface="Open Sans"/>
              <a:buChar char="●"/>
            </a:pPr>
            <a:r>
              <a:rPr lang="en-US" sz="2000" b="1" dirty="0">
                <a:solidFill>
                  <a:schemeClr val="accent2">
                    <a:lumMod val="75000"/>
                  </a:schemeClr>
                </a:solidFill>
                <a:latin typeface="Open Sans"/>
                <a:ea typeface="Open Sans"/>
                <a:cs typeface="Open Sans"/>
                <a:sym typeface="Open Sans"/>
              </a:rPr>
              <a:t>Introduction to Legal Permanent Residence</a:t>
            </a:r>
            <a:endParaRPr sz="2000" b="1" dirty="0">
              <a:solidFill>
                <a:schemeClr val="accent2">
                  <a:lumMod val="75000"/>
                </a:schemeClr>
              </a:solidFill>
              <a:latin typeface="Open Sans"/>
              <a:ea typeface="Open Sans"/>
              <a:cs typeface="Open Sans"/>
              <a:sym typeface="Open Sans"/>
            </a:endParaRPr>
          </a:p>
          <a:p>
            <a:pPr marL="576263" lvl="1" indent="-284163">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Family-based</a:t>
            </a:r>
            <a:endParaRPr sz="2000" dirty="0">
              <a:solidFill>
                <a:schemeClr val="accent2">
                  <a:lumMod val="75000"/>
                </a:schemeClr>
              </a:solidFill>
              <a:latin typeface="Open Sans"/>
              <a:ea typeface="Open Sans"/>
              <a:cs typeface="Open Sans"/>
              <a:sym typeface="Open Sans"/>
            </a:endParaRPr>
          </a:p>
          <a:p>
            <a:pPr marL="576263" lvl="1" indent="-284163">
              <a:spcBef>
                <a:spcPts val="300"/>
              </a:spcBef>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Employment-based</a:t>
            </a:r>
            <a:endParaRPr sz="2000" dirty="0">
              <a:solidFill>
                <a:schemeClr val="accent2">
                  <a:lumMod val="75000"/>
                </a:schemeClr>
              </a:solidFill>
              <a:latin typeface="Open Sans"/>
              <a:ea typeface="Open Sans"/>
              <a:cs typeface="Open Sans"/>
              <a:sym typeface="Open Sans"/>
            </a:endParaRPr>
          </a:p>
          <a:p>
            <a:pPr marL="576263" lvl="1" indent="-284163">
              <a:spcBef>
                <a:spcPts val="300"/>
              </a:spcBef>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Other bases</a:t>
            </a:r>
            <a:endParaRPr sz="2000" dirty="0">
              <a:solidFill>
                <a:schemeClr val="accent2">
                  <a:lumMod val="75000"/>
                </a:schemeClr>
              </a:solidFill>
              <a:latin typeface="Open Sans"/>
              <a:ea typeface="Open Sans"/>
              <a:cs typeface="Open Sans"/>
              <a:sym typeface="Open Sans"/>
            </a:endParaRPr>
          </a:p>
          <a:p>
            <a:pPr marL="274320" indent="-248920">
              <a:spcBef>
                <a:spcPts val="780"/>
              </a:spcBef>
              <a:buClr>
                <a:schemeClr val="accent1"/>
              </a:buClr>
              <a:buSzPts val="2000"/>
              <a:buFont typeface="Open Sans"/>
              <a:buChar char="●"/>
            </a:pPr>
            <a:r>
              <a:rPr lang="en-US" sz="2000" b="1" dirty="0">
                <a:solidFill>
                  <a:schemeClr val="accent2">
                    <a:lumMod val="75000"/>
                  </a:schemeClr>
                </a:solidFill>
                <a:latin typeface="Open Sans"/>
                <a:ea typeface="Open Sans"/>
                <a:cs typeface="Open Sans"/>
                <a:sym typeface="Open Sans"/>
              </a:rPr>
              <a:t>EB-2 “Special Handling”</a:t>
            </a:r>
            <a:endParaRPr sz="2000" b="1" dirty="0">
              <a:solidFill>
                <a:schemeClr val="accent2">
                  <a:lumMod val="75000"/>
                </a:schemeClr>
              </a:solidFill>
              <a:latin typeface="Open Sans"/>
              <a:ea typeface="Open Sans"/>
              <a:cs typeface="Open Sans"/>
              <a:sym typeface="Open Sans"/>
            </a:endParaRPr>
          </a:p>
          <a:p>
            <a:pPr marL="576263" lvl="1" indent="-284163">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Step 1: Recruitment and selection</a:t>
            </a:r>
            <a:endParaRPr sz="2000" dirty="0">
              <a:solidFill>
                <a:schemeClr val="accent2">
                  <a:lumMod val="75000"/>
                </a:schemeClr>
              </a:solidFill>
              <a:latin typeface="Open Sans"/>
              <a:ea typeface="Open Sans"/>
              <a:cs typeface="Open Sans"/>
              <a:sym typeface="Open Sans"/>
            </a:endParaRPr>
          </a:p>
          <a:p>
            <a:pPr marL="569913" lvl="1" indent="-277813">
              <a:spcBef>
                <a:spcPts val="300"/>
              </a:spcBef>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Step 2: Labor Certification</a:t>
            </a:r>
            <a:endParaRPr sz="2000" dirty="0">
              <a:solidFill>
                <a:schemeClr val="accent2">
                  <a:lumMod val="75000"/>
                </a:schemeClr>
              </a:solidFill>
              <a:latin typeface="Open Sans"/>
              <a:ea typeface="Open Sans"/>
              <a:cs typeface="Open Sans"/>
              <a:sym typeface="Open Sans"/>
            </a:endParaRPr>
          </a:p>
          <a:p>
            <a:pPr marL="569913" lvl="1" indent="-277813">
              <a:spcBef>
                <a:spcPts val="300"/>
              </a:spcBef>
              <a:buClr>
                <a:schemeClr val="accent1"/>
              </a:buClr>
              <a:buSzPts val="2000"/>
              <a:buFont typeface="Open Sans"/>
              <a:buChar char="○"/>
            </a:pPr>
            <a:r>
              <a:rPr lang="en-US" sz="2000" dirty="0">
                <a:solidFill>
                  <a:schemeClr val="accent2">
                    <a:lumMod val="75000"/>
                  </a:schemeClr>
                </a:solidFill>
                <a:latin typeface="Open Sans"/>
                <a:ea typeface="Open Sans"/>
                <a:cs typeface="Open Sans"/>
                <a:sym typeface="Open Sans"/>
              </a:rPr>
              <a:t>Step 3: Immigrant Petition</a:t>
            </a:r>
            <a:endParaRPr sz="2000" dirty="0">
              <a:solidFill>
                <a:schemeClr val="accent2">
                  <a:lumMod val="75000"/>
                </a:schemeClr>
              </a:solidFill>
              <a:latin typeface="Open Sans"/>
              <a:ea typeface="Open Sans"/>
              <a:cs typeface="Open Sans"/>
              <a:sym typeface="Open Sans"/>
            </a:endParaRPr>
          </a:p>
        </p:txBody>
      </p:sp>
      <p:sp>
        <p:nvSpPr>
          <p:cNvPr id="102" name="Google Shape;102;p13"/>
          <p:cNvSpPr txBox="1"/>
          <p:nvPr/>
        </p:nvSpPr>
        <p:spPr>
          <a:xfrm>
            <a:off x="6529609" y="1737361"/>
            <a:ext cx="4193700" cy="4156514"/>
          </a:xfrm>
          <a:prstGeom prst="rect">
            <a:avLst/>
          </a:prstGeom>
          <a:noFill/>
          <a:ln>
            <a:noFill/>
          </a:ln>
        </p:spPr>
        <p:txBody>
          <a:bodyPr spcFirstLastPara="1" wrap="square" lIns="91425" tIns="45700" rIns="91425" bIns="45700" anchor="t" anchorCtr="0">
            <a:noAutofit/>
          </a:bodyPr>
          <a:lstStyle/>
          <a:p>
            <a:pPr marL="225425" indent="-225425">
              <a:lnSpc>
                <a:spcPct val="114000"/>
              </a:lnSpc>
              <a:spcBef>
                <a:spcPts val="1200"/>
              </a:spcBef>
              <a:buClr>
                <a:schemeClr val="dk1"/>
              </a:buClr>
              <a:buSzPts val="2000"/>
              <a:buFont typeface="Open Sans"/>
              <a:buChar char="●"/>
            </a:pPr>
            <a:r>
              <a:rPr lang="en-US" sz="2000" b="1" dirty="0">
                <a:solidFill>
                  <a:schemeClr val="accent2">
                    <a:lumMod val="75000"/>
                  </a:schemeClr>
                </a:solidFill>
                <a:latin typeface="Open Sans"/>
                <a:ea typeface="Open Sans"/>
                <a:cs typeface="Open Sans"/>
                <a:sym typeface="Open Sans"/>
              </a:rPr>
              <a:t>EB-1B Outstanding Researchers &amp; Professors</a:t>
            </a:r>
          </a:p>
          <a:p>
            <a:pPr marL="225425" indent="-225425">
              <a:lnSpc>
                <a:spcPct val="114000"/>
              </a:lnSpc>
              <a:spcBef>
                <a:spcPts val="1200"/>
              </a:spcBef>
              <a:buClr>
                <a:schemeClr val="dk1"/>
              </a:buClr>
              <a:buSzPts val="2000"/>
              <a:buFont typeface="Open Sans"/>
              <a:buChar char="●"/>
            </a:pPr>
            <a:r>
              <a:rPr lang="en-US" sz="2000" b="1" dirty="0">
                <a:solidFill>
                  <a:schemeClr val="accent2">
                    <a:lumMod val="75000"/>
                  </a:schemeClr>
                </a:solidFill>
                <a:latin typeface="Open Sans"/>
                <a:ea typeface="Open Sans"/>
                <a:cs typeface="Open Sans"/>
                <a:sym typeface="Open Sans"/>
              </a:rPr>
              <a:t>I-485 Application to Adjust</a:t>
            </a:r>
          </a:p>
          <a:p>
            <a:pPr marL="225425" indent="-225425">
              <a:lnSpc>
                <a:spcPct val="114000"/>
              </a:lnSpc>
              <a:spcBef>
                <a:spcPts val="600"/>
              </a:spcBef>
              <a:buClr>
                <a:schemeClr val="dk1"/>
              </a:buClr>
              <a:buSzPts val="2000"/>
              <a:buFont typeface="Open Sans"/>
              <a:buChar char="●"/>
            </a:pPr>
            <a:r>
              <a:rPr lang="en-US" sz="2000" b="1" dirty="0">
                <a:solidFill>
                  <a:schemeClr val="accent2">
                    <a:lumMod val="75000"/>
                  </a:schemeClr>
                </a:solidFill>
                <a:latin typeface="Open Sans"/>
                <a:ea typeface="Open Sans"/>
                <a:cs typeface="Open Sans"/>
                <a:sym typeface="Open Sans"/>
              </a:rPr>
              <a:t>Troubleshooting</a:t>
            </a:r>
            <a:endParaRPr sz="2000" b="1" dirty="0">
              <a:solidFill>
                <a:schemeClr val="accent2">
                  <a:lumMod val="75000"/>
                </a:schemeClr>
              </a:solidFill>
              <a:latin typeface="Open Sans"/>
              <a:ea typeface="Open Sans"/>
              <a:cs typeface="Open Sans"/>
              <a:sym typeface="Open Sans"/>
            </a:endParaRPr>
          </a:p>
          <a:p>
            <a:pPr marL="682625" lvl="2" indent="-225425">
              <a:lnSpc>
                <a:spcPct val="114000"/>
              </a:lnSpc>
              <a:spcBef>
                <a:spcPts val="300"/>
              </a:spcBef>
              <a:buClr>
                <a:schemeClr val="dk1"/>
              </a:buClr>
              <a:buSzPts val="2000"/>
              <a:buFont typeface="Open Sans"/>
              <a:buChar char="○"/>
            </a:pPr>
            <a:r>
              <a:rPr lang="en-US" sz="2000" dirty="0">
                <a:solidFill>
                  <a:schemeClr val="accent2">
                    <a:lumMod val="75000"/>
                  </a:schemeClr>
                </a:solidFill>
                <a:latin typeface="Open Sans"/>
                <a:ea typeface="Open Sans"/>
                <a:cs typeface="Open Sans"/>
                <a:sym typeface="Open Sans"/>
              </a:rPr>
              <a:t>Priority date delays</a:t>
            </a:r>
            <a:endParaRPr sz="2000" dirty="0">
              <a:solidFill>
                <a:schemeClr val="accent2">
                  <a:lumMod val="75000"/>
                </a:schemeClr>
              </a:solidFill>
              <a:latin typeface="Open Sans"/>
              <a:ea typeface="Open Sans"/>
              <a:cs typeface="Open Sans"/>
              <a:sym typeface="Open Sans"/>
            </a:endParaRPr>
          </a:p>
          <a:p>
            <a:pPr marL="682625" lvl="2" indent="-225425">
              <a:lnSpc>
                <a:spcPct val="114000"/>
              </a:lnSpc>
              <a:spcBef>
                <a:spcPts val="300"/>
              </a:spcBef>
              <a:buClr>
                <a:schemeClr val="dk1"/>
              </a:buClr>
              <a:buSzPts val="2000"/>
              <a:buFont typeface="Open Sans"/>
              <a:buChar char="○"/>
            </a:pPr>
            <a:r>
              <a:rPr lang="en-US" sz="2000" dirty="0">
                <a:solidFill>
                  <a:schemeClr val="accent2">
                    <a:lumMod val="75000"/>
                  </a:schemeClr>
                </a:solidFill>
                <a:latin typeface="Open Sans"/>
                <a:ea typeface="Open Sans"/>
                <a:cs typeface="Open Sans"/>
                <a:sym typeface="Open Sans"/>
              </a:rPr>
              <a:t>Ineligibility grounds</a:t>
            </a:r>
          </a:p>
          <a:p>
            <a:pPr marL="682625" lvl="2" indent="-225425">
              <a:lnSpc>
                <a:spcPct val="114000"/>
              </a:lnSpc>
              <a:spcBef>
                <a:spcPts val="300"/>
              </a:spcBef>
              <a:buClr>
                <a:schemeClr val="dk1"/>
              </a:buClr>
              <a:buSzPts val="2000"/>
              <a:buFont typeface="Open Sans"/>
              <a:buChar char="○"/>
            </a:pPr>
            <a:r>
              <a:rPr lang="en-US" sz="2000" dirty="0">
                <a:solidFill>
                  <a:schemeClr val="accent2">
                    <a:lumMod val="75000"/>
                  </a:schemeClr>
                </a:solidFill>
                <a:latin typeface="Open Sans"/>
                <a:ea typeface="Open Sans"/>
                <a:cs typeface="Open Sans"/>
                <a:sym typeface="Open Sans"/>
              </a:rPr>
              <a:t>Incompatible visas </a:t>
            </a:r>
          </a:p>
          <a:p>
            <a:pPr marL="682625" lvl="2" indent="-225425">
              <a:lnSpc>
                <a:spcPct val="114000"/>
              </a:lnSpc>
              <a:spcBef>
                <a:spcPts val="300"/>
              </a:spcBef>
              <a:buClr>
                <a:schemeClr val="dk1"/>
              </a:buClr>
              <a:buSzPts val="2000"/>
              <a:buFont typeface="Open Sans"/>
              <a:buChar char="○"/>
            </a:pPr>
            <a:r>
              <a:rPr lang="en-US" sz="2000" dirty="0">
                <a:solidFill>
                  <a:schemeClr val="accent2">
                    <a:lumMod val="75000"/>
                  </a:schemeClr>
                </a:solidFill>
                <a:latin typeface="Open Sans"/>
                <a:ea typeface="Open Sans"/>
                <a:cs typeface="Open Sans"/>
                <a:sym typeface="Open Sans"/>
              </a:rPr>
              <a:t>Preserving permanent </a:t>
            </a:r>
            <a:br>
              <a:rPr lang="en-US" sz="2000" dirty="0">
                <a:solidFill>
                  <a:schemeClr val="accent2">
                    <a:lumMod val="75000"/>
                  </a:schemeClr>
                </a:solidFill>
                <a:latin typeface="Open Sans"/>
                <a:ea typeface="Open Sans"/>
                <a:cs typeface="Open Sans"/>
                <a:sym typeface="Open Sans"/>
              </a:rPr>
            </a:br>
            <a:r>
              <a:rPr lang="en-US" sz="2000" dirty="0">
                <a:solidFill>
                  <a:schemeClr val="accent2">
                    <a:lumMod val="75000"/>
                  </a:schemeClr>
                </a:solidFill>
                <a:latin typeface="Open Sans"/>
                <a:ea typeface="Open Sans"/>
                <a:cs typeface="Open Sans"/>
                <a:sym typeface="Open Sans"/>
              </a:rPr>
              <a:t>residence</a:t>
            </a:r>
            <a:endParaRPr sz="2000" dirty="0">
              <a:solidFill>
                <a:schemeClr val="accent2">
                  <a:lumMod val="75000"/>
                </a:schemeClr>
              </a:solidFill>
              <a:latin typeface="Open Sans"/>
              <a:ea typeface="Open Sans"/>
              <a:cs typeface="Open Sans"/>
              <a:sym typeface="Open Sans"/>
            </a:endParaRPr>
          </a:p>
          <a:p>
            <a:pPr marL="225425" indent="-225425">
              <a:lnSpc>
                <a:spcPct val="114000"/>
              </a:lnSpc>
              <a:spcBef>
                <a:spcPts val="600"/>
              </a:spcBef>
              <a:buClr>
                <a:schemeClr val="dk1"/>
              </a:buClr>
              <a:buSzPts val="2000"/>
              <a:buFont typeface="Open Sans"/>
              <a:buChar char="●"/>
            </a:pPr>
            <a:r>
              <a:rPr lang="en-US" sz="2000" b="1" dirty="0">
                <a:solidFill>
                  <a:schemeClr val="accent2">
                    <a:lumMod val="75000"/>
                  </a:schemeClr>
                </a:solidFill>
                <a:latin typeface="Open Sans"/>
                <a:ea typeface="Open Sans"/>
                <a:cs typeface="Open Sans"/>
                <a:sym typeface="Open Sans"/>
              </a:rPr>
              <a:t>Q&amp;A</a:t>
            </a:r>
            <a:endParaRPr sz="2000" b="1" dirty="0">
              <a:solidFill>
                <a:schemeClr val="accent2">
                  <a:lumMod val="75000"/>
                </a:schemeClr>
              </a:solidFill>
              <a:latin typeface="Open Sans"/>
              <a:ea typeface="Open Sans"/>
              <a:cs typeface="Open Sans"/>
              <a:sym typeface="Open Sans"/>
            </a:endParaRPr>
          </a:p>
          <a:p>
            <a:endParaRPr dirty="0">
              <a:solidFill>
                <a:schemeClr val="dk1"/>
              </a:solidFill>
              <a:latin typeface="Galdeano"/>
              <a:ea typeface="Galdeano"/>
              <a:cs typeface="Galdeano"/>
              <a:sym typeface="Galdeano"/>
            </a:endParaRPr>
          </a:p>
        </p:txBody>
      </p:sp>
    </p:spTree>
    <p:extLst>
      <p:ext uri="{BB962C8B-B14F-4D97-AF65-F5344CB8AC3E}">
        <p14:creationId xmlns:p14="http://schemas.microsoft.com/office/powerpoint/2010/main" val="66678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0"/>
          <p:cNvSpPr txBox="1">
            <a:spLocks noGrp="1"/>
          </p:cNvSpPr>
          <p:nvPr>
            <p:ph type="title"/>
          </p:nvPr>
        </p:nvSpPr>
        <p:spPr>
          <a:xfrm>
            <a:off x="1097280" y="1257300"/>
            <a:ext cx="10058400" cy="4800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FILING THE IMMIGRANT PETITION</a:t>
            </a:r>
          </a:p>
        </p:txBody>
      </p:sp>
      <p:sp>
        <p:nvSpPr>
          <p:cNvPr id="256" name="Google Shape;256;p30"/>
          <p:cNvSpPr txBox="1">
            <a:spLocks noGrp="1"/>
          </p:cNvSpPr>
          <p:nvPr>
            <p:ph idx="1"/>
          </p:nvPr>
        </p:nvSpPr>
        <p:spPr>
          <a:xfrm>
            <a:off x="859154" y="2049419"/>
            <a:ext cx="11247121"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400" dirty="0">
                <a:solidFill>
                  <a:schemeClr val="dk1"/>
                </a:solidFill>
                <a:latin typeface="Open Sans"/>
                <a:ea typeface="Open Sans"/>
                <a:cs typeface="Open Sans"/>
                <a:sym typeface="Open Sans"/>
              </a:rPr>
              <a:t>Filing the immigrant petition </a:t>
            </a:r>
            <a:r>
              <a:rPr lang="en-US" sz="2400" b="1" dirty="0">
                <a:solidFill>
                  <a:schemeClr val="dk1"/>
                </a:solidFill>
                <a:latin typeface="Open Sans"/>
                <a:ea typeface="Open Sans"/>
                <a:cs typeface="Open Sans"/>
                <a:sym typeface="Open Sans"/>
              </a:rPr>
              <a:t>does not grant any immigration benefit to the faculty member</a:t>
            </a:r>
            <a:r>
              <a:rPr lang="en-US" dirty="0">
                <a:solidFill>
                  <a:schemeClr val="dk1"/>
                </a:solidFill>
                <a:latin typeface="Open Sans"/>
                <a:ea typeface="Open Sans"/>
                <a:cs typeface="Open Sans"/>
                <a:sym typeface="Open Sans"/>
              </a:rPr>
              <a:t>, although it may make a spouse eligible for an employment authorization card (H-4 EAD).</a:t>
            </a:r>
            <a:endParaRPr dirty="0">
              <a:latin typeface="Open Sans"/>
              <a:ea typeface="Open Sans"/>
              <a:cs typeface="Open Sans"/>
              <a:sym typeface="Open Sans"/>
            </a:endParaRPr>
          </a:p>
          <a:p>
            <a:pPr marL="0" indent="0">
              <a:spcBef>
                <a:spcPts val="480"/>
              </a:spcBef>
              <a:buClr>
                <a:schemeClr val="accent1"/>
              </a:buClr>
              <a:buNone/>
            </a:pPr>
            <a:r>
              <a:rPr lang="en-US" dirty="0">
                <a:solidFill>
                  <a:schemeClr val="dk1"/>
                </a:solidFill>
                <a:latin typeface="Open Sans"/>
                <a:ea typeface="Open Sans"/>
                <a:cs typeface="Open Sans"/>
                <a:sym typeface="Open Sans"/>
              </a:rPr>
              <a:t>Immigrant petition:</a:t>
            </a:r>
            <a:endParaRPr sz="2400" dirty="0">
              <a:solidFill>
                <a:schemeClr val="dk1"/>
              </a:solidFill>
              <a:latin typeface="Open Sans"/>
              <a:ea typeface="Open Sans"/>
              <a:cs typeface="Open Sans"/>
              <a:sym typeface="Open Sans"/>
            </a:endParaRPr>
          </a:p>
          <a:p>
            <a:pPr>
              <a:spcBef>
                <a:spcPts val="480"/>
              </a:spcBef>
            </a:pPr>
            <a:r>
              <a:rPr lang="en-US" sz="2000" dirty="0">
                <a:solidFill>
                  <a:schemeClr val="dk1"/>
                </a:solidFill>
                <a:latin typeface="Open Sans"/>
                <a:ea typeface="Open Sans"/>
                <a:cs typeface="Open Sans"/>
                <a:sym typeface="Open Sans"/>
              </a:rPr>
              <a:t>May take </a:t>
            </a:r>
            <a:r>
              <a:rPr lang="en-US" sz="2000" b="1" dirty="0">
                <a:solidFill>
                  <a:schemeClr val="dk1"/>
                </a:solidFill>
                <a:latin typeface="Open Sans"/>
                <a:ea typeface="Open Sans"/>
                <a:cs typeface="Open Sans"/>
                <a:sym typeface="Open Sans"/>
              </a:rPr>
              <a:t>2-12 months </a:t>
            </a:r>
            <a:r>
              <a:rPr lang="en-US" sz="2000" dirty="0">
                <a:solidFill>
                  <a:schemeClr val="dk1"/>
                </a:solidFill>
                <a:latin typeface="Open Sans"/>
                <a:ea typeface="Open Sans"/>
                <a:cs typeface="Open Sans"/>
                <a:sym typeface="Open Sans"/>
              </a:rPr>
              <a:t>for USCIS to adjudicate</a:t>
            </a:r>
          </a:p>
          <a:p>
            <a:pPr>
              <a:spcBef>
                <a:spcPts val="480"/>
              </a:spcBef>
            </a:pPr>
            <a:r>
              <a:rPr lang="en-US" sz="2000" dirty="0">
                <a:solidFill>
                  <a:schemeClr val="dk1"/>
                </a:solidFill>
                <a:latin typeface="Open Sans"/>
                <a:ea typeface="Open Sans"/>
                <a:cs typeface="Open Sans"/>
                <a:sym typeface="Open Sans"/>
              </a:rPr>
              <a:t>Can be </a:t>
            </a:r>
            <a:r>
              <a:rPr lang="en-US" sz="2000" b="1" dirty="0">
                <a:solidFill>
                  <a:schemeClr val="dk1"/>
                </a:solidFill>
                <a:latin typeface="Open Sans"/>
                <a:ea typeface="Open Sans"/>
                <a:cs typeface="Open Sans"/>
                <a:sym typeface="Open Sans"/>
              </a:rPr>
              <a:t>premium processed </a:t>
            </a:r>
            <a:r>
              <a:rPr lang="en-US" sz="2000" dirty="0">
                <a:solidFill>
                  <a:schemeClr val="dk1"/>
                </a:solidFill>
                <a:latin typeface="Open Sans"/>
                <a:ea typeface="Open Sans"/>
                <a:cs typeface="Open Sans"/>
                <a:sym typeface="Open Sans"/>
              </a:rPr>
              <a:t>for $2965, which reduces USCIS processing time to </a:t>
            </a:r>
            <a:r>
              <a:rPr lang="en-US" sz="2000" u="sng" dirty="0">
                <a:solidFill>
                  <a:schemeClr val="dk1"/>
                </a:solidFill>
                <a:latin typeface="Open Sans"/>
                <a:ea typeface="Open Sans"/>
                <a:cs typeface="Open Sans"/>
                <a:sym typeface="Open Sans"/>
              </a:rPr>
              <a:t>&lt;</a:t>
            </a:r>
            <a:r>
              <a:rPr lang="en-US" sz="2000" dirty="0">
                <a:solidFill>
                  <a:schemeClr val="dk1"/>
                </a:solidFill>
                <a:latin typeface="Open Sans"/>
                <a:ea typeface="Open Sans"/>
                <a:cs typeface="Open Sans"/>
                <a:sym typeface="Open Sans"/>
              </a:rPr>
              <a:t>15 business days</a:t>
            </a:r>
          </a:p>
          <a:p>
            <a:pPr>
              <a:spcBef>
                <a:spcPts val="480"/>
              </a:spcBef>
            </a:pPr>
            <a:r>
              <a:rPr lang="en-US" sz="2000" dirty="0">
                <a:solidFill>
                  <a:schemeClr val="dk1"/>
                </a:solidFill>
                <a:latin typeface="Open Sans"/>
                <a:ea typeface="Open Sans"/>
                <a:cs typeface="Open Sans"/>
                <a:sym typeface="Open Sans"/>
              </a:rPr>
              <a:t>May receive a </a:t>
            </a:r>
            <a:r>
              <a:rPr lang="en-US" sz="2000" b="1" dirty="0">
                <a:solidFill>
                  <a:schemeClr val="dk1"/>
                </a:solidFill>
                <a:latin typeface="Open Sans"/>
                <a:ea typeface="Open Sans"/>
                <a:cs typeface="Open Sans"/>
                <a:sym typeface="Open Sans"/>
              </a:rPr>
              <a:t>Request for Evidence</a:t>
            </a:r>
            <a:r>
              <a:rPr lang="en-US" sz="2000" dirty="0">
                <a:solidFill>
                  <a:schemeClr val="dk1"/>
                </a:solidFill>
                <a:latin typeface="Open Sans"/>
                <a:ea typeface="Open Sans"/>
                <a:cs typeface="Open Sans"/>
                <a:sym typeface="Open Sans"/>
              </a:rPr>
              <a:t> (RFE), which may further delay processing times and require additional documentation from unit or faculty member.</a:t>
            </a:r>
            <a:endParaRPr sz="2000" dirty="0">
              <a:latin typeface="Open Sans"/>
              <a:ea typeface="Open Sans"/>
              <a:cs typeface="Open Sans"/>
              <a:sym typeface="Open Sans"/>
            </a:endParaRPr>
          </a:p>
        </p:txBody>
      </p:sp>
    </p:spTree>
    <p:extLst>
      <p:ext uri="{BB962C8B-B14F-4D97-AF65-F5344CB8AC3E}">
        <p14:creationId xmlns:p14="http://schemas.microsoft.com/office/powerpoint/2010/main" val="3511954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ctrTitle"/>
          </p:nvPr>
        </p:nvSpPr>
        <p:spPr>
          <a:xfrm>
            <a:off x="800435" y="1744101"/>
            <a:ext cx="6141721" cy="2939837"/>
          </a:xfrm>
          <a:prstGeom prst="rect">
            <a:avLst/>
          </a:prstGeom>
          <a:noFill/>
          <a:ln>
            <a:noFill/>
          </a:ln>
        </p:spPr>
        <p:txBody>
          <a:bodyPr spcFirstLastPara="1" vert="horz" wrap="square" lIns="91425" tIns="45700" rIns="91425" bIns="45700" rtlCol="0" anchor="b" anchorCtr="0">
            <a:noAutofit/>
          </a:bodyPr>
          <a:lstStyle/>
          <a:p>
            <a:pPr algn="r">
              <a:spcBef>
                <a:spcPts val="0"/>
              </a:spcBef>
              <a:buClr>
                <a:srgbClr val="FFFF00"/>
              </a:buClr>
            </a:pPr>
            <a:r>
              <a:rPr lang="en-US" sz="4800" cap="none" dirty="0">
                <a:latin typeface="Open Sans Semibold" panose="020B0706030804020204"/>
                <a:ea typeface="Arial Black"/>
                <a:cs typeface="Arial Black"/>
                <a:sym typeface="Arial Black"/>
              </a:rPr>
              <a:t>EB-1B OUTSTANDING RESEARCHERS &amp; PROFESSORS</a:t>
            </a:r>
          </a:p>
        </p:txBody>
      </p:sp>
      <p:pic>
        <p:nvPicPr>
          <p:cNvPr id="2" name="Picture 1" descr="A picture of a Nobel Prize medallion featuring a profile of Albert No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105" y="1425702"/>
            <a:ext cx="3894920" cy="3576637"/>
          </a:xfrm>
          <a:prstGeom prst="rect">
            <a:avLst/>
          </a:prstGeom>
        </p:spPr>
      </p:pic>
    </p:spTree>
    <p:extLst>
      <p:ext uri="{BB962C8B-B14F-4D97-AF65-F5344CB8AC3E}">
        <p14:creationId xmlns:p14="http://schemas.microsoft.com/office/powerpoint/2010/main" val="102415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B3EDAFF3-9447-9453-D471-FCB26FC4949B}"/>
            </a:ext>
          </a:extLst>
        </p:cNvPr>
        <p:cNvGrpSpPr/>
        <p:nvPr/>
      </p:nvGrpSpPr>
      <p:grpSpPr>
        <a:xfrm>
          <a:off x="0" y="0"/>
          <a:ext cx="0" cy="0"/>
          <a:chOff x="0" y="0"/>
          <a:chExt cx="0" cy="0"/>
        </a:xfrm>
      </p:grpSpPr>
      <p:sp>
        <p:nvSpPr>
          <p:cNvPr id="282" name="Google Shape;282;p34">
            <a:extLst>
              <a:ext uri="{FF2B5EF4-FFF2-40B4-BE49-F238E27FC236}">
                <a16:creationId xmlns:a16="http://schemas.microsoft.com/office/drawing/2014/main" id="{695D5BC2-31DE-5EA8-C685-09A0BB2D5167}"/>
              </a:ext>
            </a:extLst>
          </p:cNvPr>
          <p:cNvSpPr txBox="1">
            <a:spLocks noGrp="1"/>
          </p:cNvSpPr>
          <p:nvPr>
            <p:ph type="title"/>
          </p:nvPr>
        </p:nvSpPr>
        <p:spPr>
          <a:xfrm>
            <a:off x="1097280" y="711201"/>
            <a:ext cx="10058400" cy="10261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EB-1B OUTSTANDING RESEARCHER/PROFESSOR</a:t>
            </a:r>
          </a:p>
        </p:txBody>
      </p:sp>
      <p:sp>
        <p:nvSpPr>
          <p:cNvPr id="281" name="Google Shape;281;p34">
            <a:extLst>
              <a:ext uri="{FF2B5EF4-FFF2-40B4-BE49-F238E27FC236}">
                <a16:creationId xmlns:a16="http://schemas.microsoft.com/office/drawing/2014/main" id="{03D714A2-6393-9E82-F10B-D8EA34AD8292}"/>
              </a:ext>
            </a:extLst>
          </p:cNvPr>
          <p:cNvSpPr txBox="1">
            <a:spLocks noGrp="1"/>
          </p:cNvSpPr>
          <p:nvPr>
            <p:ph idx="1"/>
          </p:nvPr>
        </p:nvSpPr>
        <p:spPr>
          <a:xfrm>
            <a:off x="1097279" y="2001794"/>
            <a:ext cx="9935811" cy="3867299"/>
          </a:xfrm>
          <a:prstGeom prst="rect">
            <a:avLst/>
          </a:prstGeom>
          <a:noFill/>
          <a:ln>
            <a:noFill/>
          </a:ln>
        </p:spPr>
        <p:txBody>
          <a:bodyPr spcFirstLastPara="1" vert="horz" wrap="square" lIns="91425" tIns="45700" rIns="91425" bIns="45700" rtlCol="0" anchor="t" anchorCtr="0">
            <a:noAutofit/>
          </a:bodyPr>
          <a:lstStyle/>
          <a:p>
            <a:pPr marL="0" indent="0">
              <a:lnSpc>
                <a:spcPct val="100000"/>
              </a:lnSpc>
              <a:buNone/>
            </a:pPr>
            <a:r>
              <a:rPr lang="en-US" sz="2000" dirty="0">
                <a:solidFill>
                  <a:schemeClr val="dk1"/>
                </a:solidFill>
                <a:latin typeface="Open Sans"/>
                <a:ea typeface="Open Sans"/>
                <a:cs typeface="Open Sans"/>
                <a:sym typeface="Open Sans"/>
              </a:rPr>
              <a:t>An employer-sponsored pathway to permanent residence for researchers or professors with </a:t>
            </a:r>
            <a:r>
              <a:rPr lang="en-US" sz="2000" b="1" dirty="0">
                <a:solidFill>
                  <a:schemeClr val="dk1"/>
                </a:solidFill>
                <a:latin typeface="Open Sans"/>
                <a:ea typeface="Open Sans"/>
                <a:cs typeface="Open Sans"/>
                <a:sym typeface="Open Sans"/>
              </a:rPr>
              <a:t>outstanding records of research or teaching </a:t>
            </a:r>
            <a:r>
              <a:rPr lang="en-US" sz="2000" dirty="0">
                <a:solidFill>
                  <a:schemeClr val="dk1"/>
                </a:solidFill>
                <a:latin typeface="Open Sans"/>
                <a:ea typeface="Open Sans"/>
                <a:cs typeface="Open Sans"/>
                <a:sym typeface="Open Sans"/>
              </a:rPr>
              <a:t>and </a:t>
            </a:r>
            <a:r>
              <a:rPr lang="en-US" sz="2000" b="1" dirty="0">
                <a:solidFill>
                  <a:schemeClr val="dk1"/>
                </a:solidFill>
                <a:latin typeface="Open Sans"/>
                <a:ea typeface="Open Sans"/>
                <a:cs typeface="Open Sans"/>
                <a:sym typeface="Open Sans"/>
              </a:rPr>
              <a:t>sustained international recognition</a:t>
            </a:r>
            <a:r>
              <a:rPr lang="en-US" sz="2000" dirty="0">
                <a:solidFill>
                  <a:schemeClr val="dk1"/>
                </a:solidFill>
                <a:latin typeface="Open Sans"/>
                <a:ea typeface="Open Sans"/>
                <a:cs typeface="Open Sans"/>
                <a:sym typeface="Open Sans"/>
              </a:rPr>
              <a:t> in their field</a:t>
            </a:r>
          </a:p>
          <a:p>
            <a:pPr marL="0" indent="0">
              <a:lnSpc>
                <a:spcPct val="100000"/>
              </a:lnSpc>
              <a:spcBef>
                <a:spcPts val="520"/>
              </a:spcBef>
              <a:buClr>
                <a:schemeClr val="accent1"/>
              </a:buClr>
              <a:buNone/>
            </a:pPr>
            <a:r>
              <a:rPr lang="en-US" sz="2000" dirty="0">
                <a:solidFill>
                  <a:schemeClr val="dk1"/>
                </a:solidFill>
                <a:latin typeface="Open Sans"/>
                <a:ea typeface="Open Sans"/>
                <a:cs typeface="Open Sans"/>
                <a:sym typeface="Open Sans"/>
              </a:rPr>
              <a:t>This pathway skips the U.S. Department of Labor entirely, avoiding long processing times.</a:t>
            </a:r>
            <a:endParaRPr sz="2000" dirty="0">
              <a:solidFill>
                <a:schemeClr val="dk1"/>
              </a:solidFill>
              <a:latin typeface="Open Sans"/>
              <a:ea typeface="Open Sans"/>
              <a:cs typeface="Open Sans"/>
              <a:sym typeface="Open Sans"/>
            </a:endParaRPr>
          </a:p>
          <a:p>
            <a:pPr marL="0" indent="0">
              <a:lnSpc>
                <a:spcPct val="100000"/>
              </a:lnSpc>
              <a:spcBef>
                <a:spcPts val="520"/>
              </a:spcBef>
              <a:buNone/>
            </a:pPr>
            <a:r>
              <a:rPr lang="en-US" sz="2000" dirty="0">
                <a:solidFill>
                  <a:schemeClr val="dk1"/>
                </a:solidFill>
                <a:latin typeface="Open Sans"/>
                <a:ea typeface="Open Sans"/>
                <a:cs typeface="Open Sans"/>
                <a:sym typeface="Open Sans"/>
              </a:rPr>
              <a:t>There are two methods for UW EB-1B sponsorship:</a:t>
            </a:r>
          </a:p>
          <a:p>
            <a:pPr lvl="1">
              <a:lnSpc>
                <a:spcPct val="100000"/>
              </a:lnSpc>
              <a:spcBef>
                <a:spcPts val="520"/>
              </a:spcBef>
            </a:pPr>
            <a:r>
              <a:rPr lang="en-US" sz="2000" dirty="0">
                <a:solidFill>
                  <a:schemeClr val="dk1"/>
                </a:solidFill>
                <a:latin typeface="Open Sans"/>
                <a:ea typeface="Open Sans"/>
                <a:cs typeface="Open Sans"/>
                <a:sym typeface="Open Sans"/>
              </a:rPr>
              <a:t>Method 1: Sponsorship through ISO</a:t>
            </a:r>
          </a:p>
          <a:p>
            <a:pPr lvl="1">
              <a:lnSpc>
                <a:spcPct val="100000"/>
              </a:lnSpc>
              <a:spcBef>
                <a:spcPts val="520"/>
              </a:spcBef>
            </a:pPr>
            <a:r>
              <a:rPr lang="en-US" sz="2000" dirty="0">
                <a:solidFill>
                  <a:schemeClr val="dk1"/>
                </a:solidFill>
                <a:latin typeface="Open Sans"/>
                <a:ea typeface="Open Sans"/>
                <a:cs typeface="Open Sans"/>
                <a:sym typeface="Open Sans"/>
              </a:rPr>
              <a:t>Method 2: Sponsorship through Outside Counsel Pilot Program</a:t>
            </a:r>
          </a:p>
          <a:p>
            <a:pPr marL="0" lvl="1" indent="0">
              <a:lnSpc>
                <a:spcPct val="100000"/>
              </a:lnSpc>
              <a:spcBef>
                <a:spcPts val="520"/>
              </a:spcBef>
              <a:buNone/>
            </a:pPr>
            <a:endParaRPr lang="en-US" sz="2000" dirty="0">
              <a:solidFill>
                <a:schemeClr val="dk1"/>
              </a:solidFill>
              <a:latin typeface="Open Sans"/>
              <a:ea typeface="Open Sans"/>
              <a:cs typeface="Open Sans"/>
              <a:sym typeface="Open Sans"/>
            </a:endParaRPr>
          </a:p>
          <a:p>
            <a:pPr marL="0" lvl="1" indent="0">
              <a:lnSpc>
                <a:spcPct val="100000"/>
              </a:lnSpc>
              <a:spcBef>
                <a:spcPts val="520"/>
              </a:spcBef>
              <a:buNone/>
            </a:pPr>
            <a:r>
              <a:rPr lang="en-US" sz="2000" dirty="0">
                <a:solidFill>
                  <a:schemeClr val="dk1"/>
                </a:solidFill>
                <a:latin typeface="Open Sans"/>
                <a:ea typeface="Open Sans"/>
                <a:cs typeface="Open Sans"/>
                <a:sym typeface="Open Sans"/>
              </a:rPr>
              <a:t>For more information, see our </a:t>
            </a:r>
            <a:r>
              <a:rPr lang="en-US" sz="2000" dirty="0">
                <a:solidFill>
                  <a:schemeClr val="dk1"/>
                </a:solidFill>
                <a:latin typeface="Open Sans"/>
                <a:ea typeface="Open Sans"/>
                <a:cs typeface="Open Sans"/>
                <a:sym typeface="Open Sans"/>
                <a:hlinkClick r:id="rId3"/>
              </a:rPr>
              <a:t>EB-1B Outstanding Researchers &amp; Professors page </a:t>
            </a:r>
            <a:endParaRPr lang="en-US" sz="2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15760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36"/>
          <p:cNvSpPr txBox="1">
            <a:spLocks noGrp="1"/>
          </p:cNvSpPr>
          <p:nvPr>
            <p:ph type="title"/>
          </p:nvPr>
        </p:nvSpPr>
        <p:spPr>
          <a:xfrm>
            <a:off x="1097280" y="1141306"/>
            <a:ext cx="10058400" cy="596053"/>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EB-1B EVIDENTIARY CRITERIA</a:t>
            </a:r>
          </a:p>
        </p:txBody>
      </p:sp>
      <p:sp>
        <p:nvSpPr>
          <p:cNvPr id="293" name="Google Shape;293;p36"/>
          <p:cNvSpPr txBox="1">
            <a:spLocks noGrp="1"/>
          </p:cNvSpPr>
          <p:nvPr>
            <p:ph idx="1"/>
          </p:nvPr>
        </p:nvSpPr>
        <p:spPr>
          <a:xfrm>
            <a:off x="1097279" y="1849394"/>
            <a:ext cx="10799445"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000" dirty="0">
                <a:solidFill>
                  <a:schemeClr val="dk1"/>
                </a:solidFill>
                <a:latin typeface="Open Sans"/>
                <a:ea typeface="Open Sans"/>
                <a:cs typeface="Open Sans"/>
                <a:sym typeface="Open Sans"/>
              </a:rPr>
              <a:t>Candidates must prove </a:t>
            </a:r>
            <a:r>
              <a:rPr lang="en-US" sz="2000" b="1" dirty="0">
                <a:solidFill>
                  <a:schemeClr val="dk1"/>
                </a:solidFill>
                <a:latin typeface="Open Sans"/>
                <a:ea typeface="Open Sans"/>
                <a:cs typeface="Open Sans"/>
                <a:sym typeface="Open Sans"/>
              </a:rPr>
              <a:t>at least two </a:t>
            </a:r>
            <a:r>
              <a:rPr lang="en-US" sz="2000" dirty="0">
                <a:solidFill>
                  <a:schemeClr val="dk1"/>
                </a:solidFill>
                <a:latin typeface="Open Sans"/>
                <a:ea typeface="Open Sans"/>
                <a:cs typeface="Open Sans"/>
                <a:sym typeface="Open Sans"/>
              </a:rPr>
              <a:t>of the following to USCIS:</a:t>
            </a:r>
            <a:endParaRPr sz="2000" dirty="0">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dirty="0">
                <a:solidFill>
                  <a:schemeClr val="dk1"/>
                </a:solidFill>
                <a:latin typeface="Open Sans"/>
                <a:ea typeface="Open Sans"/>
                <a:cs typeface="Open Sans"/>
                <a:sym typeface="Open Sans"/>
              </a:rPr>
              <a:t>Authorship of </a:t>
            </a:r>
            <a:r>
              <a:rPr lang="en-US" sz="2000" b="1" dirty="0">
                <a:solidFill>
                  <a:schemeClr val="dk1"/>
                </a:solidFill>
                <a:latin typeface="Open Sans"/>
                <a:ea typeface="Open Sans"/>
                <a:cs typeface="Open Sans"/>
                <a:sym typeface="Open Sans"/>
              </a:rPr>
              <a:t>scholarly books or articles </a:t>
            </a:r>
            <a:r>
              <a:rPr lang="en-US" sz="2000" dirty="0">
                <a:solidFill>
                  <a:schemeClr val="dk1"/>
                </a:solidFill>
                <a:latin typeface="Open Sans"/>
                <a:ea typeface="Open Sans"/>
                <a:cs typeface="Open Sans"/>
                <a:sym typeface="Open Sans"/>
              </a:rPr>
              <a:t>in the field</a:t>
            </a:r>
            <a:endParaRPr sz="2000" dirty="0">
              <a:solidFill>
                <a:schemeClr val="dk1"/>
              </a:solidFill>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dirty="0">
                <a:solidFill>
                  <a:schemeClr val="dk1"/>
                </a:solidFill>
                <a:latin typeface="Open Sans"/>
                <a:ea typeface="Open Sans"/>
                <a:cs typeface="Open Sans"/>
                <a:sym typeface="Open Sans"/>
              </a:rPr>
              <a:t>Participation as a </a:t>
            </a:r>
            <a:r>
              <a:rPr lang="en-US" sz="2000" b="1" dirty="0">
                <a:solidFill>
                  <a:schemeClr val="dk1"/>
                </a:solidFill>
                <a:latin typeface="Open Sans"/>
                <a:ea typeface="Open Sans"/>
                <a:cs typeface="Open Sans"/>
                <a:sym typeface="Open Sans"/>
              </a:rPr>
              <a:t>judge of the work of others </a:t>
            </a:r>
            <a:r>
              <a:rPr lang="en-US" sz="2000" dirty="0">
                <a:solidFill>
                  <a:schemeClr val="dk1"/>
                </a:solidFill>
                <a:latin typeface="Open Sans"/>
                <a:ea typeface="Open Sans"/>
                <a:cs typeface="Open Sans"/>
                <a:sym typeface="Open Sans"/>
              </a:rPr>
              <a:t>in the field</a:t>
            </a:r>
            <a:endParaRPr sz="2000" dirty="0">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b="1" dirty="0">
                <a:solidFill>
                  <a:schemeClr val="dk1"/>
                </a:solidFill>
                <a:latin typeface="Open Sans"/>
                <a:ea typeface="Open Sans"/>
                <a:cs typeface="Open Sans"/>
                <a:sym typeface="Open Sans"/>
              </a:rPr>
              <a:t>Original scientific or scholarly research contributions </a:t>
            </a:r>
            <a:r>
              <a:rPr lang="en-US" sz="2000" dirty="0">
                <a:solidFill>
                  <a:schemeClr val="dk1"/>
                </a:solidFill>
                <a:latin typeface="Open Sans"/>
                <a:ea typeface="Open Sans"/>
                <a:cs typeface="Open Sans"/>
                <a:sym typeface="Open Sans"/>
              </a:rPr>
              <a:t>in the field </a:t>
            </a:r>
            <a:endParaRPr sz="2000" dirty="0">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b="1" dirty="0">
                <a:solidFill>
                  <a:schemeClr val="dk1"/>
                </a:solidFill>
                <a:latin typeface="Open Sans"/>
                <a:ea typeface="Open Sans"/>
                <a:cs typeface="Open Sans"/>
                <a:sym typeface="Open Sans"/>
              </a:rPr>
              <a:t>Major prizes or awards </a:t>
            </a:r>
            <a:r>
              <a:rPr lang="en-US" sz="2000" dirty="0">
                <a:solidFill>
                  <a:schemeClr val="dk1"/>
                </a:solidFill>
                <a:latin typeface="Open Sans"/>
                <a:ea typeface="Open Sans"/>
                <a:cs typeface="Open Sans"/>
                <a:sym typeface="Open Sans"/>
              </a:rPr>
              <a:t>for outstanding achievement </a:t>
            </a:r>
            <a:endParaRPr sz="2000" dirty="0">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b="1" dirty="0">
                <a:solidFill>
                  <a:schemeClr val="dk1"/>
                </a:solidFill>
                <a:latin typeface="Open Sans"/>
                <a:ea typeface="Open Sans"/>
                <a:cs typeface="Open Sans"/>
                <a:sym typeface="Open Sans"/>
              </a:rPr>
              <a:t>Membership</a:t>
            </a:r>
            <a:r>
              <a:rPr lang="en-US" sz="2000" dirty="0">
                <a:solidFill>
                  <a:schemeClr val="dk1"/>
                </a:solidFill>
                <a:latin typeface="Open Sans"/>
                <a:ea typeface="Open Sans"/>
                <a:cs typeface="Open Sans"/>
                <a:sym typeface="Open Sans"/>
              </a:rPr>
              <a:t> in associations that require demonstrated outstanding achievement </a:t>
            </a:r>
            <a:endParaRPr sz="2000" dirty="0">
              <a:latin typeface="Open Sans"/>
              <a:ea typeface="Open Sans"/>
              <a:cs typeface="Open Sans"/>
              <a:sym typeface="Open Sans"/>
            </a:endParaRPr>
          </a:p>
          <a:p>
            <a:pPr marL="800100">
              <a:spcBef>
                <a:spcPts val="480"/>
              </a:spcBef>
              <a:buClr>
                <a:schemeClr val="accent2">
                  <a:lumMod val="75000"/>
                </a:schemeClr>
              </a:buClr>
              <a:buSzPts val="2000"/>
              <a:buFont typeface="Wingdings" panose="05000000000000000000" pitchFamily="2" charset="2"/>
              <a:buChar char="q"/>
            </a:pPr>
            <a:r>
              <a:rPr lang="en-US" sz="2000" b="1" dirty="0">
                <a:solidFill>
                  <a:schemeClr val="dk1"/>
                </a:solidFill>
                <a:latin typeface="Open Sans"/>
                <a:ea typeface="Open Sans"/>
                <a:cs typeface="Open Sans"/>
                <a:sym typeface="Open Sans"/>
              </a:rPr>
              <a:t>Published material</a:t>
            </a:r>
            <a:r>
              <a:rPr lang="en-US" sz="2000" dirty="0">
                <a:solidFill>
                  <a:schemeClr val="dk1"/>
                </a:solidFill>
                <a:latin typeface="Open Sans"/>
                <a:ea typeface="Open Sans"/>
                <a:cs typeface="Open Sans"/>
                <a:sym typeface="Open Sans"/>
              </a:rPr>
              <a:t> in professional publications by others about the faculty member's work in the academic field</a:t>
            </a:r>
            <a:endParaRPr sz="2000" dirty="0">
              <a:latin typeface="Open Sans"/>
              <a:ea typeface="Open Sans"/>
              <a:cs typeface="Open Sans"/>
              <a:sym typeface="Open Sans"/>
            </a:endParaRPr>
          </a:p>
          <a:p>
            <a:pPr marL="0" indent="0">
              <a:spcBef>
                <a:spcPts val="480"/>
              </a:spcBef>
              <a:buClr>
                <a:schemeClr val="accent2">
                  <a:lumMod val="75000"/>
                </a:schemeClr>
              </a:buClr>
              <a:buNone/>
            </a:pPr>
            <a:r>
              <a:rPr lang="en-US" sz="2000" dirty="0">
                <a:solidFill>
                  <a:schemeClr val="tx1"/>
                </a:solidFill>
                <a:latin typeface="Open Sans"/>
                <a:ea typeface="Open Sans"/>
                <a:cs typeface="Open Sans"/>
                <a:sym typeface="Open Sans"/>
              </a:rPr>
              <a:t>…plus </a:t>
            </a:r>
            <a:r>
              <a:rPr lang="en-US" sz="2000" b="1" dirty="0">
                <a:solidFill>
                  <a:schemeClr val="tx1"/>
                </a:solidFill>
                <a:latin typeface="Open Sans"/>
                <a:ea typeface="Open Sans"/>
                <a:cs typeface="Open Sans"/>
                <a:sym typeface="Open Sans"/>
              </a:rPr>
              <a:t>three years of teaching</a:t>
            </a:r>
            <a:r>
              <a:rPr lang="en-US" sz="2000" dirty="0">
                <a:solidFill>
                  <a:schemeClr val="tx1"/>
                </a:solidFill>
                <a:latin typeface="Open Sans"/>
                <a:ea typeface="Open Sans"/>
                <a:cs typeface="Open Sans"/>
                <a:sym typeface="Open Sans"/>
              </a:rPr>
              <a:t> or research experience.</a:t>
            </a:r>
            <a:endParaRPr sz="20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1872882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5" name="Google Shape;305;p37"/>
          <p:cNvSpPr txBox="1">
            <a:spLocks noGrp="1"/>
          </p:cNvSpPr>
          <p:nvPr>
            <p:ph type="title"/>
          </p:nvPr>
        </p:nvSpPr>
        <p:spPr>
          <a:xfrm>
            <a:off x="996463" y="1181099"/>
            <a:ext cx="8229600" cy="667131"/>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TWO-STEP EB-1B ANALYSIS</a:t>
            </a:r>
          </a:p>
        </p:txBody>
      </p:sp>
      <p:grpSp>
        <p:nvGrpSpPr>
          <p:cNvPr id="299" name="Google Shape;299;p37" descr="A process map showing the two-step review process for EB-1Bs."/>
          <p:cNvGrpSpPr/>
          <p:nvPr/>
        </p:nvGrpSpPr>
        <p:grpSpPr>
          <a:xfrm>
            <a:off x="1868594" y="2060865"/>
            <a:ext cx="5142606" cy="4172834"/>
            <a:chOff x="57644" y="1090"/>
            <a:chExt cx="5142606" cy="4172834"/>
          </a:xfrm>
        </p:grpSpPr>
        <p:sp>
          <p:nvSpPr>
            <p:cNvPr id="302" name="Google Shape;302;p37"/>
            <p:cNvSpPr/>
            <p:nvPr/>
          </p:nvSpPr>
          <p:spPr>
            <a:xfrm rot="5400000">
              <a:off x="2277911" y="1167761"/>
              <a:ext cx="789985" cy="1254818"/>
            </a:xfrm>
            <a:prstGeom prst="rightArrow">
              <a:avLst>
                <a:gd name="adj1" fmla="val 60000"/>
                <a:gd name="adj2" fmla="val 50000"/>
              </a:avLst>
            </a:prstGeom>
            <a:solidFill>
              <a:srgbClr val="8E7CC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0" name="Google Shape;300;p37"/>
            <p:cNvSpPr/>
            <p:nvPr/>
          </p:nvSpPr>
          <p:spPr>
            <a:xfrm>
              <a:off x="57644" y="1090"/>
              <a:ext cx="5142511" cy="1418048"/>
            </a:xfrm>
            <a:prstGeom prst="roundRect">
              <a:avLst>
                <a:gd name="adj" fmla="val 10000"/>
              </a:avLst>
            </a:prstGeom>
            <a:solidFill>
              <a:srgbClr val="8E7CC3"/>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1" name="Google Shape;301;p37"/>
            <p:cNvSpPr txBox="1"/>
            <p:nvPr/>
          </p:nvSpPr>
          <p:spPr>
            <a:xfrm>
              <a:off x="99177" y="42623"/>
              <a:ext cx="5059445" cy="1334982"/>
            </a:xfrm>
            <a:prstGeom prst="rect">
              <a:avLst/>
            </a:prstGeom>
            <a:solidFill>
              <a:srgbClr val="8E7CC3"/>
            </a:solidFill>
            <a:ln>
              <a:noFill/>
            </a:ln>
          </p:spPr>
          <p:txBody>
            <a:bodyPr spcFirstLastPara="1" wrap="square" lIns="76200" tIns="76200" rIns="76200" bIns="76200" anchor="ctr" anchorCtr="0">
              <a:noAutofit/>
            </a:bodyPr>
            <a:lstStyle/>
            <a:p>
              <a:pPr algn="ctr">
                <a:lnSpc>
                  <a:spcPct val="90000"/>
                </a:lnSpc>
                <a:spcAft>
                  <a:spcPts val="700"/>
                </a:spcAft>
              </a:pPr>
              <a:r>
                <a:rPr lang="en-US" sz="2000" dirty="0">
                  <a:solidFill>
                    <a:schemeClr val="bg1"/>
                  </a:solidFill>
                  <a:latin typeface="Open Sans"/>
                  <a:ea typeface="Open Sans"/>
                  <a:cs typeface="Open Sans"/>
                  <a:sym typeface="Open Sans"/>
                </a:rPr>
                <a:t>USCIS determines if the faculty member meets at least two of the evidentiary criteria</a:t>
              </a:r>
              <a:endParaRPr sz="2000" dirty="0">
                <a:solidFill>
                  <a:schemeClr val="bg1"/>
                </a:solidFill>
                <a:latin typeface="Open Sans"/>
                <a:ea typeface="Open Sans"/>
                <a:cs typeface="Open Sans"/>
                <a:sym typeface="Open Sans"/>
              </a:endParaRPr>
            </a:p>
          </p:txBody>
        </p:sp>
        <p:sp>
          <p:nvSpPr>
            <p:cNvPr id="303" name="Google Shape;303;p37"/>
            <p:cNvSpPr/>
            <p:nvPr/>
          </p:nvSpPr>
          <p:spPr>
            <a:xfrm>
              <a:off x="57650" y="2190324"/>
              <a:ext cx="5142600" cy="1983600"/>
            </a:xfrm>
            <a:prstGeom prst="roundRect">
              <a:avLst>
                <a:gd name="adj" fmla="val 10000"/>
              </a:avLst>
            </a:prstGeom>
            <a:solidFill>
              <a:srgbClr val="8E7CC3"/>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4" name="Google Shape;304;p37"/>
            <p:cNvSpPr txBox="1"/>
            <p:nvPr/>
          </p:nvSpPr>
          <p:spPr>
            <a:xfrm>
              <a:off x="102888" y="2343799"/>
              <a:ext cx="5052000" cy="1813500"/>
            </a:xfrm>
            <a:prstGeom prst="rect">
              <a:avLst/>
            </a:prstGeom>
            <a:solidFill>
              <a:srgbClr val="8E7CC3"/>
            </a:solidFill>
            <a:ln>
              <a:noFill/>
            </a:ln>
          </p:spPr>
          <p:txBody>
            <a:bodyPr spcFirstLastPara="1" wrap="square" lIns="76200" tIns="76200" rIns="76200" bIns="76200" anchor="ctr" anchorCtr="0">
              <a:noAutofit/>
            </a:bodyPr>
            <a:lstStyle/>
            <a:p>
              <a:pPr algn="ctr">
                <a:lnSpc>
                  <a:spcPct val="90000"/>
                </a:lnSpc>
                <a:spcAft>
                  <a:spcPts val="700"/>
                </a:spcAft>
              </a:pPr>
              <a:r>
                <a:rPr lang="en-US" sz="2000" dirty="0">
                  <a:solidFill>
                    <a:schemeClr val="bg1"/>
                  </a:solidFill>
                  <a:latin typeface="Open Sans"/>
                  <a:ea typeface="Open Sans"/>
                  <a:cs typeface="Open Sans"/>
                  <a:sym typeface="Open Sans"/>
                </a:rPr>
                <a:t>If they do, USCIS determines if the evidence proves the faculty member is outstanding and has received </a:t>
              </a:r>
              <a:r>
                <a:rPr lang="en-US" sz="2000" b="1" dirty="0">
                  <a:solidFill>
                    <a:schemeClr val="bg1"/>
                  </a:solidFill>
                  <a:latin typeface="Open Sans"/>
                  <a:ea typeface="Open Sans"/>
                  <a:cs typeface="Open Sans"/>
                  <a:sym typeface="Open Sans"/>
                </a:rPr>
                <a:t>“sustained international recognition” </a:t>
              </a:r>
              <a:r>
                <a:rPr lang="en-US" sz="2000" dirty="0">
                  <a:solidFill>
                    <a:schemeClr val="bg1"/>
                  </a:solidFill>
                  <a:latin typeface="Open Sans"/>
                  <a:ea typeface="Open Sans"/>
                  <a:cs typeface="Open Sans"/>
                  <a:sym typeface="Open Sans"/>
                </a:rPr>
                <a:t>in their field</a:t>
              </a:r>
              <a:endParaRPr sz="2000" dirty="0">
                <a:solidFill>
                  <a:schemeClr val="bg1"/>
                </a:solidFill>
                <a:latin typeface="Open Sans"/>
                <a:ea typeface="Open Sans"/>
                <a:cs typeface="Open Sans"/>
                <a:sym typeface="Open Sans"/>
              </a:endParaRPr>
            </a:p>
          </p:txBody>
        </p:sp>
      </p:grpSp>
      <p:sp>
        <p:nvSpPr>
          <p:cNvPr id="306" name="Google Shape;306;p37"/>
          <p:cNvSpPr txBox="1"/>
          <p:nvPr/>
        </p:nvSpPr>
        <p:spPr>
          <a:xfrm>
            <a:off x="7315199" y="2971800"/>
            <a:ext cx="4200526" cy="3046988"/>
          </a:xfrm>
          <a:prstGeom prst="rect">
            <a:avLst/>
          </a:prstGeom>
          <a:noFill/>
          <a:ln>
            <a:noFill/>
          </a:ln>
        </p:spPr>
        <p:txBody>
          <a:bodyPr spcFirstLastPara="1" wrap="square" lIns="91425" tIns="45700" rIns="91425" bIns="45700" anchor="t" anchorCtr="0">
            <a:noAutofit/>
          </a:bodyPr>
          <a:lstStyle/>
          <a:p>
            <a:pPr>
              <a:lnSpc>
                <a:spcPct val="114000"/>
              </a:lnSpc>
            </a:pPr>
            <a:r>
              <a:rPr lang="en-US" sz="2000" dirty="0">
                <a:solidFill>
                  <a:schemeClr val="dk1"/>
                </a:solidFill>
                <a:latin typeface="Open Sans"/>
                <a:ea typeface="Open Sans"/>
                <a:cs typeface="Open Sans"/>
                <a:sym typeface="Open Sans"/>
              </a:rPr>
              <a:t>Many candidates can meet the evidentiary criteria requirement, but do not meet the overall </a:t>
            </a:r>
            <a:r>
              <a:rPr lang="en-US" sz="2000" b="1" dirty="0">
                <a:solidFill>
                  <a:schemeClr val="dk1"/>
                </a:solidFill>
                <a:latin typeface="Open Sans"/>
                <a:ea typeface="Open Sans"/>
                <a:cs typeface="Open Sans"/>
                <a:sym typeface="Open Sans"/>
              </a:rPr>
              <a:t>“sustained international recognition” </a:t>
            </a:r>
            <a:r>
              <a:rPr lang="en-US" sz="2000" dirty="0">
                <a:solidFill>
                  <a:schemeClr val="dk1"/>
                </a:solidFill>
                <a:latin typeface="Open Sans"/>
                <a:ea typeface="Open Sans"/>
                <a:cs typeface="Open Sans"/>
                <a:sym typeface="Open Sans"/>
              </a:rPr>
              <a:t>requirement</a:t>
            </a:r>
            <a:endParaRPr sz="2000" dirty="0">
              <a:latin typeface="Open Sans"/>
              <a:ea typeface="Open Sans"/>
              <a:cs typeface="Open Sans"/>
              <a:sym typeface="Open Sans"/>
            </a:endParaRPr>
          </a:p>
        </p:txBody>
      </p:sp>
    </p:spTree>
    <p:extLst>
      <p:ext uri="{BB962C8B-B14F-4D97-AF65-F5344CB8AC3E}">
        <p14:creationId xmlns:p14="http://schemas.microsoft.com/office/powerpoint/2010/main" val="258851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9C92-0438-5413-812D-BD2C419AC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6B5C2-8EFF-5754-1C75-FFAFE2BF923C}"/>
              </a:ext>
            </a:extLst>
          </p:cNvPr>
          <p:cNvSpPr>
            <a:spLocks noGrp="1"/>
          </p:cNvSpPr>
          <p:nvPr>
            <p:ph type="title"/>
          </p:nvPr>
        </p:nvSpPr>
        <p:spPr/>
        <p:txBody>
          <a:bodyPr/>
          <a:lstStyle/>
          <a:p>
            <a:r>
              <a:rPr lang="en-US" dirty="0"/>
              <a:t>How do I request EB-1B sponsorship?</a:t>
            </a:r>
          </a:p>
        </p:txBody>
      </p:sp>
      <p:sp>
        <p:nvSpPr>
          <p:cNvPr id="3" name="Content Placeholder 2">
            <a:extLst>
              <a:ext uri="{FF2B5EF4-FFF2-40B4-BE49-F238E27FC236}">
                <a16:creationId xmlns:a16="http://schemas.microsoft.com/office/drawing/2014/main" id="{1855F682-26C3-3582-B8CA-4691407A1FCF}"/>
              </a:ext>
            </a:extLst>
          </p:cNvPr>
          <p:cNvSpPr>
            <a:spLocks noGrp="1"/>
          </p:cNvSpPr>
          <p:nvPr>
            <p:ph idx="1"/>
          </p:nvPr>
        </p:nvSpPr>
        <p:spPr>
          <a:xfrm>
            <a:off x="1097280" y="2001794"/>
            <a:ext cx="10058400" cy="4200223"/>
          </a:xfrm>
        </p:spPr>
        <p:txBody>
          <a:bodyPr>
            <a:normAutofit fontScale="92500" lnSpcReduction="10000"/>
          </a:bodyPr>
          <a:lstStyle/>
          <a:p>
            <a:r>
              <a:rPr lang="en-US" b="1" dirty="0"/>
              <a:t>To request sponsorship through ISO:</a:t>
            </a:r>
          </a:p>
          <a:p>
            <a:pPr lvl="2"/>
            <a:r>
              <a:rPr lang="en-US" dirty="0"/>
              <a:t>Complete the </a:t>
            </a:r>
            <a:r>
              <a:rPr lang="en-US" dirty="0">
                <a:hlinkClick r:id="rId2"/>
              </a:rPr>
              <a:t>EB-1B Sponsorship Request</a:t>
            </a:r>
            <a:r>
              <a:rPr lang="en-US" dirty="0"/>
              <a:t> on our </a:t>
            </a:r>
            <a:r>
              <a:rPr lang="en-US" dirty="0">
                <a:hlinkClick r:id="rId3"/>
              </a:rPr>
              <a:t>website</a:t>
            </a:r>
            <a:r>
              <a:rPr lang="en-US" dirty="0"/>
              <a:t>, route for approval with candidate CV/offer letter through your Chair and Dean’s Offices, and have it sent back to ISO at </a:t>
            </a:r>
            <a:r>
              <a:rPr lang="en-US" dirty="0">
                <a:hlinkClick r:id="rId4"/>
              </a:rPr>
              <a:t>acadvisa@uw.edu</a:t>
            </a:r>
            <a:endParaRPr lang="en-US" dirty="0"/>
          </a:p>
          <a:p>
            <a:pPr lvl="2"/>
            <a:r>
              <a:rPr lang="en-US" dirty="0"/>
              <a:t>ISO will review for chances of success, then make a recommendation to the Vice Provost</a:t>
            </a:r>
          </a:p>
          <a:p>
            <a:pPr lvl="2"/>
            <a:r>
              <a:rPr lang="en-US" dirty="0"/>
              <a:t>Vice Provost will make a final decision, which ISO will communicate to unit</a:t>
            </a:r>
          </a:p>
          <a:p>
            <a:r>
              <a:rPr lang="en-US" b="1" dirty="0"/>
              <a:t>To request outside counsel assistance:</a:t>
            </a:r>
          </a:p>
          <a:p>
            <a:pPr lvl="2"/>
            <a:r>
              <a:rPr lang="en-US" dirty="0"/>
              <a:t>Send an email to ISO at </a:t>
            </a:r>
            <a:r>
              <a:rPr lang="en-US" dirty="0">
                <a:hlinkClick r:id="rId4"/>
              </a:rPr>
              <a:t>acadvisa@uw.edu</a:t>
            </a:r>
            <a:endParaRPr lang="en-US" dirty="0"/>
          </a:p>
          <a:p>
            <a:pPr lvl="2"/>
            <a:r>
              <a:rPr lang="en-US" dirty="0"/>
              <a:t>ISO will schedule an initial meeting to discuss timeline and process, and gather any necessary information/documentation to support handoff to outside counsel</a:t>
            </a:r>
          </a:p>
        </p:txBody>
      </p:sp>
    </p:spTree>
    <p:extLst>
      <p:ext uri="{BB962C8B-B14F-4D97-AF65-F5344CB8AC3E}">
        <p14:creationId xmlns:p14="http://schemas.microsoft.com/office/powerpoint/2010/main" val="315869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1E51038D-69A0-BB65-9E14-3EB952677628}"/>
            </a:ext>
          </a:extLst>
        </p:cNvPr>
        <p:cNvGrpSpPr/>
        <p:nvPr/>
      </p:nvGrpSpPr>
      <p:grpSpPr>
        <a:xfrm>
          <a:off x="0" y="0"/>
          <a:ext cx="0" cy="0"/>
          <a:chOff x="0" y="0"/>
          <a:chExt cx="0" cy="0"/>
        </a:xfrm>
      </p:grpSpPr>
      <p:sp>
        <p:nvSpPr>
          <p:cNvPr id="184" name="Google Shape;184;p23">
            <a:extLst>
              <a:ext uri="{FF2B5EF4-FFF2-40B4-BE49-F238E27FC236}">
                <a16:creationId xmlns:a16="http://schemas.microsoft.com/office/drawing/2014/main" id="{F82B8891-A1B9-38BE-B3BF-58EC698AB758}"/>
              </a:ext>
            </a:extLst>
          </p:cNvPr>
          <p:cNvSpPr txBox="1">
            <a:spLocks noGrp="1"/>
          </p:cNvSpPr>
          <p:nvPr>
            <p:ph type="title"/>
          </p:nvPr>
        </p:nvSpPr>
        <p:spPr>
          <a:xfrm>
            <a:off x="1097280" y="1147313"/>
            <a:ext cx="10058400" cy="59004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000" cap="none" dirty="0">
                <a:solidFill>
                  <a:schemeClr val="dk1"/>
                </a:solidFill>
                <a:latin typeface="Open Sans Semibold"/>
                <a:ea typeface="Open Sans"/>
                <a:cs typeface="Open Sans"/>
                <a:sym typeface="Open Sans"/>
              </a:rPr>
              <a:t>STEPS TO EB-1B PERMANENT RESIDENCE</a:t>
            </a:r>
          </a:p>
        </p:txBody>
      </p:sp>
      <p:sp>
        <p:nvSpPr>
          <p:cNvPr id="6" name="TextBox 5">
            <a:extLst>
              <a:ext uri="{FF2B5EF4-FFF2-40B4-BE49-F238E27FC236}">
                <a16:creationId xmlns:a16="http://schemas.microsoft.com/office/drawing/2014/main" id="{BE1C3178-25A6-2EBF-5E55-A9CDE8EE15B6}"/>
              </a:ext>
            </a:extLst>
          </p:cNvPr>
          <p:cNvSpPr txBox="1"/>
          <p:nvPr/>
        </p:nvSpPr>
        <p:spPr>
          <a:xfrm>
            <a:off x="658761" y="1865742"/>
            <a:ext cx="2052421"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Through ISO:</a:t>
            </a:r>
          </a:p>
        </p:txBody>
      </p:sp>
      <p:graphicFrame>
        <p:nvGraphicFramePr>
          <p:cNvPr id="2" name="Diagram 1" descr="An arrow showing the process flow for EB-1B sponsorship through ISO">
            <a:extLst>
              <a:ext uri="{FF2B5EF4-FFF2-40B4-BE49-F238E27FC236}">
                <a16:creationId xmlns:a16="http://schemas.microsoft.com/office/drawing/2014/main" id="{F866DDA6-6071-BF0A-3F00-EF9AE753CA57}"/>
              </a:ext>
            </a:extLst>
          </p:cNvPr>
          <p:cNvGraphicFramePr/>
          <p:nvPr>
            <p:extLst>
              <p:ext uri="{D42A27DB-BD31-4B8C-83A1-F6EECF244321}">
                <p14:modId xmlns:p14="http://schemas.microsoft.com/office/powerpoint/2010/main" val="393929133"/>
              </p:ext>
            </p:extLst>
          </p:nvPr>
        </p:nvGraphicFramePr>
        <p:xfrm>
          <a:off x="1445342" y="1737360"/>
          <a:ext cx="9649378" cy="2470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52F5F3D-4E6F-4067-B22A-072DB150A2BE}"/>
              </a:ext>
            </a:extLst>
          </p:cNvPr>
          <p:cNvSpPr txBox="1"/>
          <p:nvPr/>
        </p:nvSpPr>
        <p:spPr>
          <a:xfrm>
            <a:off x="658761" y="3977373"/>
            <a:ext cx="3818931"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Through outside counsel:</a:t>
            </a:r>
          </a:p>
        </p:txBody>
      </p:sp>
      <p:graphicFrame>
        <p:nvGraphicFramePr>
          <p:cNvPr id="5" name="Diagram 4" descr="An arrow showing the process flow for EB-1B sponsorship through outside counsel.">
            <a:extLst>
              <a:ext uri="{FF2B5EF4-FFF2-40B4-BE49-F238E27FC236}">
                <a16:creationId xmlns:a16="http://schemas.microsoft.com/office/drawing/2014/main" id="{65851229-98B3-5DA6-D19B-BB559F50C02C}"/>
              </a:ext>
            </a:extLst>
          </p:cNvPr>
          <p:cNvGraphicFramePr/>
          <p:nvPr>
            <p:extLst>
              <p:ext uri="{D42A27DB-BD31-4B8C-83A1-F6EECF244321}">
                <p14:modId xmlns:p14="http://schemas.microsoft.com/office/powerpoint/2010/main" val="254376053"/>
              </p:ext>
            </p:extLst>
          </p:nvPr>
        </p:nvGraphicFramePr>
        <p:xfrm>
          <a:off x="1445341" y="3795253"/>
          <a:ext cx="9649377" cy="2470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896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B6FBEC03-46DB-1F3E-9062-208B82B1A6CB}"/>
            </a:ext>
          </a:extLst>
        </p:cNvPr>
        <p:cNvGrpSpPr/>
        <p:nvPr/>
      </p:nvGrpSpPr>
      <p:grpSpPr>
        <a:xfrm>
          <a:off x="0" y="0"/>
          <a:ext cx="0" cy="0"/>
          <a:chOff x="0" y="0"/>
          <a:chExt cx="0" cy="0"/>
        </a:xfrm>
      </p:grpSpPr>
      <p:sp>
        <p:nvSpPr>
          <p:cNvPr id="282" name="Google Shape;282;p34">
            <a:extLst>
              <a:ext uri="{FF2B5EF4-FFF2-40B4-BE49-F238E27FC236}">
                <a16:creationId xmlns:a16="http://schemas.microsoft.com/office/drawing/2014/main" id="{F5BA5310-3493-5F75-6461-E9162BFC0C22}"/>
              </a:ext>
            </a:extLst>
          </p:cNvPr>
          <p:cNvSpPr txBox="1">
            <a:spLocks noGrp="1"/>
          </p:cNvSpPr>
          <p:nvPr>
            <p:ph type="title"/>
          </p:nvPr>
        </p:nvSpPr>
        <p:spPr>
          <a:xfrm>
            <a:off x="1097280" y="711201"/>
            <a:ext cx="10058400" cy="10261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000" cap="none" dirty="0">
                <a:solidFill>
                  <a:schemeClr val="dk1"/>
                </a:solidFill>
                <a:latin typeface="Open Sans Semibold" panose="020B0706030804020204"/>
                <a:ea typeface="Open Sans"/>
                <a:cs typeface="Open Sans"/>
                <a:sym typeface="Open Sans"/>
              </a:rPr>
              <a:t>OUTSTANDING RESEARCHER/PROFESSOR Sponsorship Methods</a:t>
            </a:r>
          </a:p>
        </p:txBody>
      </p:sp>
      <p:graphicFrame>
        <p:nvGraphicFramePr>
          <p:cNvPr id="2" name="Content Placeholder 1">
            <a:extLst>
              <a:ext uri="{FF2B5EF4-FFF2-40B4-BE49-F238E27FC236}">
                <a16:creationId xmlns:a16="http://schemas.microsoft.com/office/drawing/2014/main" id="{75D289F5-3545-C32A-85A5-4D85DCFD06D8}"/>
              </a:ext>
            </a:extLst>
          </p:cNvPr>
          <p:cNvGraphicFramePr>
            <a:graphicFrameLocks noGrp="1"/>
          </p:cNvGraphicFramePr>
          <p:nvPr>
            <p:ph idx="1"/>
            <p:extLst>
              <p:ext uri="{D42A27DB-BD31-4B8C-83A1-F6EECF244321}">
                <p14:modId xmlns:p14="http://schemas.microsoft.com/office/powerpoint/2010/main" val="1566416377"/>
              </p:ext>
            </p:extLst>
          </p:nvPr>
        </p:nvGraphicFramePr>
        <p:xfrm>
          <a:off x="1097280" y="1830388"/>
          <a:ext cx="10058400" cy="439928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335229236"/>
                    </a:ext>
                  </a:extLst>
                </a:gridCol>
                <a:gridCol w="3352800">
                  <a:extLst>
                    <a:ext uri="{9D8B030D-6E8A-4147-A177-3AD203B41FA5}">
                      <a16:colId xmlns:a16="http://schemas.microsoft.com/office/drawing/2014/main" val="2376722614"/>
                    </a:ext>
                  </a:extLst>
                </a:gridCol>
                <a:gridCol w="3352800">
                  <a:extLst>
                    <a:ext uri="{9D8B030D-6E8A-4147-A177-3AD203B41FA5}">
                      <a16:colId xmlns:a16="http://schemas.microsoft.com/office/drawing/2014/main" val="2646059889"/>
                    </a:ext>
                  </a:extLst>
                </a:gridCol>
              </a:tblGrid>
              <a:tr h="370840">
                <a:tc>
                  <a:txBody>
                    <a:bodyPr/>
                    <a:lstStyle/>
                    <a:p>
                      <a:r>
                        <a:rPr lang="en-US" dirty="0"/>
                        <a:t>Key Considerations</a:t>
                      </a:r>
                    </a:p>
                  </a:txBody>
                  <a:tcPr/>
                </a:tc>
                <a:tc>
                  <a:txBody>
                    <a:bodyPr/>
                    <a:lstStyle/>
                    <a:p>
                      <a:r>
                        <a:rPr lang="en-US" dirty="0"/>
                        <a:t>Method 1: ISO</a:t>
                      </a:r>
                    </a:p>
                  </a:txBody>
                  <a:tcPr/>
                </a:tc>
                <a:tc>
                  <a:txBody>
                    <a:bodyPr/>
                    <a:lstStyle/>
                    <a:p>
                      <a:r>
                        <a:rPr lang="en-US" dirty="0"/>
                        <a:t>Method 2: Outside Counsel Pilot Program</a:t>
                      </a:r>
                    </a:p>
                  </a:txBody>
                  <a:tcPr/>
                </a:tc>
                <a:extLst>
                  <a:ext uri="{0D108BD9-81ED-4DB2-BD59-A6C34878D82A}">
                    <a16:rowId xmlns:a16="http://schemas.microsoft.com/office/drawing/2014/main" val="3590093806"/>
                  </a:ext>
                </a:extLst>
              </a:tr>
              <a:tr h="370840">
                <a:tc>
                  <a:txBody>
                    <a:bodyPr/>
                    <a:lstStyle/>
                    <a:p>
                      <a:r>
                        <a:rPr lang="en-US" dirty="0"/>
                        <a:t>Fees for processing sponsorship request</a:t>
                      </a:r>
                    </a:p>
                  </a:txBody>
                  <a:tcPr/>
                </a:tc>
                <a:tc>
                  <a:txBody>
                    <a:bodyPr/>
                    <a:lstStyle/>
                    <a:p>
                      <a:r>
                        <a:rPr lang="en-US" dirty="0"/>
                        <a:t>Generally between $2500-6000 depending on complexity</a:t>
                      </a:r>
                    </a:p>
                  </a:txBody>
                  <a:tcPr/>
                </a:tc>
                <a:tc>
                  <a:txBody>
                    <a:bodyPr/>
                    <a:lstStyle/>
                    <a:p>
                      <a:r>
                        <a:rPr lang="en-US" dirty="0"/>
                        <a:t>Fees start at $8000</a:t>
                      </a:r>
                    </a:p>
                  </a:txBody>
                  <a:tcPr/>
                </a:tc>
                <a:extLst>
                  <a:ext uri="{0D108BD9-81ED-4DB2-BD59-A6C34878D82A}">
                    <a16:rowId xmlns:a16="http://schemas.microsoft.com/office/drawing/2014/main" val="2731924181"/>
                  </a:ext>
                </a:extLst>
              </a:tr>
              <a:tr h="370840">
                <a:tc>
                  <a:txBody>
                    <a:bodyPr/>
                    <a:lstStyle/>
                    <a:p>
                      <a:r>
                        <a:rPr lang="en-US" dirty="0"/>
                        <a:t>USCIS fees</a:t>
                      </a:r>
                    </a:p>
                  </a:txBody>
                  <a:tcPr/>
                </a:tc>
                <a:tc>
                  <a:txBody>
                    <a:bodyPr/>
                    <a:lstStyle/>
                    <a:p>
                      <a:r>
                        <a:rPr lang="en-US" dirty="0"/>
                        <a:t>$3680</a:t>
                      </a:r>
                    </a:p>
                  </a:txBody>
                  <a:tcPr/>
                </a:tc>
                <a:tc>
                  <a:txBody>
                    <a:bodyPr/>
                    <a:lstStyle/>
                    <a:p>
                      <a:r>
                        <a:rPr lang="en-US" dirty="0"/>
                        <a:t>$3680</a:t>
                      </a:r>
                    </a:p>
                  </a:txBody>
                  <a:tcPr/>
                </a:tc>
                <a:extLst>
                  <a:ext uri="{0D108BD9-81ED-4DB2-BD59-A6C34878D82A}">
                    <a16:rowId xmlns:a16="http://schemas.microsoft.com/office/drawing/2014/main" val="915104906"/>
                  </a:ext>
                </a:extLst>
              </a:tr>
              <a:tr h="370840">
                <a:tc>
                  <a:txBody>
                    <a:bodyPr/>
                    <a:lstStyle/>
                    <a:p>
                      <a:r>
                        <a:rPr lang="en-US" dirty="0"/>
                        <a:t>Sponsorship request to APF required?</a:t>
                      </a:r>
                    </a:p>
                  </a:txBody>
                  <a:tcPr/>
                </a:tc>
                <a:tc>
                  <a:txBody>
                    <a:bodyPr/>
                    <a:lstStyle/>
                    <a:p>
                      <a:r>
                        <a:rPr lang="en-US" dirty="0"/>
                        <a:t>Yes. ISO will review for whether candidate has a strong case; some requests may not be approved</a:t>
                      </a:r>
                    </a:p>
                  </a:txBody>
                  <a:tcPr/>
                </a:tc>
                <a:tc>
                  <a:txBody>
                    <a:bodyPr/>
                    <a:lstStyle/>
                    <a:p>
                      <a:r>
                        <a:rPr lang="en-US" dirty="0"/>
                        <a:t>No, but outside counsel may advise against sponsorship for some candidates who do not appear eligible</a:t>
                      </a:r>
                    </a:p>
                  </a:txBody>
                  <a:tcPr/>
                </a:tc>
                <a:extLst>
                  <a:ext uri="{0D108BD9-81ED-4DB2-BD59-A6C34878D82A}">
                    <a16:rowId xmlns:a16="http://schemas.microsoft.com/office/drawing/2014/main" val="1894877232"/>
                  </a:ext>
                </a:extLst>
              </a:tr>
              <a:tr h="370840">
                <a:tc>
                  <a:txBody>
                    <a:bodyPr/>
                    <a:lstStyle/>
                    <a:p>
                      <a:r>
                        <a:rPr lang="en-US" dirty="0"/>
                        <a:t>How long does it take?</a:t>
                      </a:r>
                    </a:p>
                  </a:txBody>
                  <a:tcPr/>
                </a:tc>
                <a:tc>
                  <a:txBody>
                    <a:bodyPr/>
                    <a:lstStyle/>
                    <a:p>
                      <a:r>
                        <a:rPr lang="en-US" dirty="0"/>
                        <a:t>5+ months</a:t>
                      </a:r>
                    </a:p>
                  </a:txBody>
                  <a:tcPr/>
                </a:tc>
                <a:tc>
                  <a:txBody>
                    <a:bodyPr/>
                    <a:lstStyle/>
                    <a:p>
                      <a:r>
                        <a:rPr lang="en-US" dirty="0"/>
                        <a:t>3+ months</a:t>
                      </a:r>
                    </a:p>
                  </a:txBody>
                  <a:tcPr/>
                </a:tc>
                <a:extLst>
                  <a:ext uri="{0D108BD9-81ED-4DB2-BD59-A6C34878D82A}">
                    <a16:rowId xmlns:a16="http://schemas.microsoft.com/office/drawing/2014/main" val="2240085207"/>
                  </a:ext>
                </a:extLst>
              </a:tr>
              <a:tr h="370840">
                <a:tc>
                  <a:txBody>
                    <a:bodyPr/>
                    <a:lstStyle/>
                    <a:p>
                      <a:r>
                        <a:rPr lang="en-US" dirty="0"/>
                        <a:t>Level of individualized support throughout process</a:t>
                      </a:r>
                    </a:p>
                  </a:txBody>
                  <a:tcPr/>
                </a:tc>
                <a:tc>
                  <a:txBody>
                    <a:bodyPr/>
                    <a:lstStyle/>
                    <a:p>
                      <a:r>
                        <a:rPr lang="en-US" dirty="0"/>
                        <a:t>ISO provides petition processing and general sponsorship support</a:t>
                      </a:r>
                    </a:p>
                  </a:txBody>
                  <a:tcPr/>
                </a:tc>
                <a:tc>
                  <a:txBody>
                    <a:bodyPr/>
                    <a:lstStyle/>
                    <a:p>
                      <a:r>
                        <a:rPr lang="en-US" dirty="0"/>
                        <a:t>Outside counsel may be able to provide more tailored support based on scholar’s needs and immigration history</a:t>
                      </a:r>
                    </a:p>
                  </a:txBody>
                  <a:tcPr/>
                </a:tc>
                <a:extLst>
                  <a:ext uri="{0D108BD9-81ED-4DB2-BD59-A6C34878D82A}">
                    <a16:rowId xmlns:a16="http://schemas.microsoft.com/office/drawing/2014/main" val="3379401964"/>
                  </a:ext>
                </a:extLst>
              </a:tr>
            </a:tbl>
          </a:graphicData>
        </a:graphic>
      </p:graphicFrame>
    </p:spTree>
    <p:extLst>
      <p:ext uri="{BB962C8B-B14F-4D97-AF65-F5344CB8AC3E}">
        <p14:creationId xmlns:p14="http://schemas.microsoft.com/office/powerpoint/2010/main" val="306581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FB4C28-0482-619F-F217-FA621B41200A}"/>
              </a:ext>
            </a:extLst>
          </p:cNvPr>
          <p:cNvSpPr>
            <a:spLocks noGrp="1"/>
          </p:cNvSpPr>
          <p:nvPr>
            <p:ph type="ctrTitle"/>
          </p:nvPr>
        </p:nvSpPr>
        <p:spPr/>
        <p:txBody>
          <a:bodyPr/>
          <a:lstStyle/>
          <a:p>
            <a:r>
              <a:rPr lang="en-US" dirty="0"/>
              <a:t>The I-485 Application To Adjust</a:t>
            </a:r>
          </a:p>
        </p:txBody>
      </p:sp>
    </p:spTree>
    <p:extLst>
      <p:ext uri="{BB962C8B-B14F-4D97-AF65-F5344CB8AC3E}">
        <p14:creationId xmlns:p14="http://schemas.microsoft.com/office/powerpoint/2010/main" val="427484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1"/>
          <p:cNvSpPr txBox="1">
            <a:spLocks noGrp="1"/>
          </p:cNvSpPr>
          <p:nvPr>
            <p:ph type="title"/>
          </p:nvPr>
        </p:nvSpPr>
        <p:spPr>
          <a:xfrm>
            <a:off x="1097280" y="762000"/>
            <a:ext cx="10058400" cy="9753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000" cap="none" dirty="0">
                <a:solidFill>
                  <a:schemeClr val="dk1"/>
                </a:solidFill>
                <a:latin typeface="Open Sans Semibold" panose="020B0706030804020204"/>
                <a:ea typeface="Open Sans"/>
                <a:cs typeface="Open Sans"/>
                <a:sym typeface="Open Sans"/>
              </a:rPr>
              <a:t>I-485 APPLICATION TO ADJUST STATUS</a:t>
            </a:r>
          </a:p>
        </p:txBody>
      </p:sp>
      <p:sp>
        <p:nvSpPr>
          <p:cNvPr id="262" name="Google Shape;262;p31"/>
          <p:cNvSpPr txBox="1">
            <a:spLocks noGrp="1"/>
          </p:cNvSpPr>
          <p:nvPr>
            <p:ph idx="1"/>
          </p:nvPr>
        </p:nvSpPr>
        <p:spPr>
          <a:xfrm>
            <a:off x="1097279" y="1613535"/>
            <a:ext cx="10686225"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200" dirty="0">
                <a:solidFill>
                  <a:schemeClr val="dk1"/>
                </a:solidFill>
                <a:latin typeface="Open Sans"/>
                <a:ea typeface="Open Sans"/>
                <a:cs typeface="Open Sans"/>
                <a:sym typeface="Open Sans"/>
              </a:rPr>
              <a:t>This is a </a:t>
            </a:r>
            <a:r>
              <a:rPr lang="en-US" sz="2200" b="1" dirty="0">
                <a:solidFill>
                  <a:schemeClr val="dk1"/>
                </a:solidFill>
                <a:latin typeface="Open Sans"/>
                <a:ea typeface="Open Sans"/>
                <a:cs typeface="Open Sans"/>
                <a:sym typeface="Open Sans"/>
              </a:rPr>
              <a:t>personal application</a:t>
            </a:r>
            <a:r>
              <a:rPr lang="en-US" sz="2200" dirty="0">
                <a:solidFill>
                  <a:schemeClr val="dk1"/>
                </a:solidFill>
                <a:latin typeface="Open Sans"/>
                <a:ea typeface="Open Sans"/>
                <a:cs typeface="Open Sans"/>
                <a:sym typeface="Open Sans"/>
              </a:rPr>
              <a:t> by the faculty member for permanent residence.</a:t>
            </a:r>
            <a:endParaRPr dirty="0">
              <a:latin typeface="Open Sans"/>
              <a:ea typeface="Open Sans"/>
              <a:cs typeface="Open Sans"/>
              <a:sym typeface="Open Sans"/>
            </a:endParaRPr>
          </a:p>
          <a:p>
            <a:pPr marL="0" indent="0">
              <a:spcBef>
                <a:spcPts val="440"/>
              </a:spcBef>
              <a:buClr>
                <a:schemeClr val="accent1"/>
              </a:buClr>
              <a:buNone/>
            </a:pPr>
            <a:r>
              <a:rPr lang="en-US" sz="2200" dirty="0">
                <a:solidFill>
                  <a:schemeClr val="dk1"/>
                </a:solidFill>
                <a:latin typeface="Open Sans"/>
                <a:ea typeface="Open Sans"/>
                <a:cs typeface="Open Sans"/>
                <a:sym typeface="Open Sans"/>
              </a:rPr>
              <a:t>Application requires:</a:t>
            </a:r>
            <a:endParaRPr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$1440 filing fee, with additional filing fees for Forms I-131 and I-765</a:t>
            </a:r>
            <a:endParaRPr sz="2000"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A medical exam by a “civil surgeon”</a:t>
            </a:r>
            <a:endParaRPr sz="2000"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A residential and employment history for the last five years</a:t>
            </a:r>
            <a:endParaRPr sz="2000"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Copies of immigration and legal documents</a:t>
            </a:r>
            <a:endParaRPr sz="2000"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Fingerprinting by USCIS</a:t>
            </a:r>
            <a:endParaRPr sz="2000" dirty="0">
              <a:latin typeface="Open Sans"/>
              <a:ea typeface="Open Sans"/>
              <a:cs typeface="Open Sans"/>
              <a:sym typeface="Open Sans"/>
            </a:endParaRPr>
          </a:p>
          <a:p>
            <a:pPr>
              <a:spcBef>
                <a:spcPts val="400"/>
              </a:spcBef>
              <a:buClr>
                <a:schemeClr val="accent1"/>
              </a:buClr>
              <a:buSzPts val="2000"/>
            </a:pPr>
            <a:r>
              <a:rPr lang="en-US" sz="2000" dirty="0">
                <a:solidFill>
                  <a:schemeClr val="dk1"/>
                </a:solidFill>
                <a:latin typeface="Open Sans"/>
                <a:ea typeface="Open Sans"/>
                <a:cs typeface="Open Sans"/>
                <a:sym typeface="Open Sans"/>
              </a:rPr>
              <a:t>An FBI background check</a:t>
            </a:r>
            <a:br>
              <a:rPr lang="en-US" sz="2000" dirty="0">
                <a:solidFill>
                  <a:schemeClr val="dk1"/>
                </a:solidFill>
                <a:latin typeface="Open Sans"/>
                <a:ea typeface="Open Sans"/>
                <a:cs typeface="Open Sans"/>
                <a:sym typeface="Open Sans"/>
              </a:rPr>
            </a:br>
            <a:endParaRPr lang="en-US" sz="2000" dirty="0">
              <a:solidFill>
                <a:schemeClr val="dk1"/>
              </a:solidFill>
              <a:latin typeface="Open Sans"/>
              <a:ea typeface="Open Sans"/>
              <a:cs typeface="Open Sans"/>
              <a:sym typeface="Open Sans"/>
            </a:endParaRPr>
          </a:p>
          <a:p>
            <a:pPr marL="0" indent="0">
              <a:spcBef>
                <a:spcPts val="400"/>
              </a:spcBef>
              <a:buClr>
                <a:schemeClr val="accent1"/>
              </a:buClr>
              <a:buSzPts val="2000"/>
              <a:buNone/>
            </a:pPr>
            <a:r>
              <a:rPr lang="en-US" sz="2000" b="1" dirty="0">
                <a:solidFill>
                  <a:schemeClr val="dk1"/>
                </a:solidFill>
                <a:latin typeface="Open Sans"/>
                <a:ea typeface="Open Sans"/>
                <a:cs typeface="Open Sans"/>
                <a:sym typeface="Open Sans"/>
              </a:rPr>
              <a:t>ISO can provide some basic guidance, but no specific individual legal advice.</a:t>
            </a:r>
            <a:endParaRPr b="1" dirty="0">
              <a:latin typeface="Open Sans"/>
              <a:ea typeface="Open Sans"/>
              <a:cs typeface="Open Sans"/>
              <a:sym typeface="Open Sans"/>
            </a:endParaRPr>
          </a:p>
        </p:txBody>
      </p:sp>
    </p:spTree>
    <p:extLst>
      <p:ext uri="{BB962C8B-B14F-4D97-AF65-F5344CB8AC3E}">
        <p14:creationId xmlns:p14="http://schemas.microsoft.com/office/powerpoint/2010/main" val="188030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ctrTitle"/>
          </p:nvPr>
        </p:nvSpPr>
        <p:spPr>
          <a:xfrm>
            <a:off x="1457864" y="3012145"/>
            <a:ext cx="4436854" cy="1602571"/>
          </a:xfrm>
          <a:prstGeom prst="rect">
            <a:avLst/>
          </a:prstGeom>
          <a:noFill/>
          <a:ln>
            <a:noFill/>
          </a:ln>
        </p:spPr>
        <p:txBody>
          <a:bodyPr spcFirstLastPara="1" vert="horz" wrap="square" lIns="91425" tIns="45700" rIns="91425" bIns="45700" rtlCol="0" anchor="b" anchorCtr="0">
            <a:noAutofit/>
          </a:bodyPr>
          <a:lstStyle/>
          <a:p>
            <a:pPr algn="r">
              <a:spcBef>
                <a:spcPts val="0"/>
              </a:spcBef>
              <a:buClr>
                <a:srgbClr val="FFFF00"/>
              </a:buClr>
            </a:pPr>
            <a:r>
              <a:rPr lang="en-US" sz="4000" cap="none" dirty="0">
                <a:latin typeface="Open Sans Semibold" panose="020B0706030804020204"/>
                <a:ea typeface="Arial Black"/>
                <a:cs typeface="Arial Black"/>
                <a:sym typeface="Arial Black"/>
              </a:rPr>
              <a:t>INTRODUCTION </a:t>
            </a:r>
            <a:br>
              <a:rPr lang="en-US" sz="4000" cap="none" dirty="0">
                <a:latin typeface="Open Sans Semibold" panose="020B0706030804020204"/>
                <a:ea typeface="Arial Black"/>
                <a:cs typeface="Arial Black"/>
                <a:sym typeface="Arial Black"/>
              </a:rPr>
            </a:br>
            <a:r>
              <a:rPr lang="en-US" sz="4000" cap="none" dirty="0">
                <a:latin typeface="Open Sans Semibold" panose="020B0706030804020204"/>
                <a:ea typeface="Arial Black"/>
                <a:cs typeface="Arial Black"/>
                <a:sym typeface="Arial Black"/>
              </a:rPr>
              <a:t>TO LEGAL PERMANENT RESIDENCE</a:t>
            </a:r>
          </a:p>
        </p:txBody>
      </p:sp>
      <p:pic>
        <p:nvPicPr>
          <p:cNvPr id="108" name="Google Shape;108;p14" descr="A picture of the permanent resident card approved for John Winston Ono Lennon (of Beatles fame) in 1976."/>
          <p:cNvPicPr preferRelativeResize="0"/>
          <p:nvPr/>
        </p:nvPicPr>
        <p:blipFill rotWithShape="1">
          <a:blip r:embed="rId3">
            <a:alphaModFix/>
          </a:blip>
          <a:srcRect/>
          <a:stretch/>
        </p:blipFill>
        <p:spPr>
          <a:xfrm>
            <a:off x="6297283" y="2147741"/>
            <a:ext cx="3818846" cy="2466975"/>
          </a:xfrm>
          <a:prstGeom prst="rect">
            <a:avLst/>
          </a:prstGeom>
          <a:noFill/>
          <a:ln>
            <a:noFill/>
          </a:ln>
        </p:spPr>
      </p:pic>
    </p:spTree>
    <p:extLst>
      <p:ext uri="{BB962C8B-B14F-4D97-AF65-F5344CB8AC3E}">
        <p14:creationId xmlns:p14="http://schemas.microsoft.com/office/powerpoint/2010/main" val="359491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2"/>
          <p:cNvSpPr txBox="1">
            <a:spLocks noGrp="1"/>
          </p:cNvSpPr>
          <p:nvPr>
            <p:ph type="title"/>
          </p:nvPr>
        </p:nvSpPr>
        <p:spPr>
          <a:xfrm>
            <a:off x="1057275" y="550258"/>
            <a:ext cx="8229600" cy="130281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BENEFITS OF APPLYING FOR ADJUSTMENT</a:t>
            </a:r>
          </a:p>
        </p:txBody>
      </p:sp>
      <p:sp>
        <p:nvSpPr>
          <p:cNvPr id="268" name="Google Shape;268;p32"/>
          <p:cNvSpPr txBox="1">
            <a:spLocks noGrp="1"/>
          </p:cNvSpPr>
          <p:nvPr>
            <p:ph type="body" idx="1"/>
          </p:nvPr>
        </p:nvSpPr>
        <p:spPr>
          <a:xfrm>
            <a:off x="1152526" y="2217217"/>
            <a:ext cx="5153024" cy="3266757"/>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0"/>
              </a:spcAft>
              <a:buNone/>
            </a:pPr>
            <a:r>
              <a:rPr lang="en-US" sz="2000" dirty="0">
                <a:solidFill>
                  <a:schemeClr val="dk1"/>
                </a:solidFill>
                <a:latin typeface="Open Sans"/>
                <a:ea typeface="Open Sans"/>
                <a:cs typeface="Open Sans"/>
                <a:sym typeface="Open Sans"/>
              </a:rPr>
              <a:t>Application for adjustment of status makes faculty member eligible to apply for EAD and “advance parole” travel authorization.</a:t>
            </a:r>
            <a:endParaRPr sz="2000" dirty="0">
              <a:latin typeface="Open Sans"/>
              <a:ea typeface="Open Sans"/>
              <a:cs typeface="Open Sans"/>
              <a:sym typeface="Open Sans"/>
            </a:endParaRPr>
          </a:p>
          <a:p>
            <a:pPr marL="0" indent="0">
              <a:spcAft>
                <a:spcPts val="1200"/>
              </a:spcAft>
              <a:buNone/>
            </a:pPr>
            <a:r>
              <a:rPr lang="en-US" sz="2000" dirty="0">
                <a:solidFill>
                  <a:schemeClr val="dk1"/>
                </a:solidFill>
                <a:latin typeface="Open Sans"/>
                <a:ea typeface="Open Sans"/>
                <a:cs typeface="Open Sans"/>
                <a:sym typeface="Open Sans"/>
              </a:rPr>
              <a:t>If filed with I-485 application, these applications grant independent employment and travel authorization while the I-485 is pending.</a:t>
            </a:r>
            <a:endParaRPr sz="2000" dirty="0">
              <a:solidFill>
                <a:schemeClr val="dk1"/>
              </a:solidFill>
              <a:latin typeface="Open Sans"/>
              <a:ea typeface="Open Sans"/>
              <a:cs typeface="Open Sans"/>
              <a:sym typeface="Open Sans"/>
            </a:endParaRPr>
          </a:p>
        </p:txBody>
      </p:sp>
      <p:pic>
        <p:nvPicPr>
          <p:cNvPr id="2" name="Picture 2" descr="Front side of current United States Employment Authorization Card specimen (sample)">
            <a:extLst>
              <a:ext uri="{FF2B5EF4-FFF2-40B4-BE49-F238E27FC236}">
                <a16:creationId xmlns:a16="http://schemas.microsoft.com/office/drawing/2014/main" id="{4C0191BB-5E21-EFCA-D0AD-6684330C1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754" y="2154874"/>
            <a:ext cx="5339715" cy="339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3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5840"/>
            <a:ext cx="10058400" cy="731520"/>
          </a:xfrm>
        </p:spPr>
        <p:txBody>
          <a:bodyPr/>
          <a:lstStyle/>
          <a:p>
            <a:r>
              <a:rPr lang="en-US" dirty="0"/>
              <a:t>I-485 PROCESS </a:t>
            </a:r>
          </a:p>
        </p:txBody>
      </p:sp>
      <p:graphicFrame>
        <p:nvGraphicFramePr>
          <p:cNvPr id="8" name="Content Placeholder 7" descr="An arrow showing the process from I-485 filing to approval by USCIS."/>
          <p:cNvGraphicFramePr>
            <a:graphicFrameLocks noGrp="1"/>
          </p:cNvGraphicFramePr>
          <p:nvPr>
            <p:ph idx="1"/>
            <p:extLst>
              <p:ext uri="{D42A27DB-BD31-4B8C-83A1-F6EECF244321}">
                <p14:modId xmlns:p14="http://schemas.microsoft.com/office/powerpoint/2010/main" val="2927621251"/>
              </p:ext>
            </p:extLst>
          </p:nvPr>
        </p:nvGraphicFramePr>
        <p:xfrm>
          <a:off x="736879" y="1256044"/>
          <a:ext cx="11455121" cy="4893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31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ctrTitle"/>
          </p:nvPr>
        </p:nvSpPr>
        <p:spPr>
          <a:xfrm>
            <a:off x="531672" y="1254252"/>
            <a:ext cx="4770120" cy="2939837"/>
          </a:xfrm>
          <a:prstGeom prst="rect">
            <a:avLst/>
          </a:prstGeom>
          <a:noFill/>
          <a:ln>
            <a:noFill/>
          </a:ln>
        </p:spPr>
        <p:txBody>
          <a:bodyPr spcFirstLastPara="1" vert="horz" wrap="square" lIns="91425" tIns="45700" rIns="91425" bIns="45700" rtlCol="0" anchor="b" anchorCtr="0">
            <a:noAutofit/>
          </a:bodyPr>
          <a:lstStyle/>
          <a:p>
            <a:pPr algn="r">
              <a:spcBef>
                <a:spcPts val="0"/>
              </a:spcBef>
              <a:buClr>
                <a:srgbClr val="FFFF00"/>
              </a:buClr>
            </a:pPr>
            <a:r>
              <a:rPr lang="en-US" cap="none" dirty="0">
                <a:latin typeface="Open Sans Semibold" panose="020B0706030804020204"/>
                <a:ea typeface="Arial Black"/>
                <a:cs typeface="Arial Black"/>
                <a:sym typeface="Arial Black"/>
              </a:rPr>
              <a:t>TROUBLE-</a:t>
            </a:r>
            <a:br>
              <a:rPr lang="en-US" cap="none" dirty="0">
                <a:latin typeface="Open Sans Semibold" panose="020B0706030804020204"/>
                <a:ea typeface="Arial Black"/>
                <a:cs typeface="Arial Black"/>
                <a:sym typeface="Arial Black"/>
              </a:rPr>
            </a:br>
            <a:r>
              <a:rPr lang="en-US" cap="none" dirty="0">
                <a:latin typeface="Open Sans Semibold" panose="020B0706030804020204"/>
                <a:ea typeface="Arial Black"/>
                <a:cs typeface="Arial Black"/>
                <a:sym typeface="Arial Black"/>
              </a:rPr>
              <a:t>SHOOTING</a:t>
            </a:r>
          </a:p>
        </p:txBody>
      </p:sp>
      <p:pic>
        <p:nvPicPr>
          <p:cNvPr id="1026" name="Picture 2" descr="How to Troubleshoot an Error in a U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232" y="1497378"/>
            <a:ext cx="3440967" cy="34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54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title"/>
          </p:nvPr>
        </p:nvSpPr>
        <p:spPr>
          <a:xfrm>
            <a:off x="1097280" y="1082900"/>
            <a:ext cx="10058400" cy="65151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WHEN RECRUITMENTS GO WRONG</a:t>
            </a:r>
          </a:p>
        </p:txBody>
      </p:sp>
      <p:sp>
        <p:nvSpPr>
          <p:cNvPr id="318" name="Google Shape;318;p39"/>
          <p:cNvSpPr txBox="1">
            <a:spLocks noGrp="1"/>
          </p:cNvSpPr>
          <p:nvPr>
            <p:ph idx="1"/>
          </p:nvPr>
        </p:nvSpPr>
        <p:spPr>
          <a:xfrm>
            <a:off x="1097280" y="1848897"/>
            <a:ext cx="11063236" cy="4070438"/>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200" dirty="0">
                <a:solidFill>
                  <a:schemeClr val="dk1"/>
                </a:solidFill>
                <a:latin typeface="Open Sans"/>
                <a:ea typeface="Open Sans"/>
                <a:cs typeface="Open Sans"/>
                <a:sym typeface="Open Sans"/>
              </a:rPr>
              <a:t>Recruitment issues that can make us unable to sponsor:</a:t>
            </a:r>
            <a:endParaRPr sz="2200" dirty="0">
              <a:latin typeface="Open Sans"/>
              <a:ea typeface="Open Sans"/>
              <a:cs typeface="Open Sans"/>
              <a:sym typeface="Open Sans"/>
            </a:endParaRPr>
          </a:p>
          <a:p>
            <a:pPr marL="508000" indent="-279400">
              <a:spcBef>
                <a:spcPts val="370"/>
              </a:spcBef>
              <a:buClr>
                <a:schemeClr val="accent1"/>
              </a:buClr>
              <a:buSzPts val="1850"/>
              <a:buFont typeface="Open Sans"/>
              <a:buChar char="•"/>
            </a:pPr>
            <a:r>
              <a:rPr lang="en-US" sz="2200" dirty="0">
                <a:solidFill>
                  <a:schemeClr val="dk1"/>
                </a:solidFill>
                <a:latin typeface="Open Sans"/>
                <a:ea typeface="Open Sans"/>
                <a:cs typeface="Open Sans"/>
                <a:sym typeface="Open Sans"/>
              </a:rPr>
              <a:t>Ad wasn’t posted for at least 30 days in print professional journal or </a:t>
            </a:r>
            <a:r>
              <a:rPr lang="en-US" sz="2200" i="1" dirty="0">
                <a:solidFill>
                  <a:schemeClr val="dk1"/>
                </a:solidFill>
                <a:latin typeface="Open Sans"/>
                <a:ea typeface="Open Sans"/>
                <a:cs typeface="Open Sans"/>
                <a:sym typeface="Open Sans"/>
              </a:rPr>
              <a:t>The Chronicle of Higher Education </a:t>
            </a:r>
            <a:r>
              <a:rPr lang="en-US" sz="2200" dirty="0">
                <a:solidFill>
                  <a:schemeClr val="dk1"/>
                </a:solidFill>
                <a:latin typeface="Open Sans"/>
                <a:ea typeface="Open Sans"/>
                <a:cs typeface="Open Sans"/>
                <a:sym typeface="Open Sans"/>
              </a:rPr>
              <a:t>online</a:t>
            </a:r>
          </a:p>
          <a:p>
            <a:pPr marL="508000" indent="-279400">
              <a:spcBef>
                <a:spcPts val="370"/>
              </a:spcBef>
              <a:buClr>
                <a:schemeClr val="accent1"/>
              </a:buClr>
              <a:buSzPts val="1850"/>
              <a:buFont typeface="Open Sans"/>
              <a:buChar char="•"/>
            </a:pPr>
            <a:r>
              <a:rPr lang="en-US" sz="2200" dirty="0">
                <a:solidFill>
                  <a:schemeClr val="dk1"/>
                </a:solidFill>
                <a:latin typeface="Open Sans"/>
                <a:ea typeface="Open Sans"/>
                <a:cs typeface="Open Sans"/>
                <a:sym typeface="Open Sans"/>
              </a:rPr>
              <a:t>Externally-posted ad didn’t list all requirements and duties </a:t>
            </a:r>
          </a:p>
          <a:p>
            <a:pPr marL="508000" indent="-279400">
              <a:spcBef>
                <a:spcPts val="370"/>
              </a:spcBef>
              <a:buClr>
                <a:schemeClr val="accent1"/>
              </a:buClr>
              <a:buSzPts val="1850"/>
              <a:buFont typeface="Open Sans"/>
              <a:buChar char="•"/>
            </a:pPr>
            <a:r>
              <a:rPr lang="en-US" sz="2200" dirty="0">
                <a:solidFill>
                  <a:schemeClr val="dk1"/>
                </a:solidFill>
                <a:latin typeface="Open Sans"/>
                <a:ea typeface="Open Sans"/>
                <a:cs typeface="Open Sans"/>
                <a:sym typeface="Open Sans"/>
              </a:rPr>
              <a:t>Faculty member didn’t meet the exact minimum requirements of the recruitment at the time of hire, or wasn’t the most qualified candidate</a:t>
            </a:r>
            <a:endParaRPr lang="en-US" sz="2200" dirty="0">
              <a:latin typeface="Open Sans"/>
              <a:ea typeface="Open Sans"/>
              <a:cs typeface="Open Sans"/>
              <a:sym typeface="Open Sans"/>
            </a:endParaRPr>
          </a:p>
          <a:p>
            <a:pPr marL="508000" indent="-279400">
              <a:spcBef>
                <a:spcPts val="370"/>
              </a:spcBef>
              <a:buClr>
                <a:schemeClr val="accent1"/>
              </a:buClr>
              <a:buSzPts val="1850"/>
              <a:buFont typeface="Open Sans"/>
              <a:buChar char="•"/>
            </a:pPr>
            <a:r>
              <a:rPr lang="en-US" sz="2200" dirty="0">
                <a:solidFill>
                  <a:schemeClr val="dk1"/>
                </a:solidFill>
                <a:latin typeface="Open Sans"/>
                <a:ea typeface="Open Sans"/>
                <a:cs typeface="Open Sans"/>
                <a:sym typeface="Open Sans"/>
              </a:rPr>
              <a:t>Labor certification wasn’t filed within 18 months of selection</a:t>
            </a:r>
            <a:endParaRPr sz="2200" dirty="0">
              <a:latin typeface="Open Sans"/>
              <a:ea typeface="Open Sans"/>
              <a:cs typeface="Open Sans"/>
              <a:sym typeface="Open Sans"/>
            </a:endParaRPr>
          </a:p>
          <a:p>
            <a:pPr marL="508000" indent="-279400">
              <a:spcBef>
                <a:spcPts val="370"/>
              </a:spcBef>
              <a:buClr>
                <a:schemeClr val="accent1"/>
              </a:buClr>
              <a:buSzPts val="1850"/>
              <a:buFont typeface="Open Sans"/>
              <a:buChar char="•"/>
            </a:pPr>
            <a:r>
              <a:rPr lang="en-US" sz="2200" dirty="0">
                <a:solidFill>
                  <a:schemeClr val="dk1"/>
                </a:solidFill>
                <a:latin typeface="Open Sans"/>
                <a:ea typeface="Open Sans"/>
                <a:cs typeface="Open Sans"/>
                <a:sym typeface="Open Sans"/>
              </a:rPr>
              <a:t>Immigrant petition wasn’t filed before the labor certification expires</a:t>
            </a:r>
            <a:endParaRPr sz="2200" dirty="0">
              <a:latin typeface="Open Sans"/>
              <a:ea typeface="Open Sans"/>
              <a:cs typeface="Open Sans"/>
              <a:sym typeface="Open Sans"/>
            </a:endParaRPr>
          </a:p>
        </p:txBody>
      </p:sp>
    </p:spTree>
    <p:extLst>
      <p:ext uri="{BB962C8B-B14F-4D97-AF65-F5344CB8AC3E}">
        <p14:creationId xmlns:p14="http://schemas.microsoft.com/office/powerpoint/2010/main" val="7636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overcoming </a:t>
            </a:r>
            <a:br>
              <a:rPr lang="en-US" sz="4400" dirty="0"/>
            </a:br>
            <a:r>
              <a:rPr lang="en-US" sz="4400" dirty="0"/>
              <a:t>recruitment problems</a:t>
            </a:r>
          </a:p>
        </p:txBody>
      </p:sp>
      <p:sp>
        <p:nvSpPr>
          <p:cNvPr id="3" name="Content Placeholder 2"/>
          <p:cNvSpPr>
            <a:spLocks noGrp="1"/>
          </p:cNvSpPr>
          <p:nvPr>
            <p:ph idx="1"/>
          </p:nvPr>
        </p:nvSpPr>
        <p:spPr>
          <a:xfrm>
            <a:off x="1097279" y="2001794"/>
            <a:ext cx="10347793" cy="3867299"/>
          </a:xfrm>
        </p:spPr>
        <p:txBody>
          <a:bodyPr>
            <a:normAutofit/>
          </a:bodyPr>
          <a:lstStyle/>
          <a:p>
            <a:r>
              <a:rPr lang="en-US" sz="2800" dirty="0"/>
              <a:t>If recruitment is still open, </a:t>
            </a:r>
            <a:r>
              <a:rPr lang="en-US" sz="2800" b="1" dirty="0"/>
              <a:t>fix it!</a:t>
            </a:r>
            <a:endParaRPr lang="en-US" sz="2600" b="1" dirty="0"/>
          </a:p>
          <a:p>
            <a:r>
              <a:rPr lang="en-US" sz="2800" dirty="0"/>
              <a:t>If recruitment closed, contact your ISO advisor</a:t>
            </a:r>
          </a:p>
          <a:p>
            <a:r>
              <a:rPr lang="en-US" sz="2800" dirty="0"/>
              <a:t>ISO will work with APF to identify possible solutions</a:t>
            </a:r>
          </a:p>
        </p:txBody>
      </p:sp>
    </p:spTree>
    <p:extLst>
      <p:ext uri="{BB962C8B-B14F-4D97-AF65-F5344CB8AC3E}">
        <p14:creationId xmlns:p14="http://schemas.microsoft.com/office/powerpoint/2010/main" val="1341136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0"/>
          <p:cNvSpPr txBox="1">
            <a:spLocks noGrp="1"/>
          </p:cNvSpPr>
          <p:nvPr>
            <p:ph type="title"/>
          </p:nvPr>
        </p:nvSpPr>
        <p:spPr>
          <a:xfrm>
            <a:off x="1097280" y="581025"/>
            <a:ext cx="10058400" cy="1156335"/>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PRIORITY DATE DELAYS, OR</a:t>
            </a:r>
            <a:br>
              <a:rPr lang="en-US" sz="4400" cap="none" dirty="0">
                <a:solidFill>
                  <a:schemeClr val="dk1"/>
                </a:solidFill>
                <a:latin typeface="Open Sans Semibold" panose="020B0706030804020204"/>
                <a:ea typeface="Open Sans"/>
                <a:cs typeface="Open Sans"/>
                <a:sym typeface="Open Sans"/>
              </a:rPr>
            </a:br>
            <a:r>
              <a:rPr lang="en-US" sz="4400" cap="none" dirty="0">
                <a:solidFill>
                  <a:schemeClr val="dk1"/>
                </a:solidFill>
                <a:latin typeface="Open Sans Semibold" panose="020B0706030804020204"/>
                <a:ea typeface="Open Sans"/>
                <a:cs typeface="Open Sans"/>
                <a:sym typeface="Open Sans"/>
              </a:rPr>
              <a:t>THE “VISA BACKLOG”</a:t>
            </a:r>
          </a:p>
        </p:txBody>
      </p:sp>
      <p:sp>
        <p:nvSpPr>
          <p:cNvPr id="324" name="Google Shape;324;p40"/>
          <p:cNvSpPr txBox="1">
            <a:spLocks noGrp="1"/>
          </p:cNvSpPr>
          <p:nvPr>
            <p:ph idx="1"/>
          </p:nvPr>
        </p:nvSpPr>
        <p:spPr>
          <a:xfrm>
            <a:off x="1097280" y="1737360"/>
            <a:ext cx="10058400" cy="4131733"/>
          </a:xfrm>
          <a:prstGeom prst="rect">
            <a:avLst/>
          </a:prstGeom>
          <a:noFill/>
          <a:ln>
            <a:noFill/>
          </a:ln>
        </p:spPr>
        <p:txBody>
          <a:bodyPr spcFirstLastPara="1" vert="horz" wrap="square" lIns="91425" tIns="45700" rIns="91425" bIns="45700" rtlCol="0" anchor="t" anchorCtr="0">
            <a:noAutofit/>
          </a:bodyPr>
          <a:lstStyle/>
          <a:p>
            <a:pPr marL="0" indent="0">
              <a:spcBef>
                <a:spcPts val="600"/>
              </a:spcBef>
              <a:spcAft>
                <a:spcPts val="1200"/>
              </a:spcAft>
              <a:buClr>
                <a:schemeClr val="accent1"/>
              </a:buClr>
              <a:buNone/>
            </a:pPr>
            <a:r>
              <a:rPr lang="en-US" sz="2400" dirty="0">
                <a:solidFill>
                  <a:schemeClr val="dk1"/>
                </a:solidFill>
                <a:latin typeface="Open Sans"/>
                <a:ea typeface="Open Sans"/>
                <a:cs typeface="Open Sans"/>
                <a:sym typeface="Open Sans"/>
              </a:rPr>
              <a:t>“Priority date” from the labor certification establishes the faculty member’s </a:t>
            </a:r>
            <a:r>
              <a:rPr lang="en-US" sz="2400" b="1" dirty="0">
                <a:solidFill>
                  <a:schemeClr val="dk1"/>
                </a:solidFill>
                <a:latin typeface="Open Sans"/>
                <a:ea typeface="Open Sans"/>
                <a:cs typeface="Open Sans"/>
                <a:sym typeface="Open Sans"/>
              </a:rPr>
              <a:t>place in line </a:t>
            </a:r>
            <a:r>
              <a:rPr lang="en-US" sz="2400" dirty="0">
                <a:solidFill>
                  <a:schemeClr val="dk1"/>
                </a:solidFill>
                <a:latin typeface="Open Sans"/>
                <a:ea typeface="Open Sans"/>
                <a:cs typeface="Open Sans"/>
                <a:sym typeface="Open Sans"/>
              </a:rPr>
              <a:t>for permanent residence. </a:t>
            </a:r>
          </a:p>
          <a:p>
            <a:pPr marL="0" indent="0">
              <a:spcBef>
                <a:spcPts val="600"/>
              </a:spcBef>
              <a:spcAft>
                <a:spcPts val="1200"/>
              </a:spcAft>
              <a:buClr>
                <a:schemeClr val="accent1"/>
              </a:buClr>
              <a:buNone/>
            </a:pPr>
            <a:r>
              <a:rPr lang="en-US" sz="2400" dirty="0">
                <a:solidFill>
                  <a:schemeClr val="dk1"/>
                </a:solidFill>
                <a:latin typeface="Open Sans"/>
                <a:ea typeface="Open Sans"/>
                <a:cs typeface="Open Sans"/>
                <a:sym typeface="Open Sans"/>
              </a:rPr>
              <a:t>Depending on country of origin, they may have a long wait, a brief wait, or no wait at all before they can file the I-485. </a:t>
            </a:r>
            <a:endParaRPr sz="2400" dirty="0">
              <a:solidFill>
                <a:schemeClr val="dk1"/>
              </a:solidFill>
              <a:latin typeface="Open Sans"/>
              <a:ea typeface="Open Sans"/>
              <a:cs typeface="Open Sans"/>
              <a:sym typeface="Open Sans"/>
            </a:endParaRPr>
          </a:p>
          <a:p>
            <a:pPr marL="0" indent="0">
              <a:spcBef>
                <a:spcPts val="600"/>
              </a:spcBef>
              <a:spcAft>
                <a:spcPts val="1200"/>
              </a:spcAft>
              <a:buClr>
                <a:schemeClr val="accent1"/>
              </a:buClr>
              <a:buNone/>
            </a:pPr>
            <a:r>
              <a:rPr lang="en-US" sz="2400" dirty="0">
                <a:solidFill>
                  <a:schemeClr val="dk1"/>
                </a:solidFill>
                <a:latin typeface="Open Sans"/>
                <a:ea typeface="Open Sans"/>
                <a:cs typeface="Open Sans"/>
                <a:sym typeface="Open Sans"/>
              </a:rPr>
              <a:t>In particular, Indian and Chinese nationals may wait </a:t>
            </a:r>
            <a:r>
              <a:rPr lang="en-US" sz="2400" b="1" dirty="0">
                <a:solidFill>
                  <a:schemeClr val="dk1"/>
                </a:solidFill>
                <a:latin typeface="Open Sans"/>
                <a:ea typeface="Open Sans"/>
                <a:cs typeface="Open Sans"/>
                <a:sym typeface="Open Sans"/>
              </a:rPr>
              <a:t>3-10 years or longer </a:t>
            </a:r>
            <a:r>
              <a:rPr lang="en-US" sz="2400" dirty="0">
                <a:solidFill>
                  <a:schemeClr val="dk1"/>
                </a:solidFill>
                <a:latin typeface="Open Sans"/>
                <a:ea typeface="Open Sans"/>
                <a:cs typeface="Open Sans"/>
                <a:sym typeface="Open Sans"/>
              </a:rPr>
              <a:t>before they can finish the process. They should check the </a:t>
            </a:r>
            <a:r>
              <a:rPr lang="en-US" sz="2400" dirty="0">
                <a:solidFill>
                  <a:schemeClr val="dk1"/>
                </a:solidFill>
                <a:latin typeface="Open Sans"/>
                <a:ea typeface="Open Sans"/>
                <a:cs typeface="Open Sans"/>
                <a:sym typeface="Open Sans"/>
                <a:hlinkClick r:id="rId3"/>
              </a:rPr>
              <a:t>Department of State’s Visa Bulletin</a:t>
            </a:r>
            <a:r>
              <a:rPr lang="en-US" sz="2400" dirty="0">
                <a:solidFill>
                  <a:schemeClr val="dk1"/>
                </a:solidFill>
                <a:latin typeface="Open Sans"/>
                <a:ea typeface="Open Sans"/>
                <a:cs typeface="Open Sans"/>
                <a:sym typeface="Open Sans"/>
              </a:rPr>
              <a:t> regularly to find their turn.</a:t>
            </a:r>
            <a:endParaRPr sz="24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25294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a:extLst>
              <a:ext uri="{C183D7F6-B498-43B3-948B-1728B52AA6E4}">
                <adec:decorative xmlns:adec="http://schemas.microsoft.com/office/drawing/2017/decorative" val="1"/>
              </a:ext>
            </a:extLst>
          </p:cNvPr>
          <p:cNvSpPr/>
          <p:nvPr/>
        </p:nvSpPr>
        <p:spPr>
          <a:xfrm>
            <a:off x="1296237" y="5154804"/>
            <a:ext cx="9686088" cy="1075173"/>
          </a:xfrm>
          <a:prstGeom prst="roundRect">
            <a:avLst>
              <a:gd name="adj" fmla="val 16667"/>
            </a:avLst>
          </a:prstGeom>
          <a:solidFill>
            <a:schemeClr val="lt2"/>
          </a:solidFill>
          <a:ln w="15875" cap="flat" cmpd="sng">
            <a:solidFill>
              <a:srgbClr val="175D82"/>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Galdeano"/>
              <a:ea typeface="Galdeano"/>
              <a:cs typeface="Galdeano"/>
              <a:sym typeface="Galdeano"/>
            </a:endParaRPr>
          </a:p>
        </p:txBody>
      </p:sp>
      <p:sp>
        <p:nvSpPr>
          <p:cNvPr id="332" name="Google Shape;332;p41"/>
          <p:cNvSpPr txBox="1">
            <a:spLocks noGrp="1"/>
          </p:cNvSpPr>
          <p:nvPr>
            <p:ph type="title"/>
          </p:nvPr>
        </p:nvSpPr>
        <p:spPr>
          <a:xfrm>
            <a:off x="1097280" y="1009650"/>
            <a:ext cx="10058400" cy="72771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GETTING AROUND BACKLOGS</a:t>
            </a:r>
          </a:p>
        </p:txBody>
      </p:sp>
      <p:sp>
        <p:nvSpPr>
          <p:cNvPr id="331" name="Google Shape;331;p41"/>
          <p:cNvSpPr txBox="1">
            <a:spLocks noGrp="1"/>
          </p:cNvSpPr>
          <p:nvPr>
            <p:ph idx="1"/>
          </p:nvPr>
        </p:nvSpPr>
        <p:spPr>
          <a:xfrm>
            <a:off x="1097280" y="1590480"/>
            <a:ext cx="10542270"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dirty="0">
                <a:solidFill>
                  <a:schemeClr val="dk1"/>
                </a:solidFill>
                <a:latin typeface="Open Sans"/>
                <a:ea typeface="Open Sans"/>
                <a:cs typeface="Open Sans"/>
                <a:sym typeface="Open Sans"/>
              </a:rPr>
              <a:t>If a faculty member is subject to the visa backlog, they may have options to bypass it if they can:</a:t>
            </a:r>
            <a:endParaRPr dirty="0">
              <a:latin typeface="Open Sans"/>
              <a:ea typeface="Open Sans"/>
              <a:cs typeface="Open Sans"/>
              <a:sym typeface="Open Sans"/>
            </a:endParaRPr>
          </a:p>
          <a:p>
            <a:pPr marL="457200" indent="-457200">
              <a:spcBef>
                <a:spcPts val="480"/>
              </a:spcBef>
              <a:buClr>
                <a:schemeClr val="accent1"/>
              </a:buClr>
              <a:buSzPts val="2400"/>
              <a:buFont typeface="Open Sans"/>
              <a:buAutoNum type="arabicPeriod"/>
            </a:pPr>
            <a:r>
              <a:rPr lang="en-US" dirty="0">
                <a:solidFill>
                  <a:schemeClr val="dk1"/>
                </a:solidFill>
                <a:latin typeface="Open Sans"/>
                <a:ea typeface="Open Sans"/>
                <a:cs typeface="Open Sans"/>
                <a:sym typeface="Open Sans"/>
              </a:rPr>
              <a:t>Change “preference category” by filing a new immigrant petition</a:t>
            </a:r>
            <a:endParaRPr dirty="0">
              <a:latin typeface="Open Sans"/>
              <a:ea typeface="Open Sans"/>
              <a:cs typeface="Open Sans"/>
              <a:sym typeface="Open Sans"/>
            </a:endParaRPr>
          </a:p>
          <a:p>
            <a:pPr marL="457200" indent="-457200">
              <a:spcBef>
                <a:spcPts val="480"/>
              </a:spcBef>
              <a:buClr>
                <a:schemeClr val="accent1"/>
              </a:buClr>
              <a:buSzPts val="2400"/>
              <a:buFont typeface="Open Sans"/>
              <a:buAutoNum type="arabicPeriod"/>
            </a:pPr>
            <a:r>
              <a:rPr lang="en-US" dirty="0">
                <a:solidFill>
                  <a:schemeClr val="dk1"/>
                </a:solidFill>
                <a:latin typeface="Open Sans"/>
                <a:ea typeface="Open Sans"/>
                <a:cs typeface="Open Sans"/>
                <a:sym typeface="Open Sans"/>
              </a:rPr>
              <a:t>Apply for permanent residence on a different basis: family (e.g. marriage to a U.S. citizen), asylum, etc.</a:t>
            </a:r>
            <a:endParaRPr dirty="0">
              <a:latin typeface="Open Sans"/>
              <a:ea typeface="Open Sans"/>
              <a:cs typeface="Open Sans"/>
              <a:sym typeface="Open Sans"/>
            </a:endParaRPr>
          </a:p>
          <a:p>
            <a:pPr marL="0" indent="0">
              <a:spcBef>
                <a:spcPts val="440"/>
              </a:spcBef>
              <a:buClr>
                <a:schemeClr val="accent1"/>
              </a:buClr>
              <a:buNone/>
            </a:pPr>
            <a:r>
              <a:rPr lang="en-US" dirty="0">
                <a:solidFill>
                  <a:schemeClr val="dk1"/>
                </a:solidFill>
                <a:latin typeface="Open Sans"/>
                <a:ea typeface="Open Sans"/>
                <a:cs typeface="Open Sans"/>
                <a:sym typeface="Open Sans"/>
              </a:rPr>
              <a:t>Both of these strategies will require at least a new petition to USCIS, if not more.</a:t>
            </a:r>
            <a:endParaRPr dirty="0">
              <a:solidFill>
                <a:schemeClr val="dk2"/>
              </a:solidFill>
              <a:latin typeface="Galdeano"/>
              <a:ea typeface="Galdeano"/>
              <a:cs typeface="Galdeano"/>
              <a:sym typeface="Galdeano"/>
            </a:endParaRPr>
          </a:p>
        </p:txBody>
      </p:sp>
      <p:sp>
        <p:nvSpPr>
          <p:cNvPr id="334" name="Google Shape;334;p41"/>
          <p:cNvSpPr txBox="1"/>
          <p:nvPr/>
        </p:nvSpPr>
        <p:spPr>
          <a:xfrm>
            <a:off x="1468420" y="5154804"/>
            <a:ext cx="9341722" cy="1299707"/>
          </a:xfrm>
          <a:prstGeom prst="rect">
            <a:avLst/>
          </a:prstGeom>
          <a:noFill/>
          <a:ln>
            <a:noFill/>
          </a:ln>
        </p:spPr>
        <p:txBody>
          <a:bodyPr spcFirstLastPara="1" wrap="square" lIns="91425" tIns="45700" rIns="91425" bIns="45700" anchor="t" anchorCtr="0">
            <a:noAutofit/>
          </a:bodyPr>
          <a:lstStyle/>
          <a:p>
            <a:r>
              <a:rPr lang="en-US" sz="2000" dirty="0">
                <a:solidFill>
                  <a:schemeClr val="dk1"/>
                </a:solidFill>
                <a:latin typeface="Open Sans"/>
                <a:ea typeface="Open Sans"/>
                <a:cs typeface="Open Sans"/>
                <a:sym typeface="Open Sans"/>
              </a:rPr>
              <a:t>Remember: If the labor certification is filed on time, UW faculty members are eligible for </a:t>
            </a:r>
            <a:r>
              <a:rPr lang="en-US" sz="2000" b="1" dirty="0">
                <a:solidFill>
                  <a:schemeClr val="dk1"/>
                </a:solidFill>
                <a:latin typeface="Open Sans"/>
                <a:ea typeface="Open Sans"/>
                <a:cs typeface="Open Sans"/>
                <a:sym typeface="Open Sans"/>
              </a:rPr>
              <a:t>indefinite “AC-21” extensions of their H-1B</a:t>
            </a:r>
            <a:r>
              <a:rPr lang="en-US" sz="2000" dirty="0">
                <a:solidFill>
                  <a:schemeClr val="dk1"/>
                </a:solidFill>
                <a:latin typeface="Open Sans"/>
                <a:ea typeface="Open Sans"/>
                <a:cs typeface="Open Sans"/>
                <a:sym typeface="Open Sans"/>
              </a:rPr>
              <a:t> until the green card is approved.</a:t>
            </a:r>
            <a:endParaRPr sz="2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58999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42"/>
          <p:cNvSpPr txBox="1">
            <a:spLocks noGrp="1"/>
          </p:cNvSpPr>
          <p:nvPr>
            <p:ph type="title"/>
          </p:nvPr>
        </p:nvSpPr>
        <p:spPr>
          <a:xfrm>
            <a:off x="1097280" y="905231"/>
            <a:ext cx="10058400" cy="68961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INELIGIBILITY FOR </a:t>
            </a:r>
            <a:br>
              <a:rPr lang="en-US" sz="4400" cap="none" dirty="0">
                <a:solidFill>
                  <a:schemeClr val="dk1"/>
                </a:solidFill>
                <a:latin typeface="Open Sans Semibold" panose="020B0706030804020204"/>
                <a:ea typeface="Open Sans"/>
                <a:cs typeface="Open Sans"/>
                <a:sym typeface="Open Sans"/>
              </a:rPr>
            </a:br>
            <a:r>
              <a:rPr lang="en-US" sz="4400" cap="none" dirty="0">
                <a:solidFill>
                  <a:schemeClr val="dk1"/>
                </a:solidFill>
                <a:latin typeface="Open Sans Semibold" panose="020B0706030804020204"/>
                <a:ea typeface="Open Sans"/>
                <a:cs typeface="Open Sans"/>
                <a:sym typeface="Open Sans"/>
              </a:rPr>
              <a:t>PERMANENT RESIDENCE</a:t>
            </a:r>
          </a:p>
        </p:txBody>
      </p:sp>
      <p:sp>
        <p:nvSpPr>
          <p:cNvPr id="339" name="Google Shape;339;p42"/>
          <p:cNvSpPr txBox="1">
            <a:spLocks noGrp="1"/>
          </p:cNvSpPr>
          <p:nvPr>
            <p:ph idx="1"/>
          </p:nvPr>
        </p:nvSpPr>
        <p:spPr>
          <a:xfrm>
            <a:off x="1097280" y="1830344"/>
            <a:ext cx="10058400"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000" dirty="0">
                <a:solidFill>
                  <a:schemeClr val="dk1"/>
                </a:solidFill>
                <a:latin typeface="Open Sans"/>
                <a:ea typeface="Open Sans"/>
                <a:cs typeface="Open Sans"/>
                <a:sym typeface="Open Sans"/>
              </a:rPr>
              <a:t>Certain things can make your faculty member </a:t>
            </a:r>
            <a:br>
              <a:rPr lang="en-US" sz="2000" dirty="0">
                <a:solidFill>
                  <a:schemeClr val="dk1"/>
                </a:solidFill>
                <a:latin typeface="Open Sans"/>
                <a:ea typeface="Open Sans"/>
                <a:cs typeface="Open Sans"/>
                <a:sym typeface="Open Sans"/>
              </a:rPr>
            </a:br>
            <a:r>
              <a:rPr lang="en-US" sz="2000" b="1" dirty="0">
                <a:solidFill>
                  <a:schemeClr val="dk1"/>
                </a:solidFill>
                <a:latin typeface="Open Sans"/>
                <a:ea typeface="Open Sans"/>
                <a:cs typeface="Open Sans"/>
                <a:sym typeface="Open Sans"/>
              </a:rPr>
              <a:t>ineligible</a:t>
            </a:r>
            <a:r>
              <a:rPr lang="en-US" sz="2000" dirty="0">
                <a:solidFill>
                  <a:schemeClr val="dk1"/>
                </a:solidFill>
                <a:latin typeface="Open Sans"/>
                <a:ea typeface="Open Sans"/>
                <a:cs typeface="Open Sans"/>
                <a:sym typeface="Open Sans"/>
              </a:rPr>
              <a:t> for a green card:</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Criminal history</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Membership in totalitarian groups</a:t>
            </a:r>
            <a:endParaRPr sz="2000" dirty="0">
              <a:solidFill>
                <a:schemeClr val="dk1"/>
              </a:solidFill>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Communicable diseases</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Gaps in immigration status</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212(e) two-year home residence requirement</a:t>
            </a:r>
            <a:endParaRPr sz="2000" dirty="0">
              <a:latin typeface="Open Sans"/>
              <a:ea typeface="Open Sans"/>
              <a:cs typeface="Open Sans"/>
              <a:sym typeface="Open Sans"/>
            </a:endParaRPr>
          </a:p>
          <a:p>
            <a:pPr marL="274320" indent="-274320">
              <a:spcBef>
                <a:spcPts val="400"/>
              </a:spcBef>
              <a:buClr>
                <a:schemeClr val="accent1"/>
              </a:buClr>
              <a:buSzPts val="2000"/>
              <a:buFont typeface="Open Sans"/>
              <a:buChar char="o"/>
            </a:pPr>
            <a:r>
              <a:rPr lang="en-US" sz="2000" dirty="0">
                <a:solidFill>
                  <a:schemeClr val="dk1"/>
                </a:solidFill>
                <a:latin typeface="Open Sans"/>
                <a:ea typeface="Open Sans"/>
                <a:cs typeface="Open Sans"/>
                <a:sym typeface="Open Sans"/>
              </a:rPr>
              <a:t>Etc. etc.</a:t>
            </a:r>
            <a:endParaRPr sz="2000" dirty="0">
              <a:latin typeface="Open Sans"/>
              <a:ea typeface="Open Sans"/>
              <a:cs typeface="Open Sans"/>
              <a:sym typeface="Open Sans"/>
            </a:endParaRPr>
          </a:p>
          <a:p>
            <a:pPr marL="0" indent="0">
              <a:spcBef>
                <a:spcPts val="480"/>
              </a:spcBef>
              <a:buClr>
                <a:schemeClr val="accent1"/>
              </a:buClr>
              <a:buNone/>
            </a:pPr>
            <a:r>
              <a:rPr lang="en-US" sz="2000" dirty="0">
                <a:solidFill>
                  <a:schemeClr val="dk1"/>
                </a:solidFill>
                <a:latin typeface="Open Sans"/>
                <a:ea typeface="Open Sans"/>
                <a:cs typeface="Open Sans"/>
                <a:sym typeface="Open Sans"/>
              </a:rPr>
              <a:t>If your faculty member has any of these problems, they should consult an immigration attorney </a:t>
            </a:r>
            <a:r>
              <a:rPr lang="en-US" sz="2000" b="1" dirty="0">
                <a:solidFill>
                  <a:schemeClr val="dk1"/>
                </a:solidFill>
                <a:latin typeface="Open Sans"/>
                <a:ea typeface="Open Sans"/>
                <a:cs typeface="Open Sans"/>
                <a:sym typeface="Open Sans"/>
              </a:rPr>
              <a:t>before filing the I-485</a:t>
            </a:r>
            <a:r>
              <a:rPr lang="en-US" sz="2000" dirty="0">
                <a:solidFill>
                  <a:schemeClr val="dk1"/>
                </a:solidFill>
                <a:latin typeface="Open Sans"/>
                <a:ea typeface="Open Sans"/>
                <a:cs typeface="Open Sans"/>
                <a:sym typeface="Open Sans"/>
              </a:rPr>
              <a:t>.</a:t>
            </a:r>
            <a:endParaRPr sz="2000" dirty="0">
              <a:latin typeface="Open Sans"/>
              <a:ea typeface="Open Sans"/>
              <a:cs typeface="Open Sans"/>
              <a:sym typeface="Open Sans"/>
            </a:endParaRPr>
          </a:p>
        </p:txBody>
      </p:sp>
      <p:pic>
        <p:nvPicPr>
          <p:cNvPr id="341" name="Google Shape;341;p42" descr="An image of a stop sign with a hand held up on it."/>
          <p:cNvPicPr preferRelativeResize="0"/>
          <p:nvPr/>
        </p:nvPicPr>
        <p:blipFill rotWithShape="1">
          <a:blip r:embed="rId3">
            <a:alphaModFix/>
          </a:blip>
          <a:srcRect/>
          <a:stretch/>
        </p:blipFill>
        <p:spPr>
          <a:xfrm>
            <a:off x="7467600" y="2301350"/>
            <a:ext cx="3048000" cy="3048000"/>
          </a:xfrm>
          <a:prstGeom prst="rect">
            <a:avLst/>
          </a:prstGeom>
          <a:noFill/>
          <a:ln>
            <a:noFill/>
          </a:ln>
        </p:spPr>
      </p:pic>
    </p:spTree>
    <p:extLst>
      <p:ext uri="{BB962C8B-B14F-4D97-AF65-F5344CB8AC3E}">
        <p14:creationId xmlns:p14="http://schemas.microsoft.com/office/powerpoint/2010/main" val="1559451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3"/>
          <p:cNvSpPr txBox="1">
            <a:spLocks noGrp="1"/>
          </p:cNvSpPr>
          <p:nvPr>
            <p:ph type="title"/>
          </p:nvPr>
        </p:nvSpPr>
        <p:spPr>
          <a:xfrm>
            <a:off x="1097280" y="975851"/>
            <a:ext cx="10058400" cy="5943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sym typeface="Open Sans"/>
              </a:rPr>
              <a:t>INCOMPATIBILITY WITH </a:t>
            </a:r>
            <a:br>
              <a:rPr lang="en-US" sz="4400" cap="none" dirty="0">
                <a:solidFill>
                  <a:schemeClr val="dk1"/>
                </a:solidFill>
                <a:sym typeface="Open Sans"/>
              </a:rPr>
            </a:br>
            <a:r>
              <a:rPr lang="en-US" sz="4400" cap="none" dirty="0">
                <a:solidFill>
                  <a:schemeClr val="dk1"/>
                </a:solidFill>
                <a:sym typeface="Open Sans"/>
              </a:rPr>
              <a:t>PERMANENT RESIDENCE</a:t>
            </a:r>
          </a:p>
        </p:txBody>
      </p:sp>
      <p:sp>
        <p:nvSpPr>
          <p:cNvPr id="346" name="Google Shape;346;p43"/>
          <p:cNvSpPr txBox="1">
            <a:spLocks noGrp="1"/>
          </p:cNvSpPr>
          <p:nvPr>
            <p:ph idx="1"/>
          </p:nvPr>
        </p:nvSpPr>
        <p:spPr>
          <a:xfrm>
            <a:off x="1097280" y="1773194"/>
            <a:ext cx="10357841"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400" dirty="0">
                <a:solidFill>
                  <a:schemeClr val="dk1"/>
                </a:solidFill>
                <a:latin typeface="Open Sans"/>
                <a:ea typeface="Open Sans"/>
                <a:cs typeface="Open Sans"/>
                <a:sym typeface="Open Sans"/>
              </a:rPr>
              <a:t>F, J, TN, E-3, and O visas all require “nonimmigrant intent”, which may be violated by applying for permanent residence. </a:t>
            </a:r>
            <a:endParaRPr dirty="0">
              <a:latin typeface="Open Sans"/>
              <a:ea typeface="Open Sans"/>
              <a:cs typeface="Open Sans"/>
              <a:sym typeface="Open Sans"/>
            </a:endParaRPr>
          </a:p>
          <a:p>
            <a:pPr marL="0" indent="0">
              <a:spcBef>
                <a:spcPts val="480"/>
              </a:spcBef>
              <a:buClr>
                <a:schemeClr val="accent1"/>
              </a:buClr>
            </a:pPr>
            <a:endParaRPr sz="2400" b="1" dirty="0">
              <a:solidFill>
                <a:schemeClr val="dk1"/>
              </a:solidFill>
              <a:latin typeface="Open Sans"/>
              <a:ea typeface="Open Sans"/>
              <a:cs typeface="Open Sans"/>
              <a:sym typeface="Open Sans"/>
            </a:endParaRPr>
          </a:p>
          <a:p>
            <a:pPr marL="0" indent="0">
              <a:spcBef>
                <a:spcPts val="480"/>
              </a:spcBef>
              <a:buClr>
                <a:schemeClr val="accent1"/>
              </a:buClr>
              <a:buNone/>
            </a:pPr>
            <a:r>
              <a:rPr lang="en-US" sz="2400" b="1" dirty="0">
                <a:solidFill>
                  <a:schemeClr val="dk1"/>
                </a:solidFill>
                <a:latin typeface="Open Sans"/>
                <a:ea typeface="Open Sans"/>
                <a:cs typeface="Open Sans"/>
                <a:sym typeface="Open Sans"/>
              </a:rPr>
              <a:t>Filing an I-485 may affect their ability to travel and return to the U.S. on their nonimmigrant visa</a:t>
            </a:r>
            <a:r>
              <a:rPr lang="en-US" sz="2400" dirty="0">
                <a:solidFill>
                  <a:schemeClr val="dk1"/>
                </a:solidFill>
                <a:latin typeface="Open Sans"/>
                <a:ea typeface="Open Sans"/>
                <a:cs typeface="Open Sans"/>
                <a:sym typeface="Open Sans"/>
              </a:rPr>
              <a:t>.</a:t>
            </a:r>
            <a:endParaRPr dirty="0">
              <a:latin typeface="Open Sans"/>
              <a:ea typeface="Open Sans"/>
              <a:cs typeface="Open Sans"/>
              <a:sym typeface="Open Sans"/>
            </a:endParaRPr>
          </a:p>
          <a:p>
            <a:pPr marL="0" indent="0">
              <a:spcBef>
                <a:spcPts val="480"/>
              </a:spcBef>
              <a:buClr>
                <a:schemeClr val="accent1"/>
              </a:buClr>
            </a:pPr>
            <a:endParaRPr sz="2400" dirty="0">
              <a:solidFill>
                <a:schemeClr val="dk1"/>
              </a:solidFill>
              <a:latin typeface="Open Sans"/>
              <a:ea typeface="Open Sans"/>
              <a:cs typeface="Open Sans"/>
              <a:sym typeface="Open Sans"/>
            </a:endParaRPr>
          </a:p>
          <a:p>
            <a:pPr marL="0" indent="0">
              <a:spcBef>
                <a:spcPts val="480"/>
              </a:spcBef>
              <a:buClr>
                <a:schemeClr val="accent1"/>
              </a:buClr>
              <a:buNone/>
            </a:pPr>
            <a:r>
              <a:rPr lang="en-US" sz="2400" dirty="0">
                <a:solidFill>
                  <a:schemeClr val="dk1"/>
                </a:solidFill>
                <a:latin typeface="Open Sans"/>
                <a:ea typeface="Open Sans"/>
                <a:cs typeface="Open Sans"/>
                <a:sym typeface="Open Sans"/>
              </a:rPr>
              <a:t>If your faculty member is in any of these statuses, they should consult an immigration attorney </a:t>
            </a:r>
            <a:r>
              <a:rPr lang="en-US" sz="2400" b="1" dirty="0">
                <a:solidFill>
                  <a:schemeClr val="dk1"/>
                </a:solidFill>
                <a:latin typeface="Open Sans"/>
                <a:ea typeface="Open Sans"/>
                <a:cs typeface="Open Sans"/>
                <a:sym typeface="Open Sans"/>
              </a:rPr>
              <a:t>before starting the permanent residence process</a:t>
            </a:r>
            <a:r>
              <a:rPr lang="en-US" sz="2400" dirty="0">
                <a:solidFill>
                  <a:schemeClr val="dk1"/>
                </a:solidFill>
                <a:latin typeface="Open Sans"/>
                <a:ea typeface="Open Sans"/>
                <a:cs typeface="Open Sans"/>
                <a:sym typeface="Open Sans"/>
              </a:rPr>
              <a:t>.</a:t>
            </a:r>
            <a:endParaRPr dirty="0">
              <a:latin typeface="Open Sans"/>
              <a:ea typeface="Open Sans"/>
              <a:cs typeface="Open Sans"/>
              <a:sym typeface="Open Sans"/>
            </a:endParaRPr>
          </a:p>
        </p:txBody>
      </p:sp>
    </p:spTree>
    <p:extLst>
      <p:ext uri="{BB962C8B-B14F-4D97-AF65-F5344CB8AC3E}">
        <p14:creationId xmlns:p14="http://schemas.microsoft.com/office/powerpoint/2010/main" val="402382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44"/>
          <p:cNvSpPr txBox="1">
            <a:spLocks noGrp="1"/>
          </p:cNvSpPr>
          <p:nvPr>
            <p:ph type="title"/>
          </p:nvPr>
        </p:nvSpPr>
        <p:spPr>
          <a:xfrm>
            <a:off x="1097280" y="1028700"/>
            <a:ext cx="10058400" cy="70866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a:ea typeface="Open Sans"/>
                <a:cs typeface="Open Sans"/>
                <a:sym typeface="Open Sans"/>
              </a:rPr>
              <a:t>PRESERVING PERMANENT RESIDENCE</a:t>
            </a:r>
          </a:p>
        </p:txBody>
      </p:sp>
      <p:sp>
        <p:nvSpPr>
          <p:cNvPr id="352" name="Google Shape;352;p44"/>
          <p:cNvSpPr txBox="1">
            <a:spLocks noGrp="1"/>
          </p:cNvSpPr>
          <p:nvPr>
            <p:ph idx="1"/>
          </p:nvPr>
        </p:nvSpPr>
        <p:spPr>
          <a:xfrm>
            <a:off x="1097280" y="1737360"/>
            <a:ext cx="10058400" cy="3867299"/>
          </a:xfrm>
          <a:prstGeom prst="rect">
            <a:avLst/>
          </a:prstGeom>
          <a:noFill/>
          <a:ln>
            <a:noFill/>
          </a:ln>
        </p:spPr>
        <p:txBody>
          <a:bodyPr spcFirstLastPara="1" vert="horz" wrap="square" lIns="91425" tIns="45700" rIns="91425" bIns="45700" rtlCol="0" anchor="t" anchorCtr="0">
            <a:noAutofit/>
          </a:bodyPr>
          <a:lstStyle/>
          <a:p>
            <a:pPr marL="0" indent="0">
              <a:buClr>
                <a:schemeClr val="accent1"/>
              </a:buClr>
              <a:buNone/>
            </a:pPr>
            <a:r>
              <a:rPr lang="en-US" sz="2000" dirty="0">
                <a:solidFill>
                  <a:schemeClr val="dk1"/>
                </a:solidFill>
                <a:latin typeface="Open Sans"/>
                <a:ea typeface="Open Sans"/>
                <a:cs typeface="Open Sans"/>
                <a:sym typeface="Open Sans"/>
              </a:rPr>
              <a:t>Certain events can result in revocation </a:t>
            </a:r>
            <a:br>
              <a:rPr lang="en-US" sz="2000" dirty="0">
                <a:solidFill>
                  <a:schemeClr val="dk1"/>
                </a:solidFill>
                <a:latin typeface="Open Sans"/>
                <a:ea typeface="Open Sans"/>
                <a:cs typeface="Open Sans"/>
                <a:sym typeface="Open Sans"/>
              </a:rPr>
            </a:br>
            <a:r>
              <a:rPr lang="en-US" sz="2000" dirty="0">
                <a:solidFill>
                  <a:schemeClr val="dk1"/>
                </a:solidFill>
                <a:latin typeface="Open Sans"/>
                <a:ea typeface="Open Sans"/>
                <a:cs typeface="Open Sans"/>
                <a:sym typeface="Open Sans"/>
              </a:rPr>
              <a:t>of permanent residence, and even </a:t>
            </a:r>
            <a:r>
              <a:rPr lang="en-US" sz="2000" b="1" dirty="0">
                <a:solidFill>
                  <a:schemeClr val="dk1"/>
                </a:solidFill>
                <a:latin typeface="Open Sans"/>
                <a:ea typeface="Open Sans"/>
                <a:cs typeface="Open Sans"/>
                <a:sym typeface="Open Sans"/>
              </a:rPr>
              <a:t>deportation</a:t>
            </a:r>
            <a:r>
              <a:rPr lang="en-US" sz="2000" dirty="0">
                <a:solidFill>
                  <a:schemeClr val="dk1"/>
                </a:solidFill>
                <a:latin typeface="Open Sans"/>
                <a:ea typeface="Open Sans"/>
                <a:cs typeface="Open Sans"/>
                <a:sym typeface="Open Sans"/>
              </a:rPr>
              <a:t>:</a:t>
            </a:r>
            <a:endParaRPr sz="2000" dirty="0">
              <a:latin typeface="Open Sans"/>
              <a:ea typeface="Open Sans"/>
              <a:cs typeface="Open Sans"/>
              <a:sym typeface="Open Sans"/>
            </a:endParaRPr>
          </a:p>
          <a:p>
            <a:pPr indent="-355600">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Criminal issues</a:t>
            </a:r>
            <a:endParaRPr sz="2000" dirty="0">
              <a:latin typeface="Open Sans"/>
              <a:ea typeface="Open Sans"/>
              <a:cs typeface="Open Sans"/>
              <a:sym typeface="Open Sans"/>
            </a:endParaRPr>
          </a:p>
          <a:p>
            <a:pPr indent="-355600">
              <a:buClr>
                <a:schemeClr val="dk1"/>
              </a:buClr>
              <a:buSzPts val="2000"/>
              <a:buFont typeface="Open Sans"/>
              <a:buChar char="●"/>
            </a:pPr>
            <a:r>
              <a:rPr lang="en-US" sz="2000" dirty="0">
                <a:solidFill>
                  <a:schemeClr val="dk1"/>
                </a:solidFill>
                <a:latin typeface="Open Sans"/>
                <a:ea typeface="Open Sans"/>
                <a:cs typeface="Open Sans"/>
                <a:sym typeface="Open Sans"/>
              </a:rPr>
              <a:t>Visa fraud</a:t>
            </a:r>
            <a:endParaRPr sz="2000" dirty="0">
              <a:solidFill>
                <a:schemeClr val="dk1"/>
              </a:solidFill>
              <a:latin typeface="Open Sans"/>
              <a:ea typeface="Open Sans"/>
              <a:cs typeface="Open Sans"/>
              <a:sym typeface="Open Sans"/>
            </a:endParaRPr>
          </a:p>
          <a:p>
            <a:pPr indent="-355600">
              <a:buClr>
                <a:schemeClr val="dk1"/>
              </a:buClr>
              <a:buSzPts val="2000"/>
              <a:buFont typeface="Open Sans"/>
              <a:buChar char="●"/>
            </a:pPr>
            <a:r>
              <a:rPr lang="en-US" sz="2000" dirty="0">
                <a:solidFill>
                  <a:schemeClr val="dk1"/>
                </a:solidFill>
                <a:latin typeface="Open Sans"/>
                <a:ea typeface="Open Sans"/>
                <a:cs typeface="Open Sans"/>
                <a:sym typeface="Open Sans"/>
              </a:rPr>
              <a:t>Substantial absence from the U.S.</a:t>
            </a:r>
            <a:endParaRPr sz="2000" dirty="0">
              <a:latin typeface="Open Sans"/>
              <a:ea typeface="Open Sans"/>
              <a:cs typeface="Open Sans"/>
              <a:sym typeface="Open Sans"/>
            </a:endParaRPr>
          </a:p>
          <a:p>
            <a:pPr indent="-355600">
              <a:buClr>
                <a:schemeClr val="dk1"/>
              </a:buClr>
              <a:buSzPts val="2000"/>
              <a:buFont typeface="Open Sans"/>
              <a:buChar char="●"/>
            </a:pPr>
            <a:r>
              <a:rPr lang="en-US" sz="2000" dirty="0">
                <a:solidFill>
                  <a:schemeClr val="dk1"/>
                </a:solidFill>
                <a:latin typeface="Open Sans"/>
                <a:ea typeface="Open Sans"/>
                <a:cs typeface="Open Sans"/>
                <a:sym typeface="Open Sans"/>
              </a:rPr>
              <a:t>Failure to renew green card in time</a:t>
            </a:r>
            <a:endParaRPr sz="2000" dirty="0">
              <a:latin typeface="Open Sans"/>
              <a:ea typeface="Open Sans"/>
              <a:cs typeface="Open Sans"/>
              <a:sym typeface="Open Sans"/>
            </a:endParaRPr>
          </a:p>
        </p:txBody>
      </p:sp>
      <p:pic>
        <p:nvPicPr>
          <p:cNvPr id="354" name="Google Shape;354;p44" descr="An image of many stop signs against a blue background."/>
          <p:cNvPicPr preferRelativeResize="0"/>
          <p:nvPr/>
        </p:nvPicPr>
        <p:blipFill rotWithShape="1">
          <a:blip r:embed="rId3">
            <a:alphaModFix/>
          </a:blip>
          <a:srcRect/>
          <a:stretch/>
        </p:blipFill>
        <p:spPr>
          <a:xfrm>
            <a:off x="7788194" y="1955134"/>
            <a:ext cx="2892375" cy="2154952"/>
          </a:xfrm>
          <a:prstGeom prst="rect">
            <a:avLst/>
          </a:prstGeom>
          <a:noFill/>
          <a:ln>
            <a:noFill/>
          </a:ln>
        </p:spPr>
      </p:pic>
      <p:sp>
        <p:nvSpPr>
          <p:cNvPr id="2" name="Rectangle 1"/>
          <p:cNvSpPr/>
          <p:nvPr/>
        </p:nvSpPr>
        <p:spPr>
          <a:xfrm>
            <a:off x="1097280" y="4800182"/>
            <a:ext cx="10058400" cy="1123449"/>
          </a:xfrm>
          <a:prstGeom prst="rect">
            <a:avLst/>
          </a:prstGeom>
        </p:spPr>
        <p:txBody>
          <a:bodyPr wrap="square">
            <a:spAutoFit/>
          </a:bodyPr>
          <a:lstStyle/>
          <a:p>
            <a:pPr>
              <a:lnSpc>
                <a:spcPct val="114000"/>
              </a:lnSpc>
              <a:spcBef>
                <a:spcPts val="440"/>
              </a:spcBef>
              <a:buClr>
                <a:schemeClr val="accent1"/>
              </a:buClr>
            </a:pPr>
            <a:r>
              <a:rPr lang="en-US" sz="2000" dirty="0">
                <a:solidFill>
                  <a:schemeClr val="dk1"/>
                </a:solidFill>
                <a:latin typeface="Open Sans"/>
                <a:ea typeface="Open Sans"/>
                <a:cs typeface="Open Sans"/>
                <a:sym typeface="Open Sans"/>
              </a:rPr>
              <a:t>If your faculty member has any of these problems, they should consult an immigration attorney </a:t>
            </a:r>
            <a:r>
              <a:rPr lang="en-US" sz="2000" b="1" dirty="0">
                <a:solidFill>
                  <a:schemeClr val="dk1"/>
                </a:solidFill>
                <a:latin typeface="Open Sans"/>
                <a:ea typeface="Open Sans"/>
                <a:cs typeface="Open Sans"/>
                <a:sym typeface="Open Sans"/>
              </a:rPr>
              <a:t>before applying to extend their permanent residence card or applying for U.S. citizenship.</a:t>
            </a:r>
            <a:endParaRPr lang="en-US" sz="2000" dirty="0">
              <a:latin typeface="Open Sans"/>
              <a:ea typeface="Open Sans"/>
              <a:cs typeface="Open Sans"/>
              <a:sym typeface="Open Sans"/>
            </a:endParaRPr>
          </a:p>
        </p:txBody>
      </p:sp>
    </p:spTree>
    <p:extLst>
      <p:ext uri="{BB962C8B-B14F-4D97-AF65-F5344CB8AC3E}">
        <p14:creationId xmlns:p14="http://schemas.microsoft.com/office/powerpoint/2010/main" val="43634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040920" y="798410"/>
            <a:ext cx="10010537" cy="14478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3600" cap="none" dirty="0">
                <a:solidFill>
                  <a:schemeClr val="dk1"/>
                </a:solidFill>
                <a:latin typeface="Open Sans Semibold" panose="020B0706030804020204"/>
                <a:ea typeface="Open Sans"/>
                <a:cs typeface="Open Sans"/>
                <a:sym typeface="Open Sans"/>
              </a:rPr>
              <a:t>WHAT IS LEGAL PERMANENT RESIDENCE?</a:t>
            </a:r>
          </a:p>
        </p:txBody>
      </p:sp>
      <p:pic>
        <p:nvPicPr>
          <p:cNvPr id="2" name="Picture 2" descr="Front side of current United States Permanent Resident Card specimen (sample).">
            <a:extLst>
              <a:ext uri="{FF2B5EF4-FFF2-40B4-BE49-F238E27FC236}">
                <a16:creationId xmlns:a16="http://schemas.microsoft.com/office/drawing/2014/main" id="{0E00EAFA-FB12-C8D6-9FB6-0C1741C24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1971675"/>
            <a:ext cx="4029075" cy="2557877"/>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15"/>
          <p:cNvSpPr/>
          <p:nvPr/>
        </p:nvSpPr>
        <p:spPr>
          <a:xfrm>
            <a:off x="1549956" y="4762081"/>
            <a:ext cx="9302263" cy="1569660"/>
          </a:xfrm>
          <a:prstGeom prst="rect">
            <a:avLst/>
          </a:prstGeom>
          <a:noFill/>
          <a:ln>
            <a:noFill/>
          </a:ln>
        </p:spPr>
        <p:txBody>
          <a:bodyPr spcFirstLastPara="1" wrap="square" lIns="91425" tIns="45700" rIns="91425" bIns="45700" anchor="t" anchorCtr="0">
            <a:noAutofit/>
          </a:bodyPr>
          <a:lstStyle/>
          <a:p>
            <a:r>
              <a:rPr lang="en-US" sz="2000" b="1" dirty="0">
                <a:solidFill>
                  <a:srgbClr val="010F21"/>
                </a:solidFill>
                <a:latin typeface="Open Sans"/>
                <a:ea typeface="Open Sans"/>
                <a:cs typeface="Open Sans"/>
                <a:sym typeface="Open Sans"/>
              </a:rPr>
              <a:t>Legal permanent residence</a:t>
            </a:r>
            <a:r>
              <a:rPr lang="en-US" sz="2000" dirty="0">
                <a:solidFill>
                  <a:srgbClr val="010F21"/>
                </a:solidFill>
                <a:latin typeface="Open Sans"/>
                <a:ea typeface="Open Sans"/>
                <a:cs typeface="Open Sans"/>
                <a:sym typeface="Open Sans"/>
              </a:rPr>
              <a:t> </a:t>
            </a:r>
            <a:r>
              <a:rPr lang="en-US" sz="2000" b="1" dirty="0">
                <a:solidFill>
                  <a:srgbClr val="010F21"/>
                </a:solidFill>
                <a:latin typeface="Open Sans"/>
                <a:ea typeface="Open Sans"/>
                <a:cs typeface="Open Sans"/>
                <a:sym typeface="Open Sans"/>
              </a:rPr>
              <a:t>(documented by an LPR card or “green card”)</a:t>
            </a:r>
            <a:r>
              <a:rPr lang="en-US" sz="2000" dirty="0">
                <a:solidFill>
                  <a:srgbClr val="010F21"/>
                </a:solidFill>
                <a:latin typeface="Open Sans"/>
                <a:ea typeface="Open Sans"/>
                <a:cs typeface="Open Sans"/>
                <a:sym typeface="Open Sans"/>
              </a:rPr>
              <a:t> is (practically) unconditional permission to reside and work in the U.S. </a:t>
            </a:r>
          </a:p>
          <a:p>
            <a:endParaRPr lang="en-US" sz="2000" dirty="0">
              <a:solidFill>
                <a:srgbClr val="010F21"/>
              </a:solidFill>
              <a:latin typeface="Open Sans"/>
              <a:ea typeface="Open Sans"/>
              <a:cs typeface="Open Sans"/>
              <a:sym typeface="Open Sans"/>
            </a:endParaRPr>
          </a:p>
          <a:p>
            <a:r>
              <a:rPr lang="en-US" sz="2000" dirty="0">
                <a:solidFill>
                  <a:srgbClr val="010F21"/>
                </a:solidFill>
                <a:latin typeface="Open Sans"/>
                <a:ea typeface="Open Sans"/>
                <a:cs typeface="Open Sans"/>
                <a:sym typeface="Open Sans"/>
              </a:rPr>
              <a:t>It usually requires a petition to USCIS for an “immigrant visa number”.</a:t>
            </a:r>
            <a:endParaRPr sz="2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8691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p:cNvSpPr>
            <a:spLocks noGrp="1"/>
          </p:cNvSpPr>
          <p:nvPr>
            <p:ph type="title"/>
          </p:nvPr>
        </p:nvSpPr>
        <p:spPr>
          <a:xfrm>
            <a:off x="240603" y="1352246"/>
            <a:ext cx="3617963" cy="2286000"/>
          </a:xfrm>
        </p:spPr>
        <p:txBody>
          <a:bodyPr>
            <a:normAutofit/>
          </a:bodyPr>
          <a:lstStyle/>
          <a:p>
            <a:r>
              <a:rPr lang="en-US" sz="4400" dirty="0">
                <a:solidFill>
                  <a:schemeClr val="bg1"/>
                </a:solidFill>
                <a:latin typeface="Open Sans"/>
                <a:ea typeface="Open Sans"/>
                <a:cs typeface="Open Sans"/>
                <a:sym typeface="Open Sans"/>
              </a:rPr>
              <a:t>Additional Resources:</a:t>
            </a:r>
            <a:endParaRPr lang="en-US" sz="4400" dirty="0">
              <a:solidFill>
                <a:schemeClr val="bg1"/>
              </a:solidFill>
              <a:latin typeface="Open Sans Semibold" panose="020B0706030804020204"/>
            </a:endParaRPr>
          </a:p>
        </p:txBody>
      </p:sp>
      <p:sp>
        <p:nvSpPr>
          <p:cNvPr id="362" name="Google Shape;362;p45"/>
          <p:cNvSpPr txBox="1"/>
          <p:nvPr/>
        </p:nvSpPr>
        <p:spPr>
          <a:xfrm>
            <a:off x="4907849" y="1352246"/>
            <a:ext cx="6725794" cy="5149038"/>
          </a:xfrm>
          <a:prstGeom prst="rect">
            <a:avLst/>
          </a:prstGeom>
          <a:noFill/>
          <a:ln>
            <a:noFill/>
          </a:ln>
        </p:spPr>
        <p:txBody>
          <a:bodyPr spcFirstLastPara="1" wrap="square" lIns="91425" tIns="45700" rIns="91425" bIns="45700" anchor="t" anchorCtr="0">
            <a:noAutofit/>
          </a:bodyPr>
          <a:lstStyle/>
          <a:p>
            <a:endParaRPr lang="en-US" sz="2800" dirty="0">
              <a:solidFill>
                <a:schemeClr val="dk1"/>
              </a:solidFill>
              <a:latin typeface="Open Sans"/>
              <a:ea typeface="Open Sans"/>
              <a:cs typeface="Open Sans"/>
              <a:sym typeface="Open Sans"/>
            </a:endParaRPr>
          </a:p>
          <a:p>
            <a:pPr marL="457200" indent="-457200">
              <a:buFont typeface="Arial" panose="020B0604020202020204" pitchFamily="34" charset="0"/>
              <a:buChar char="•"/>
            </a:pPr>
            <a:r>
              <a:rPr lang="en-US" sz="2800" dirty="0">
                <a:solidFill>
                  <a:schemeClr val="dk1"/>
                </a:solidFill>
                <a:latin typeface="Open Sans"/>
                <a:ea typeface="Open Sans"/>
                <a:cs typeface="Open Sans"/>
                <a:sym typeface="Open Sans"/>
                <a:hlinkClick r:id="rId3"/>
              </a:rPr>
              <a:t>Permanent Residence Landing Page</a:t>
            </a:r>
            <a:endParaRPr lang="en-US" sz="2800" dirty="0">
              <a:solidFill>
                <a:schemeClr val="dk1"/>
              </a:solidFill>
              <a:latin typeface="Open Sans"/>
              <a:ea typeface="Open Sans"/>
              <a:cs typeface="Open Sans"/>
              <a:sym typeface="Open Sans"/>
            </a:endParaRPr>
          </a:p>
          <a:p>
            <a:pPr marL="457200" indent="-457200">
              <a:buFont typeface="Arial" panose="020B0604020202020204" pitchFamily="34" charset="0"/>
              <a:buChar char="•"/>
            </a:pPr>
            <a:r>
              <a:rPr lang="en-US" sz="2800" dirty="0">
                <a:solidFill>
                  <a:schemeClr val="dk1"/>
                </a:solidFill>
                <a:latin typeface="Open Sans"/>
                <a:ea typeface="Open Sans"/>
                <a:cs typeface="Open Sans"/>
                <a:sym typeface="Open Sans"/>
                <a:hlinkClick r:id="rId4"/>
              </a:rPr>
              <a:t>How to Sponsor EB-2 for Permanent Residence</a:t>
            </a:r>
            <a:endParaRPr lang="en-US" sz="2800" dirty="0">
              <a:solidFill>
                <a:schemeClr val="dk1"/>
              </a:solidFill>
              <a:latin typeface="Open Sans"/>
              <a:ea typeface="Open Sans"/>
              <a:cs typeface="Open Sans"/>
              <a:sym typeface="Open Sans"/>
            </a:endParaRPr>
          </a:p>
          <a:p>
            <a:pPr marL="457200" indent="-457200">
              <a:buFont typeface="Arial" panose="020B0604020202020204" pitchFamily="34" charset="0"/>
              <a:buChar char="•"/>
            </a:pPr>
            <a:r>
              <a:rPr lang="en-US" sz="2800" dirty="0">
                <a:solidFill>
                  <a:schemeClr val="dk1"/>
                </a:solidFill>
                <a:latin typeface="Open Sans"/>
                <a:ea typeface="Open Sans"/>
                <a:cs typeface="Open Sans"/>
                <a:sym typeface="Open Sans"/>
                <a:hlinkClick r:id="rId5"/>
              </a:rPr>
              <a:t>Creating Ads for Permanent Residence Sponsorship Eligible Positions</a:t>
            </a:r>
            <a:endParaRPr lang="en-US" sz="2800" dirty="0">
              <a:solidFill>
                <a:schemeClr val="dk1"/>
              </a:solidFill>
              <a:latin typeface="Open Sans"/>
              <a:ea typeface="Open Sans"/>
              <a:cs typeface="Open Sans"/>
              <a:sym typeface="Open Sans"/>
            </a:endParaRPr>
          </a:p>
          <a:p>
            <a:pPr marL="457200" indent="-457200">
              <a:buFont typeface="Arial" panose="020B0604020202020204" pitchFamily="34" charset="0"/>
              <a:buChar char="•"/>
            </a:pPr>
            <a:r>
              <a:rPr lang="en-US" sz="2800" dirty="0">
                <a:solidFill>
                  <a:schemeClr val="dk1"/>
                </a:solidFill>
                <a:latin typeface="Open Sans"/>
                <a:ea typeface="Open Sans"/>
                <a:cs typeface="Open Sans"/>
                <a:sym typeface="Open Sans"/>
                <a:hlinkClick r:id="rId6"/>
              </a:rPr>
              <a:t>How to Sponsor EB-1B Permanent Residence</a:t>
            </a:r>
            <a:endParaRPr lang="en-US" sz="2800" dirty="0">
              <a:solidFill>
                <a:schemeClr val="dk1"/>
              </a:solidFill>
              <a:latin typeface="Open Sans"/>
              <a:ea typeface="Open Sans"/>
              <a:cs typeface="Open Sans"/>
              <a:sym typeface="Open Sans"/>
              <a:hlinkClick r:id="rId5"/>
            </a:endParaRPr>
          </a:p>
          <a:p>
            <a:endParaRPr lang="en-US" sz="2800" dirty="0">
              <a:solidFill>
                <a:schemeClr val="dk1"/>
              </a:solidFill>
              <a:latin typeface="Open Sans"/>
              <a:ea typeface="Open Sans"/>
              <a:cs typeface="Open Sans"/>
              <a:sym typeface="Open Sans"/>
            </a:endParaRPr>
          </a:p>
          <a:p>
            <a:endParaRPr lang="en-US" sz="2800" dirty="0">
              <a:solidFill>
                <a:schemeClr val="dk1"/>
              </a:solidFill>
              <a:latin typeface="Open Sans"/>
              <a:ea typeface="Open Sans"/>
              <a:cs typeface="Open Sans"/>
              <a:sym typeface="Open Sans"/>
            </a:endParaRPr>
          </a:p>
          <a:p>
            <a:r>
              <a:rPr lang="en-US" sz="2800" dirty="0">
                <a:solidFill>
                  <a:schemeClr val="dk1"/>
                </a:solidFill>
                <a:latin typeface="Open Sans"/>
                <a:ea typeface="Open Sans"/>
                <a:cs typeface="Open Sans"/>
                <a:sym typeface="Open Sans"/>
              </a:rPr>
              <a:t>Email us at </a:t>
            </a:r>
            <a:r>
              <a:rPr lang="en-US" sz="2800" u="sng" dirty="0">
                <a:solidFill>
                  <a:schemeClr val="accent6"/>
                </a:solidFill>
                <a:latin typeface="Open Sans"/>
                <a:ea typeface="Open Sans"/>
                <a:cs typeface="Open Sans"/>
                <a:sym typeface="Open Sans"/>
                <a:hlinkClick r:id="rId7"/>
              </a:rPr>
              <a:t>acadvisa@uw.edu</a:t>
            </a:r>
            <a:r>
              <a:rPr lang="en-US" sz="2800" dirty="0">
                <a:solidFill>
                  <a:schemeClr val="accent6"/>
                </a:solidFill>
                <a:latin typeface="Open Sans"/>
                <a:ea typeface="Open Sans"/>
                <a:cs typeface="Open Sans"/>
                <a:sym typeface="Open Sans"/>
              </a:rPr>
              <a:t> </a:t>
            </a:r>
            <a:endParaRPr sz="2800" dirty="0">
              <a:solidFill>
                <a:schemeClr val="accent6"/>
              </a:solidFill>
              <a:latin typeface="Open Sans"/>
              <a:ea typeface="Open Sans"/>
              <a:cs typeface="Open Sans"/>
              <a:sym typeface="Open Sans"/>
            </a:endParaRPr>
          </a:p>
          <a:p>
            <a:endParaRPr sz="2800" dirty="0">
              <a:solidFill>
                <a:schemeClr val="dk1"/>
              </a:solidFill>
              <a:latin typeface="Open Sans"/>
              <a:ea typeface="Open Sans"/>
              <a:cs typeface="Open Sans"/>
              <a:sym typeface="Open Sans"/>
            </a:endParaRPr>
          </a:p>
          <a:p>
            <a:endParaRPr dirty="0">
              <a:solidFill>
                <a:schemeClr val="accent6"/>
              </a:solidFill>
              <a:latin typeface="Open Sans"/>
              <a:ea typeface="Open Sans"/>
              <a:cs typeface="Open Sans"/>
              <a:sym typeface="Open Sans"/>
            </a:endParaRPr>
          </a:p>
        </p:txBody>
      </p:sp>
    </p:spTree>
    <p:extLst>
      <p:ext uri="{BB962C8B-B14F-4D97-AF65-F5344CB8AC3E}">
        <p14:creationId xmlns:p14="http://schemas.microsoft.com/office/powerpoint/2010/main" val="219966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1088350" y="640272"/>
            <a:ext cx="8606287" cy="125272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FAMILY-BASED </a:t>
            </a:r>
            <a:br>
              <a:rPr lang="en-US" sz="4400" cap="none" dirty="0">
                <a:solidFill>
                  <a:schemeClr val="dk1"/>
                </a:solidFill>
                <a:latin typeface="Open Sans Semibold" panose="020B0706030804020204"/>
                <a:ea typeface="Open Sans"/>
                <a:cs typeface="Open Sans"/>
                <a:sym typeface="Open Sans"/>
              </a:rPr>
            </a:br>
            <a:r>
              <a:rPr lang="en-US" sz="4400" cap="none" dirty="0">
                <a:solidFill>
                  <a:schemeClr val="dk1"/>
                </a:solidFill>
                <a:latin typeface="Open Sans Semibold" panose="020B0706030804020204"/>
                <a:ea typeface="Open Sans"/>
                <a:cs typeface="Open Sans"/>
                <a:sym typeface="Open Sans"/>
              </a:rPr>
              <a:t>PERMANENT RESIDENCE</a:t>
            </a:r>
            <a:endParaRPr lang="en-US" cap="none" dirty="0">
              <a:solidFill>
                <a:schemeClr val="dk1"/>
              </a:solidFill>
              <a:latin typeface="Open Sans Semibold" panose="020B0706030804020204"/>
              <a:ea typeface="Open Sans"/>
              <a:cs typeface="Open Sans"/>
              <a:sym typeface="Open Sans"/>
            </a:endParaRPr>
          </a:p>
        </p:txBody>
      </p:sp>
      <p:sp>
        <p:nvSpPr>
          <p:cNvPr id="124" name="Google Shape;124;p16"/>
          <p:cNvSpPr txBox="1">
            <a:spLocks noGrp="1"/>
          </p:cNvSpPr>
          <p:nvPr>
            <p:ph type="body" idx="1"/>
          </p:nvPr>
        </p:nvSpPr>
        <p:spPr>
          <a:xfrm>
            <a:off x="1547446" y="2209800"/>
            <a:ext cx="5937254" cy="3962400"/>
          </a:xfrm>
          <a:prstGeom prst="rect">
            <a:avLst/>
          </a:prstGeom>
          <a:noFill/>
          <a:ln>
            <a:noFill/>
          </a:ln>
        </p:spPr>
        <p:txBody>
          <a:bodyPr spcFirstLastPara="1" vert="horz" wrap="square" lIns="91425" tIns="45700" rIns="91425" bIns="45700" rtlCol="0" anchor="t" anchorCtr="0">
            <a:noAutofit/>
          </a:bodyPr>
          <a:lstStyle/>
          <a:p>
            <a:pPr marL="0" indent="0">
              <a:lnSpc>
                <a:spcPct val="90000"/>
              </a:lnSpc>
              <a:spcBef>
                <a:spcPts val="0"/>
              </a:spcBef>
              <a:spcAft>
                <a:spcPts val="0"/>
              </a:spcAft>
              <a:buNone/>
            </a:pPr>
            <a:r>
              <a:rPr lang="en-US" sz="2000" dirty="0">
                <a:solidFill>
                  <a:schemeClr val="dk1"/>
                </a:solidFill>
                <a:latin typeface="Open Sans"/>
                <a:ea typeface="Open Sans"/>
                <a:cs typeface="Open Sans"/>
                <a:sym typeface="Open Sans"/>
              </a:rPr>
              <a:t>Can be obtained by:</a:t>
            </a:r>
            <a:endParaRPr sz="2000" dirty="0">
              <a:latin typeface="Open Sans"/>
              <a:ea typeface="Open Sans"/>
              <a:cs typeface="Open Sans"/>
              <a:sym typeface="Open Sans"/>
            </a:endParaRPr>
          </a:p>
          <a:p>
            <a:pPr marL="274320" indent="-248920">
              <a:spcBef>
                <a:spcPts val="960"/>
              </a:spcBef>
              <a:spcAft>
                <a:spcPts val="0"/>
              </a:spcAft>
              <a:buSzPts val="2000"/>
              <a:buFont typeface="Open Sans"/>
              <a:buChar char="•"/>
            </a:pPr>
            <a:r>
              <a:rPr lang="en-US" sz="2000" dirty="0">
                <a:solidFill>
                  <a:schemeClr val="dk1"/>
                </a:solidFill>
                <a:latin typeface="Open Sans"/>
                <a:ea typeface="Open Sans"/>
                <a:cs typeface="Open Sans"/>
                <a:sym typeface="Open Sans"/>
              </a:rPr>
              <a:t>Spouses, children, and parents of U.S. citizens (“</a:t>
            </a:r>
            <a:r>
              <a:rPr lang="en-US" sz="2000" b="1" dirty="0">
                <a:solidFill>
                  <a:schemeClr val="dk1"/>
                </a:solidFill>
                <a:latin typeface="Open Sans"/>
                <a:ea typeface="Open Sans"/>
                <a:cs typeface="Open Sans"/>
                <a:sym typeface="Open Sans"/>
              </a:rPr>
              <a:t>immediate relatives</a:t>
            </a:r>
            <a:r>
              <a:rPr lang="en-US" sz="2000" dirty="0">
                <a:solidFill>
                  <a:schemeClr val="dk1"/>
                </a:solidFill>
                <a:latin typeface="Open Sans"/>
                <a:ea typeface="Open Sans"/>
                <a:cs typeface="Open Sans"/>
                <a:sym typeface="Open Sans"/>
              </a:rPr>
              <a:t>”)</a:t>
            </a:r>
            <a:endParaRPr sz="2000" dirty="0">
              <a:latin typeface="Open Sans"/>
              <a:ea typeface="Open Sans"/>
              <a:cs typeface="Open Sans"/>
              <a:sym typeface="Open Sans"/>
            </a:endParaRPr>
          </a:p>
          <a:p>
            <a:pPr marL="274320" indent="-248920">
              <a:spcBef>
                <a:spcPts val="960"/>
              </a:spcBef>
              <a:spcAft>
                <a:spcPts val="0"/>
              </a:spcAft>
              <a:buSzPts val="2000"/>
              <a:buFont typeface="Open Sans"/>
              <a:buChar char="•"/>
            </a:pPr>
            <a:r>
              <a:rPr lang="en-US" sz="2000" dirty="0">
                <a:solidFill>
                  <a:schemeClr val="dk1"/>
                </a:solidFill>
                <a:latin typeface="Open Sans"/>
                <a:ea typeface="Open Sans"/>
                <a:cs typeface="Open Sans"/>
                <a:sym typeface="Open Sans"/>
              </a:rPr>
              <a:t>Siblings of U.S. citizens</a:t>
            </a:r>
            <a:endParaRPr sz="2000" dirty="0">
              <a:latin typeface="Open Sans"/>
              <a:ea typeface="Open Sans"/>
              <a:cs typeface="Open Sans"/>
              <a:sym typeface="Open Sans"/>
            </a:endParaRPr>
          </a:p>
          <a:p>
            <a:pPr marL="274320" indent="-248920">
              <a:spcBef>
                <a:spcPts val="960"/>
              </a:spcBef>
              <a:spcAft>
                <a:spcPts val="0"/>
              </a:spcAft>
              <a:buSzPts val="2000"/>
              <a:buFont typeface="Open Sans"/>
              <a:buChar char="•"/>
            </a:pPr>
            <a:r>
              <a:rPr lang="en-US" sz="2000" dirty="0">
                <a:solidFill>
                  <a:schemeClr val="dk1"/>
                </a:solidFill>
                <a:latin typeface="Open Sans"/>
                <a:ea typeface="Open Sans"/>
                <a:cs typeface="Open Sans"/>
                <a:sym typeface="Open Sans"/>
              </a:rPr>
              <a:t>Spouses and children of U.S. permanent residents</a:t>
            </a:r>
            <a:endParaRPr sz="2000" dirty="0">
              <a:latin typeface="Open Sans"/>
              <a:ea typeface="Open Sans"/>
              <a:cs typeface="Open Sans"/>
              <a:sym typeface="Open Sans"/>
            </a:endParaRPr>
          </a:p>
          <a:p>
            <a:pPr marL="0" indent="0">
              <a:spcBef>
                <a:spcPts val="960"/>
              </a:spcBef>
              <a:spcAft>
                <a:spcPts val="0"/>
              </a:spcAft>
              <a:buNone/>
            </a:pPr>
            <a:r>
              <a:rPr lang="en-US" sz="2000" dirty="0">
                <a:solidFill>
                  <a:schemeClr val="dk1"/>
                </a:solidFill>
                <a:latin typeface="Open Sans"/>
                <a:ea typeface="Open Sans"/>
                <a:cs typeface="Open Sans"/>
                <a:sym typeface="Open Sans"/>
              </a:rPr>
              <a:t>In general, </a:t>
            </a:r>
            <a:r>
              <a:rPr lang="en-US" sz="2000" b="1" dirty="0">
                <a:solidFill>
                  <a:schemeClr val="dk1"/>
                </a:solidFill>
                <a:latin typeface="Open Sans"/>
                <a:ea typeface="Open Sans"/>
                <a:cs typeface="Open Sans"/>
                <a:sym typeface="Open Sans"/>
              </a:rPr>
              <a:t>immediate relatives</a:t>
            </a:r>
            <a:r>
              <a:rPr lang="en-US" sz="2000" dirty="0">
                <a:solidFill>
                  <a:schemeClr val="dk1"/>
                </a:solidFill>
                <a:latin typeface="Open Sans"/>
                <a:ea typeface="Open Sans"/>
                <a:cs typeface="Open Sans"/>
                <a:sym typeface="Open Sans"/>
              </a:rPr>
              <a:t> can get permanent residence fairly quickly, while other relatives may have substantial wait times.</a:t>
            </a:r>
            <a:endParaRPr sz="2000" dirty="0">
              <a:latin typeface="Open Sans"/>
              <a:ea typeface="Open Sans"/>
              <a:cs typeface="Open Sans"/>
              <a:sym typeface="Open Sans"/>
            </a:endParaRPr>
          </a:p>
        </p:txBody>
      </p:sp>
      <p:pic>
        <p:nvPicPr>
          <p:cNvPr id="123" name="Google Shape;123;p16" descr="A picture of the Simpsons to illustrate &quot;family&quot;"/>
          <p:cNvPicPr preferRelativeResize="0"/>
          <p:nvPr/>
        </p:nvPicPr>
        <p:blipFill rotWithShape="1">
          <a:blip r:embed="rId3">
            <a:alphaModFix/>
          </a:blip>
          <a:srcRect/>
          <a:stretch/>
        </p:blipFill>
        <p:spPr>
          <a:xfrm>
            <a:off x="7484700" y="2325750"/>
            <a:ext cx="3114600" cy="3413700"/>
          </a:xfrm>
          <a:prstGeom prst="rect">
            <a:avLst/>
          </a:prstGeom>
          <a:noFill/>
          <a:ln>
            <a:noFill/>
          </a:ln>
        </p:spPr>
      </p:pic>
    </p:spTree>
    <p:extLst>
      <p:ext uri="{BB962C8B-B14F-4D97-AF65-F5344CB8AC3E}">
        <p14:creationId xmlns:p14="http://schemas.microsoft.com/office/powerpoint/2010/main" val="65840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1078302" y="901564"/>
            <a:ext cx="9457426" cy="591312"/>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EMPLOYMENT-BASED </a:t>
            </a:r>
            <a:br>
              <a:rPr lang="en-US" sz="4400" cap="none" dirty="0">
                <a:solidFill>
                  <a:schemeClr val="dk1"/>
                </a:solidFill>
                <a:latin typeface="Open Sans Semibold" panose="020B0706030804020204"/>
                <a:ea typeface="Open Sans"/>
                <a:cs typeface="Open Sans"/>
                <a:sym typeface="Open Sans"/>
              </a:rPr>
            </a:br>
            <a:r>
              <a:rPr lang="en-US" sz="4400" cap="none" dirty="0">
                <a:solidFill>
                  <a:schemeClr val="dk1"/>
                </a:solidFill>
                <a:latin typeface="Open Sans Semibold" panose="020B0706030804020204"/>
                <a:ea typeface="Open Sans"/>
                <a:cs typeface="Open Sans"/>
                <a:sym typeface="Open Sans"/>
              </a:rPr>
              <a:t>PERMANENT RESIDENCE</a:t>
            </a:r>
          </a:p>
        </p:txBody>
      </p:sp>
      <p:sp>
        <p:nvSpPr>
          <p:cNvPr id="131" name="Google Shape;131;p17"/>
          <p:cNvSpPr txBox="1"/>
          <p:nvPr/>
        </p:nvSpPr>
        <p:spPr>
          <a:xfrm>
            <a:off x="1078302" y="1779919"/>
            <a:ext cx="5831456" cy="2895600"/>
          </a:xfrm>
          <a:prstGeom prst="rect">
            <a:avLst/>
          </a:prstGeom>
          <a:noFill/>
          <a:ln>
            <a:noFill/>
          </a:ln>
        </p:spPr>
        <p:txBody>
          <a:bodyPr spcFirstLastPara="1" wrap="square" lIns="91425" tIns="45700" rIns="91425" bIns="45700" anchor="t" anchorCtr="0">
            <a:noAutofit/>
          </a:bodyPr>
          <a:lstStyle/>
          <a:p>
            <a:pPr>
              <a:lnSpc>
                <a:spcPct val="114000"/>
              </a:lnSpc>
            </a:pPr>
            <a:r>
              <a:rPr lang="en-US" sz="2000" b="1" dirty="0">
                <a:solidFill>
                  <a:schemeClr val="dk1"/>
                </a:solidFill>
                <a:latin typeface="Open Sans"/>
                <a:ea typeface="Open Sans"/>
                <a:cs typeface="Open Sans"/>
                <a:sym typeface="Open Sans"/>
              </a:rPr>
              <a:t>Employer-sponsored:</a:t>
            </a:r>
            <a:endParaRPr sz="2000" b="1" dirty="0">
              <a:latin typeface="Open Sans"/>
              <a:ea typeface="Open Sans"/>
              <a:cs typeface="Open Sans"/>
              <a:sym typeface="Open Sans"/>
            </a:endParaRPr>
          </a:p>
          <a:p>
            <a:pPr marL="461963"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EB-1B Outstanding Researcher/Professor</a:t>
            </a:r>
          </a:p>
          <a:p>
            <a:pPr marL="461963"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EB-1C Multinational Manager</a:t>
            </a:r>
            <a:endParaRPr sz="2000" dirty="0">
              <a:latin typeface="Open Sans"/>
              <a:ea typeface="Open Sans"/>
              <a:cs typeface="Open Sans"/>
              <a:sym typeface="Open Sans"/>
            </a:endParaRPr>
          </a:p>
          <a:p>
            <a:pPr marL="461963"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EB-2 Advanced Degree Professional</a:t>
            </a:r>
          </a:p>
          <a:p>
            <a:pPr marL="461963"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EB-2 National Interest Waiver</a:t>
            </a:r>
            <a:endParaRPr sz="2000" dirty="0">
              <a:latin typeface="Open Sans"/>
              <a:ea typeface="Open Sans"/>
              <a:cs typeface="Open Sans"/>
              <a:sym typeface="Open Sans"/>
            </a:endParaRPr>
          </a:p>
          <a:p>
            <a:pPr marL="461963"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EB-3 Skilled Worker</a:t>
            </a:r>
            <a:endParaRPr sz="2000" dirty="0">
              <a:latin typeface="Open Sans"/>
              <a:ea typeface="Open Sans"/>
              <a:cs typeface="Open Sans"/>
              <a:sym typeface="Open Sans"/>
            </a:endParaRPr>
          </a:p>
          <a:p>
            <a:pPr marL="461962" indent="-239712">
              <a:lnSpc>
                <a:spcPct val="114000"/>
              </a:lnSpc>
              <a:spcBef>
                <a:spcPts val="400"/>
              </a:spcBef>
              <a:buClr>
                <a:schemeClr val="dk1"/>
              </a:buClr>
              <a:buSzPts val="2000"/>
              <a:buFont typeface="Open Sans"/>
              <a:buChar char="•"/>
            </a:pPr>
            <a:r>
              <a:rPr lang="en-US" sz="2000" dirty="0">
                <a:solidFill>
                  <a:schemeClr val="dk1"/>
                </a:solidFill>
                <a:latin typeface="Open Sans"/>
                <a:ea typeface="Open Sans"/>
                <a:cs typeface="Open Sans"/>
                <a:sym typeface="Open Sans"/>
              </a:rPr>
              <a:t>EB-4 Special Worker</a:t>
            </a:r>
            <a:endParaRPr sz="2000" dirty="0">
              <a:solidFill>
                <a:schemeClr val="dk1"/>
              </a:solidFill>
              <a:latin typeface="Open Sans"/>
              <a:ea typeface="Open Sans"/>
              <a:cs typeface="Open Sans"/>
              <a:sym typeface="Open Sans"/>
            </a:endParaRPr>
          </a:p>
          <a:p>
            <a:pPr>
              <a:lnSpc>
                <a:spcPct val="114000"/>
              </a:lnSpc>
            </a:pPr>
            <a:endParaRPr lang="en-US" sz="2000" dirty="0">
              <a:solidFill>
                <a:schemeClr val="dk1"/>
              </a:solidFill>
              <a:latin typeface="Open Sans"/>
              <a:ea typeface="Open Sans"/>
              <a:cs typeface="Open Sans"/>
              <a:sym typeface="Open Sans"/>
            </a:endParaRPr>
          </a:p>
          <a:p>
            <a:pPr>
              <a:lnSpc>
                <a:spcPct val="114000"/>
              </a:lnSpc>
            </a:pPr>
            <a:r>
              <a:rPr lang="en-US" sz="2000" b="1" dirty="0">
                <a:solidFill>
                  <a:schemeClr val="dk1"/>
                </a:solidFill>
                <a:latin typeface="Open Sans"/>
                <a:ea typeface="Open Sans"/>
                <a:cs typeface="Open Sans"/>
                <a:sym typeface="Open Sans"/>
              </a:rPr>
              <a:t>Self-sponsored:</a:t>
            </a:r>
            <a:endParaRPr sz="2000" b="1" dirty="0">
              <a:solidFill>
                <a:schemeClr val="dk1"/>
              </a:solidFill>
              <a:latin typeface="Open Sans"/>
              <a:ea typeface="Open Sans"/>
              <a:cs typeface="Open Sans"/>
              <a:sym typeface="Open Sans"/>
            </a:endParaRPr>
          </a:p>
          <a:p>
            <a:pPr marL="461962" indent="-239712">
              <a:lnSpc>
                <a:spcPct val="114000"/>
              </a:lnSpc>
              <a:spcBef>
                <a:spcPts val="100"/>
              </a:spcBef>
              <a:buClr>
                <a:schemeClr val="dk1"/>
              </a:buClr>
              <a:buSzPts val="2000"/>
              <a:buFont typeface="Open Sans"/>
              <a:buChar char="•"/>
            </a:pPr>
            <a:r>
              <a:rPr lang="en-US" sz="2000" dirty="0">
                <a:solidFill>
                  <a:schemeClr val="dk1"/>
                </a:solidFill>
                <a:latin typeface="Open Sans"/>
                <a:ea typeface="Open Sans"/>
                <a:cs typeface="Open Sans"/>
                <a:sym typeface="Open Sans"/>
              </a:rPr>
              <a:t>EB-1A Extraordinary Ability</a:t>
            </a:r>
            <a:endParaRPr sz="2000" dirty="0">
              <a:latin typeface="Open Sans"/>
              <a:ea typeface="Open Sans"/>
              <a:cs typeface="Open Sans"/>
              <a:sym typeface="Open Sans"/>
            </a:endParaRPr>
          </a:p>
          <a:p>
            <a:pPr marL="461962" indent="-239712">
              <a:lnSpc>
                <a:spcPct val="114000"/>
              </a:lnSpc>
              <a:spcBef>
                <a:spcPts val="100"/>
              </a:spcBef>
              <a:buClr>
                <a:schemeClr val="dk1"/>
              </a:buClr>
              <a:buSzPts val="2000"/>
              <a:buFont typeface="Open Sans"/>
              <a:buChar char="•"/>
            </a:pPr>
            <a:r>
              <a:rPr lang="en-US" sz="2000" dirty="0">
                <a:solidFill>
                  <a:schemeClr val="dk1"/>
                </a:solidFill>
                <a:latin typeface="Open Sans"/>
                <a:ea typeface="Open Sans"/>
                <a:cs typeface="Open Sans"/>
                <a:sym typeface="Open Sans"/>
              </a:rPr>
              <a:t>EB-2 National Interest Waiver</a:t>
            </a:r>
            <a:endParaRPr sz="2000" dirty="0">
              <a:latin typeface="Open Sans"/>
              <a:ea typeface="Open Sans"/>
              <a:cs typeface="Open Sans"/>
              <a:sym typeface="Open Sans"/>
            </a:endParaRPr>
          </a:p>
          <a:p>
            <a:pPr marL="461962" indent="-239712">
              <a:lnSpc>
                <a:spcPct val="114000"/>
              </a:lnSpc>
              <a:spcBef>
                <a:spcPts val="100"/>
              </a:spcBef>
              <a:buClr>
                <a:schemeClr val="dk1"/>
              </a:buClr>
              <a:buSzPts val="2000"/>
              <a:buFont typeface="Open Sans"/>
              <a:buChar char="•"/>
            </a:pPr>
            <a:r>
              <a:rPr lang="en-US" sz="2000" dirty="0">
                <a:solidFill>
                  <a:schemeClr val="dk1"/>
                </a:solidFill>
                <a:latin typeface="Open Sans"/>
                <a:ea typeface="Open Sans"/>
                <a:cs typeface="Open Sans"/>
                <a:sym typeface="Open Sans"/>
              </a:rPr>
              <a:t>EB-5 Immigrant Investor</a:t>
            </a:r>
            <a:endParaRPr sz="2000" dirty="0">
              <a:solidFill>
                <a:schemeClr val="dk1"/>
              </a:solidFill>
              <a:latin typeface="Open Sans"/>
              <a:ea typeface="Open Sans"/>
              <a:cs typeface="Open Sans"/>
              <a:sym typeface="Open Sans"/>
            </a:endParaRPr>
          </a:p>
        </p:txBody>
      </p:sp>
      <p:pic>
        <p:nvPicPr>
          <p:cNvPr id="132" name="Google Shape;132;p17" descr="A graphic reading &quot;Employment Opportunities&quot;"/>
          <p:cNvPicPr preferRelativeResize="0"/>
          <p:nvPr/>
        </p:nvPicPr>
        <p:blipFill rotWithShape="1">
          <a:blip r:embed="rId3">
            <a:alphaModFix/>
          </a:blip>
          <a:srcRect/>
          <a:stretch/>
        </p:blipFill>
        <p:spPr>
          <a:xfrm>
            <a:off x="7334250" y="1983016"/>
            <a:ext cx="3028950" cy="3781303"/>
          </a:xfrm>
          <a:prstGeom prst="rect">
            <a:avLst/>
          </a:prstGeom>
          <a:noFill/>
          <a:ln>
            <a:noFill/>
          </a:ln>
        </p:spPr>
      </p:pic>
    </p:spTree>
    <p:extLst>
      <p:ext uri="{BB962C8B-B14F-4D97-AF65-F5344CB8AC3E}">
        <p14:creationId xmlns:p14="http://schemas.microsoft.com/office/powerpoint/2010/main" val="372659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1097306" y="1516783"/>
            <a:ext cx="8458199" cy="4419600"/>
          </a:xfrm>
          <a:prstGeom prst="rect">
            <a:avLst/>
          </a:prstGeom>
          <a:noFill/>
          <a:ln>
            <a:noFill/>
          </a:ln>
        </p:spPr>
        <p:txBody>
          <a:bodyPr spcFirstLastPara="1" vert="horz" wrap="square" lIns="91425" tIns="45700" rIns="91425" bIns="45700" rtlCol="0" anchor="t" anchorCtr="0">
            <a:noAutofit/>
          </a:bodyPr>
          <a:lstStyle/>
          <a:p>
            <a:pPr marL="274320" indent="-274320">
              <a:spcBef>
                <a:spcPts val="0"/>
              </a:spcBef>
              <a:spcAft>
                <a:spcPts val="0"/>
              </a:spcAft>
              <a:buNone/>
            </a:pPr>
            <a:endParaRPr lang="en-US" sz="2800" dirty="0">
              <a:solidFill>
                <a:schemeClr val="dk1"/>
              </a:solidFill>
              <a:latin typeface="Open Sans"/>
              <a:ea typeface="Open Sans"/>
              <a:cs typeface="Open Sans"/>
              <a:sym typeface="Open Sans"/>
            </a:endParaRPr>
          </a:p>
          <a:p>
            <a:pPr marL="461963" indent="-233362">
              <a:spcBef>
                <a:spcPts val="480"/>
              </a:spcBef>
              <a:spcAft>
                <a:spcPts val="0"/>
              </a:spcAft>
              <a:buSzPts val="2400"/>
              <a:buFont typeface="Open Sans"/>
              <a:buChar char="•"/>
            </a:pPr>
            <a:r>
              <a:rPr lang="en-US" sz="2800" dirty="0">
                <a:solidFill>
                  <a:schemeClr val="dk1"/>
                </a:solidFill>
                <a:latin typeface="Open Sans"/>
                <a:ea typeface="Open Sans"/>
                <a:cs typeface="Open Sans"/>
                <a:sym typeface="Open Sans"/>
              </a:rPr>
              <a:t>Refugees/</a:t>
            </a:r>
            <a:r>
              <a:rPr lang="en-US" sz="2800" dirty="0" err="1">
                <a:solidFill>
                  <a:schemeClr val="dk1"/>
                </a:solidFill>
                <a:latin typeface="Open Sans"/>
                <a:ea typeface="Open Sans"/>
                <a:cs typeface="Open Sans"/>
                <a:sym typeface="Open Sans"/>
              </a:rPr>
              <a:t>Asylees</a:t>
            </a:r>
            <a:endParaRPr sz="2800" dirty="0">
              <a:solidFill>
                <a:schemeClr val="dk1"/>
              </a:solidFill>
              <a:latin typeface="Open Sans"/>
              <a:ea typeface="Open Sans"/>
              <a:cs typeface="Open Sans"/>
              <a:sym typeface="Open Sans"/>
            </a:endParaRPr>
          </a:p>
          <a:p>
            <a:pPr marL="461963" indent="-233362">
              <a:spcBef>
                <a:spcPts val="480"/>
              </a:spcBef>
              <a:spcAft>
                <a:spcPts val="0"/>
              </a:spcAft>
              <a:buSzPts val="2400"/>
              <a:buFont typeface="Open Sans"/>
              <a:buChar char="•"/>
            </a:pPr>
            <a:r>
              <a:rPr lang="en-US" sz="2800" dirty="0">
                <a:solidFill>
                  <a:schemeClr val="dk1"/>
                </a:solidFill>
                <a:latin typeface="Open Sans"/>
                <a:ea typeface="Open Sans"/>
                <a:cs typeface="Open Sans"/>
                <a:sym typeface="Open Sans"/>
              </a:rPr>
              <a:t>Diversity visa lottery</a:t>
            </a:r>
            <a:endParaRPr sz="2800" dirty="0">
              <a:latin typeface="Open Sans"/>
              <a:ea typeface="Open Sans"/>
              <a:cs typeface="Open Sans"/>
              <a:sym typeface="Open Sans"/>
            </a:endParaRPr>
          </a:p>
          <a:p>
            <a:pPr marL="461963" indent="-233362">
              <a:spcBef>
                <a:spcPts val="480"/>
              </a:spcBef>
              <a:spcAft>
                <a:spcPts val="0"/>
              </a:spcAft>
              <a:buSzPts val="2400"/>
              <a:buFont typeface="Open Sans"/>
              <a:buChar char="•"/>
            </a:pPr>
            <a:r>
              <a:rPr lang="en-US" sz="2800" dirty="0">
                <a:solidFill>
                  <a:schemeClr val="dk1"/>
                </a:solidFill>
                <a:latin typeface="Open Sans"/>
                <a:ea typeface="Open Sans"/>
                <a:cs typeface="Open Sans"/>
                <a:sym typeface="Open Sans"/>
              </a:rPr>
              <a:t>Survivors of domestic abuse, trafficking, or other crime</a:t>
            </a:r>
            <a:endParaRPr sz="2800" dirty="0">
              <a:latin typeface="Open Sans"/>
              <a:ea typeface="Open Sans"/>
              <a:cs typeface="Open Sans"/>
              <a:sym typeface="Open Sans"/>
            </a:endParaRPr>
          </a:p>
          <a:p>
            <a:pPr marL="461963" indent="-233362">
              <a:spcBef>
                <a:spcPts val="480"/>
              </a:spcBef>
              <a:spcAft>
                <a:spcPts val="0"/>
              </a:spcAft>
              <a:buSzPts val="2400"/>
              <a:buFont typeface="Open Sans"/>
              <a:buChar char="•"/>
            </a:pPr>
            <a:r>
              <a:rPr lang="en-US" sz="2800" dirty="0">
                <a:solidFill>
                  <a:schemeClr val="dk1"/>
                </a:solidFill>
                <a:latin typeface="Open Sans"/>
                <a:ea typeface="Open Sans"/>
                <a:cs typeface="Open Sans"/>
                <a:sym typeface="Open Sans"/>
              </a:rPr>
              <a:t>Special Immigrant Juveniles</a:t>
            </a:r>
            <a:endParaRPr sz="2800" dirty="0">
              <a:latin typeface="Open Sans"/>
              <a:ea typeface="Open Sans"/>
              <a:cs typeface="Open Sans"/>
              <a:sym typeface="Open Sans"/>
            </a:endParaRPr>
          </a:p>
          <a:p>
            <a:pPr marL="461963" indent="-233362">
              <a:spcBef>
                <a:spcPts val="480"/>
              </a:spcBef>
              <a:spcAft>
                <a:spcPts val="0"/>
              </a:spcAft>
              <a:buSzPts val="2400"/>
              <a:buFont typeface="Open Sans"/>
              <a:buChar char="•"/>
            </a:pPr>
            <a:r>
              <a:rPr lang="en-US" sz="2800" dirty="0">
                <a:solidFill>
                  <a:schemeClr val="dk1"/>
                </a:solidFill>
                <a:latin typeface="Open Sans"/>
                <a:ea typeface="Open Sans"/>
                <a:cs typeface="Open Sans"/>
                <a:sym typeface="Open Sans"/>
              </a:rPr>
              <a:t>Cuban emigres</a:t>
            </a:r>
            <a:endParaRPr sz="2800" dirty="0">
              <a:solidFill>
                <a:schemeClr val="dk1"/>
              </a:solidFill>
              <a:latin typeface="Open Sans"/>
              <a:ea typeface="Open Sans"/>
              <a:cs typeface="Open Sans"/>
              <a:sym typeface="Open Sans"/>
            </a:endParaRPr>
          </a:p>
          <a:p>
            <a:pPr marL="274320" indent="-121920">
              <a:lnSpc>
                <a:spcPct val="100000"/>
              </a:lnSpc>
              <a:spcBef>
                <a:spcPts val="480"/>
              </a:spcBef>
              <a:spcAft>
                <a:spcPts val="0"/>
              </a:spcAft>
              <a:buSzPts val="2400"/>
              <a:buNone/>
            </a:pPr>
            <a:endParaRPr dirty="0">
              <a:solidFill>
                <a:schemeClr val="dk2"/>
              </a:solidFill>
              <a:latin typeface="Open Sans"/>
              <a:ea typeface="Open Sans"/>
              <a:cs typeface="Open Sans"/>
              <a:sym typeface="Open Sans"/>
            </a:endParaRPr>
          </a:p>
        </p:txBody>
      </p:sp>
      <p:sp>
        <p:nvSpPr>
          <p:cNvPr id="139" name="Google Shape;139;p18"/>
          <p:cNvSpPr txBox="1">
            <a:spLocks noGrp="1"/>
          </p:cNvSpPr>
          <p:nvPr>
            <p:ph type="title"/>
          </p:nvPr>
        </p:nvSpPr>
        <p:spPr>
          <a:xfrm>
            <a:off x="1075427" y="890419"/>
            <a:ext cx="8229600" cy="125272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a:ea typeface="Open Sans" panose="020B0604020202020204" charset="0"/>
                <a:cs typeface="Open Sans" panose="020B0604020202020204" charset="0"/>
                <a:sym typeface="Open Sans"/>
              </a:rPr>
              <a:t>OTHER GREEN CARDS</a:t>
            </a:r>
          </a:p>
        </p:txBody>
      </p:sp>
    </p:spTree>
    <p:extLst>
      <p:ext uri="{BB962C8B-B14F-4D97-AF65-F5344CB8AC3E}">
        <p14:creationId xmlns:p14="http://schemas.microsoft.com/office/powerpoint/2010/main" val="254814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idx="4294967295"/>
          </p:nvPr>
        </p:nvSpPr>
        <p:spPr>
          <a:xfrm>
            <a:off x="474453" y="220001"/>
            <a:ext cx="8229600" cy="125412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5"/>
              </a:buClr>
            </a:pPr>
            <a:r>
              <a:rPr lang="en-US" sz="4400" cap="none" dirty="0">
                <a:solidFill>
                  <a:schemeClr val="dk1"/>
                </a:solidFill>
                <a:latin typeface="Open Sans Semibold" panose="020B0706030804020204"/>
                <a:ea typeface="Open Sans"/>
                <a:cs typeface="Open Sans"/>
                <a:sym typeface="Open Sans"/>
              </a:rPr>
              <a:t>RELEVANT AGENCIES:</a:t>
            </a:r>
          </a:p>
        </p:txBody>
      </p:sp>
      <p:grpSp>
        <p:nvGrpSpPr>
          <p:cNvPr id="146" name="Google Shape;146;p19" descr="Images of the badges for the Department of Labor, Department of Homeland Security, and Department of State."/>
          <p:cNvGrpSpPr/>
          <p:nvPr/>
        </p:nvGrpSpPr>
        <p:grpSpPr>
          <a:xfrm>
            <a:off x="-3748315" y="395194"/>
            <a:ext cx="14516834" cy="6462806"/>
            <a:chOff x="-6160032" y="-831103"/>
            <a:chExt cx="14239116" cy="6462806"/>
          </a:xfrm>
        </p:grpSpPr>
        <p:sp>
          <p:nvSpPr>
            <p:cNvPr id="147" name="Google Shape;147;p19"/>
            <p:cNvSpPr/>
            <p:nvPr/>
          </p:nvSpPr>
          <p:spPr>
            <a:xfrm>
              <a:off x="-6160032" y="-831103"/>
              <a:ext cx="8142360" cy="6462806"/>
            </a:xfrm>
            <a:prstGeom prst="blockArc">
              <a:avLst>
                <a:gd name="adj1" fmla="val 18900000"/>
                <a:gd name="adj2" fmla="val 2700000"/>
                <a:gd name="adj3" fmla="val 334"/>
              </a:avLst>
            </a:prstGeom>
            <a:solidFill>
              <a:srgbClr val="9900FF"/>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9"/>
            <p:cNvSpPr/>
            <p:nvPr/>
          </p:nvSpPr>
          <p:spPr>
            <a:xfrm>
              <a:off x="1447822" y="228602"/>
              <a:ext cx="6077838" cy="861680"/>
            </a:xfrm>
            <a:prstGeom prst="rect">
              <a:avLst/>
            </a:prstGeom>
            <a:solidFill>
              <a:srgbClr val="30B6FB"/>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9"/>
            <p:cNvSpPr txBox="1"/>
            <p:nvPr/>
          </p:nvSpPr>
          <p:spPr>
            <a:xfrm>
              <a:off x="1447822" y="228601"/>
              <a:ext cx="6631262" cy="1078933"/>
            </a:xfrm>
            <a:prstGeom prst="rect">
              <a:avLst/>
            </a:prstGeom>
            <a:solidFill>
              <a:srgbClr val="B7B7B7"/>
            </a:solidFill>
            <a:ln w="9525" cap="flat" cmpd="sng">
              <a:solidFill>
                <a:schemeClr val="dk1"/>
              </a:solidFill>
              <a:prstDash val="solid"/>
              <a:round/>
              <a:headEnd type="none" w="sm" len="sm"/>
              <a:tailEnd type="none" w="sm" len="sm"/>
            </a:ln>
          </p:spPr>
          <p:txBody>
            <a:bodyPr spcFirstLastPara="1" wrap="square" lIns="586200" tIns="45700" rIns="45700" bIns="45700" anchor="t" anchorCtr="0">
              <a:noAutofit/>
            </a:bodyPr>
            <a:lstStyle/>
            <a:p>
              <a:pPr>
                <a:lnSpc>
                  <a:spcPct val="90000"/>
                </a:lnSpc>
              </a:pPr>
              <a:r>
                <a:rPr lang="en-US" b="1" dirty="0">
                  <a:solidFill>
                    <a:schemeClr val="dk1"/>
                  </a:solidFill>
                  <a:latin typeface="Open Sans"/>
                  <a:ea typeface="Open Sans"/>
                  <a:cs typeface="Open Sans"/>
                  <a:sym typeface="Open Sans"/>
                </a:rPr>
                <a:t>Office of Foreign Labor Certification</a:t>
              </a:r>
              <a:endParaRPr b="1" dirty="0">
                <a:solidFill>
                  <a:schemeClr val="dk1"/>
                </a:solidFill>
                <a:latin typeface="Open Sans"/>
                <a:ea typeface="Open Sans"/>
                <a:cs typeface="Open Sans"/>
                <a:sym typeface="Open Sans"/>
              </a:endParaRPr>
            </a:p>
            <a:p>
              <a:pPr marL="114300" lvl="1" indent="-114300">
                <a:lnSpc>
                  <a:spcPct val="114000"/>
                </a:lnSpc>
                <a:spcBef>
                  <a:spcPts val="630"/>
                </a:spcBef>
                <a:buClr>
                  <a:schemeClr val="dk1"/>
                </a:buClr>
                <a:buSzPts val="1400"/>
                <a:buFont typeface="Open Sans"/>
                <a:buChar char="•"/>
              </a:pPr>
              <a:r>
                <a:rPr lang="en-US" sz="1600" dirty="0">
                  <a:solidFill>
                    <a:schemeClr val="dk1"/>
                  </a:solidFill>
                  <a:latin typeface="Open Sans"/>
                  <a:ea typeface="Open Sans"/>
                  <a:cs typeface="Open Sans"/>
                  <a:sym typeface="Open Sans"/>
                </a:rPr>
                <a:t>Issues prevailing wage determinations</a:t>
              </a:r>
              <a:endParaRPr sz="1600" dirty="0">
                <a:solidFill>
                  <a:schemeClr val="dk1"/>
                </a:solidFill>
                <a:latin typeface="Open Sans"/>
                <a:ea typeface="Open Sans"/>
                <a:cs typeface="Open Sans"/>
                <a:sym typeface="Open Sans"/>
              </a:endParaRPr>
            </a:p>
            <a:p>
              <a:pPr marL="114300" lvl="1" indent="-114300">
                <a:lnSpc>
                  <a:spcPct val="114000"/>
                </a:lnSpc>
                <a:spcBef>
                  <a:spcPts val="210"/>
                </a:spcBef>
                <a:spcAft>
                  <a:spcPts val="210"/>
                </a:spcAft>
                <a:buClr>
                  <a:schemeClr val="dk1"/>
                </a:buClr>
                <a:buSzPts val="1400"/>
                <a:buFont typeface="Open Sans"/>
                <a:buChar char="•"/>
              </a:pPr>
              <a:r>
                <a:rPr lang="en-US" sz="1600" dirty="0">
                  <a:solidFill>
                    <a:schemeClr val="dk1"/>
                  </a:solidFill>
                  <a:latin typeface="Open Sans"/>
                  <a:ea typeface="Open Sans"/>
                  <a:cs typeface="Open Sans"/>
                  <a:sym typeface="Open Sans"/>
                </a:rPr>
                <a:t>Certifies labor certifications for employment-based green cards</a:t>
              </a:r>
              <a:endParaRPr sz="1600" dirty="0">
                <a:solidFill>
                  <a:schemeClr val="dk1"/>
                </a:solidFill>
                <a:latin typeface="Open Sans"/>
                <a:ea typeface="Open Sans"/>
                <a:cs typeface="Open Sans"/>
                <a:sym typeface="Open Sans"/>
              </a:endParaRPr>
            </a:p>
          </p:txBody>
        </p:sp>
        <p:sp>
          <p:nvSpPr>
            <p:cNvPr id="150" name="Google Shape;150;p19"/>
            <p:cNvSpPr/>
            <p:nvPr/>
          </p:nvSpPr>
          <p:spPr>
            <a:xfrm>
              <a:off x="478606" y="80490"/>
              <a:ext cx="1436919" cy="1359658"/>
            </a:xfrm>
            <a:prstGeom prst="ellipse">
              <a:avLst/>
            </a:prstGeom>
            <a:blipFill rotWithShape="1">
              <a:blip r:embed="rId3">
                <a:alphaModFix/>
              </a:blip>
              <a:stretch>
                <a:fillRect/>
              </a:stretch>
            </a:blip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2" name="Google Shape;152;p19"/>
            <p:cNvSpPr txBox="1"/>
            <p:nvPr/>
          </p:nvSpPr>
          <p:spPr>
            <a:xfrm>
              <a:off x="1915525" y="1839326"/>
              <a:ext cx="5676939" cy="1152293"/>
            </a:xfrm>
            <a:prstGeom prst="rect">
              <a:avLst/>
            </a:prstGeom>
            <a:solidFill>
              <a:srgbClr val="B7B7B7"/>
            </a:solidFill>
            <a:ln w="9525" cap="flat" cmpd="sng">
              <a:solidFill>
                <a:schemeClr val="dk1"/>
              </a:solidFill>
              <a:prstDash val="solid"/>
              <a:round/>
              <a:headEnd type="none" w="sm" len="sm"/>
              <a:tailEnd type="none" w="sm" len="sm"/>
            </a:ln>
          </p:spPr>
          <p:txBody>
            <a:bodyPr spcFirstLastPara="1" wrap="square" lIns="586200" tIns="45700" rIns="45700" bIns="45700" anchor="t" anchorCtr="0">
              <a:noAutofit/>
            </a:bodyPr>
            <a:lstStyle/>
            <a:p>
              <a:pPr>
                <a:lnSpc>
                  <a:spcPct val="114000"/>
                </a:lnSpc>
              </a:pPr>
              <a:r>
                <a:rPr lang="en-US" b="1" dirty="0">
                  <a:solidFill>
                    <a:schemeClr val="dk1"/>
                  </a:solidFill>
                  <a:latin typeface="Open Sans"/>
                  <a:ea typeface="Open Sans"/>
                  <a:cs typeface="Open Sans"/>
                  <a:sym typeface="Open Sans"/>
                </a:rPr>
                <a:t>U.S. Citizenship and Immigration Services</a:t>
              </a:r>
              <a:endParaRPr b="1" dirty="0">
                <a:solidFill>
                  <a:schemeClr val="dk1"/>
                </a:solidFill>
                <a:latin typeface="Open Sans"/>
                <a:ea typeface="Open Sans"/>
                <a:cs typeface="Open Sans"/>
                <a:sym typeface="Open Sans"/>
              </a:endParaRPr>
            </a:p>
            <a:p>
              <a:pPr marL="114300" lvl="1" indent="-114300">
                <a:lnSpc>
                  <a:spcPct val="114000"/>
                </a:lnSpc>
                <a:spcBef>
                  <a:spcPts val="630"/>
                </a:spcBef>
                <a:buClr>
                  <a:schemeClr val="dk1"/>
                </a:buClr>
                <a:buSzPts val="1400"/>
                <a:buFont typeface="Open Sans"/>
                <a:buChar char="•"/>
              </a:pPr>
              <a:r>
                <a:rPr lang="en-US" sz="1600" dirty="0">
                  <a:solidFill>
                    <a:schemeClr val="dk1"/>
                  </a:solidFill>
                  <a:latin typeface="Open Sans"/>
                  <a:ea typeface="Open Sans"/>
                  <a:cs typeface="Open Sans"/>
                  <a:sym typeface="Open Sans"/>
                </a:rPr>
                <a:t>Adjudicates family- and employment-based petitions</a:t>
              </a:r>
              <a:endParaRPr sz="1600" dirty="0">
                <a:solidFill>
                  <a:schemeClr val="dk1"/>
                </a:solidFill>
                <a:latin typeface="Open Sans"/>
                <a:ea typeface="Open Sans"/>
                <a:cs typeface="Open Sans"/>
                <a:sym typeface="Open Sans"/>
              </a:endParaRPr>
            </a:p>
            <a:p>
              <a:pPr marL="114300" lvl="1" indent="-114300">
                <a:lnSpc>
                  <a:spcPct val="114000"/>
                </a:lnSpc>
                <a:spcBef>
                  <a:spcPts val="210"/>
                </a:spcBef>
                <a:spcAft>
                  <a:spcPts val="210"/>
                </a:spcAft>
                <a:buClr>
                  <a:schemeClr val="dk1"/>
                </a:buClr>
                <a:buSzPts val="1400"/>
                <a:buFont typeface="Open Sans"/>
                <a:buChar char="•"/>
              </a:pPr>
              <a:r>
                <a:rPr lang="en-US" sz="1600" dirty="0">
                  <a:solidFill>
                    <a:schemeClr val="dk1"/>
                  </a:solidFill>
                  <a:latin typeface="Open Sans"/>
                  <a:ea typeface="Open Sans"/>
                  <a:cs typeface="Open Sans"/>
                  <a:sym typeface="Open Sans"/>
                </a:rPr>
                <a:t>Issues green cards</a:t>
              </a:r>
              <a:endParaRPr sz="1600" dirty="0">
                <a:solidFill>
                  <a:schemeClr val="dk1"/>
                </a:solidFill>
                <a:latin typeface="Open Sans"/>
                <a:ea typeface="Open Sans"/>
                <a:cs typeface="Open Sans"/>
                <a:sym typeface="Open Sans"/>
              </a:endParaRPr>
            </a:p>
          </p:txBody>
        </p:sp>
        <p:sp>
          <p:nvSpPr>
            <p:cNvPr id="153" name="Google Shape;153;p19"/>
            <p:cNvSpPr/>
            <p:nvPr/>
          </p:nvSpPr>
          <p:spPr>
            <a:xfrm>
              <a:off x="830247" y="1633792"/>
              <a:ext cx="1551170" cy="1412899"/>
            </a:xfrm>
            <a:prstGeom prst="ellipse">
              <a:avLst/>
            </a:prstGeom>
            <a:blipFill rotWithShape="1">
              <a:blip r:embed="rId4">
                <a:alphaModFix/>
              </a:blip>
              <a:stretch>
                <a:fillRect/>
              </a:stretch>
            </a:blip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8" name="Google Shape;158;p19"/>
            <p:cNvSpPr txBox="1"/>
            <p:nvPr/>
          </p:nvSpPr>
          <p:spPr>
            <a:xfrm>
              <a:off x="1279053" y="3535128"/>
              <a:ext cx="5623500" cy="1104354"/>
            </a:xfrm>
            <a:prstGeom prst="rect">
              <a:avLst/>
            </a:prstGeom>
            <a:solidFill>
              <a:srgbClr val="B7B7B7"/>
            </a:solidFill>
            <a:ln w="9525" cap="flat" cmpd="sng">
              <a:solidFill>
                <a:schemeClr val="dk1"/>
              </a:solidFill>
              <a:prstDash val="solid"/>
              <a:round/>
              <a:headEnd type="none" w="sm" len="sm"/>
              <a:tailEnd type="none" w="sm" len="sm"/>
            </a:ln>
          </p:spPr>
          <p:txBody>
            <a:bodyPr spcFirstLastPara="1" wrap="square" lIns="586200" tIns="45700" rIns="45700" bIns="45700" anchor="t" anchorCtr="0">
              <a:noAutofit/>
            </a:bodyPr>
            <a:lstStyle/>
            <a:p>
              <a:pPr>
                <a:lnSpc>
                  <a:spcPct val="114000"/>
                </a:lnSpc>
              </a:pPr>
              <a:r>
                <a:rPr lang="en-US" b="1" dirty="0">
                  <a:solidFill>
                    <a:schemeClr val="dk1"/>
                  </a:solidFill>
                  <a:latin typeface="Open Sans"/>
                  <a:ea typeface="Open Sans"/>
                  <a:cs typeface="Open Sans"/>
                  <a:sym typeface="Open Sans"/>
                </a:rPr>
                <a:t>Bureau of Consular Affairs</a:t>
              </a:r>
              <a:endParaRPr b="1" dirty="0">
                <a:solidFill>
                  <a:schemeClr val="dk1"/>
                </a:solidFill>
                <a:latin typeface="Open Sans"/>
                <a:ea typeface="Open Sans"/>
                <a:cs typeface="Open Sans"/>
                <a:sym typeface="Open Sans"/>
              </a:endParaRPr>
            </a:p>
            <a:p>
              <a:pPr marL="114300" lvl="1" indent="-114300">
                <a:lnSpc>
                  <a:spcPct val="114000"/>
                </a:lnSpc>
                <a:spcBef>
                  <a:spcPts val="630"/>
                </a:spcBef>
                <a:buClr>
                  <a:schemeClr val="dk1"/>
                </a:buClr>
                <a:buSzPts val="1400"/>
                <a:buFont typeface="Open Sans"/>
                <a:buChar char="•"/>
              </a:pPr>
              <a:r>
                <a:rPr lang="en-US" sz="1600" dirty="0">
                  <a:solidFill>
                    <a:schemeClr val="dk1"/>
                  </a:solidFill>
                  <a:latin typeface="Open Sans"/>
                  <a:ea typeface="Open Sans"/>
                  <a:cs typeface="Open Sans"/>
                  <a:sym typeface="Open Sans"/>
                </a:rPr>
                <a:t>Allocates “immigrant visa numbers”</a:t>
              </a:r>
              <a:endParaRPr sz="1600" dirty="0">
                <a:solidFill>
                  <a:schemeClr val="dk1"/>
                </a:solidFill>
                <a:latin typeface="Open Sans"/>
                <a:ea typeface="Open Sans"/>
                <a:cs typeface="Open Sans"/>
                <a:sym typeface="Open Sans"/>
              </a:endParaRPr>
            </a:p>
            <a:p>
              <a:pPr marL="114300" lvl="1" indent="-114300">
                <a:lnSpc>
                  <a:spcPct val="114000"/>
                </a:lnSpc>
                <a:spcBef>
                  <a:spcPts val="210"/>
                </a:spcBef>
                <a:spcAft>
                  <a:spcPts val="210"/>
                </a:spcAft>
                <a:buClr>
                  <a:schemeClr val="dk1"/>
                </a:buClr>
                <a:buSzPts val="1400"/>
                <a:buFont typeface="Open Sans"/>
                <a:buChar char="•"/>
              </a:pPr>
              <a:r>
                <a:rPr lang="en-US" sz="1600" dirty="0">
                  <a:solidFill>
                    <a:schemeClr val="dk1"/>
                  </a:solidFill>
                  <a:latin typeface="Open Sans"/>
                  <a:ea typeface="Open Sans"/>
                  <a:cs typeface="Open Sans"/>
                  <a:sym typeface="Open Sans"/>
                </a:rPr>
                <a:t>Issues immigrant visas </a:t>
              </a:r>
              <a:endParaRPr sz="1600" dirty="0">
                <a:solidFill>
                  <a:schemeClr val="dk1"/>
                </a:solidFill>
                <a:latin typeface="Open Sans"/>
                <a:ea typeface="Open Sans"/>
                <a:cs typeface="Open Sans"/>
                <a:sym typeface="Open Sans"/>
              </a:endParaRPr>
            </a:p>
          </p:txBody>
        </p:sp>
        <p:sp>
          <p:nvSpPr>
            <p:cNvPr id="159" name="Google Shape;159;p19"/>
            <p:cNvSpPr/>
            <p:nvPr/>
          </p:nvSpPr>
          <p:spPr>
            <a:xfrm>
              <a:off x="279527" y="3233136"/>
              <a:ext cx="1523204" cy="1492607"/>
            </a:xfrm>
            <a:prstGeom prst="ellipse">
              <a:avLst/>
            </a:prstGeom>
            <a:blipFill rotWithShape="1">
              <a:blip r:embed="rId5">
                <a:alphaModFix/>
              </a:blip>
              <a:stretch>
                <a:fillRect/>
              </a:stretch>
            </a:blip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4841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0"/>
          <p:cNvSpPr txBox="1">
            <a:spLocks noGrp="1"/>
          </p:cNvSpPr>
          <p:nvPr>
            <p:ph type="title"/>
          </p:nvPr>
        </p:nvSpPr>
        <p:spPr>
          <a:xfrm>
            <a:off x="1097280" y="1024688"/>
            <a:ext cx="10058400" cy="48653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400" cap="none" dirty="0">
                <a:solidFill>
                  <a:schemeClr val="dk1"/>
                </a:solidFill>
                <a:latin typeface="Open Sans Semibold" panose="020B0706030804020204"/>
                <a:ea typeface="Open Sans"/>
                <a:cs typeface="Open Sans"/>
                <a:sym typeface="Open Sans"/>
              </a:rPr>
              <a:t>SHOULD I ASK HOW SOMEONE GOT THEIR PERMANENT RESIDENCE?</a:t>
            </a:r>
          </a:p>
        </p:txBody>
      </p:sp>
      <p:sp>
        <p:nvSpPr>
          <p:cNvPr id="165" name="Google Shape;165;p20"/>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spcAft>
                <a:spcPts val="600"/>
              </a:spcAft>
              <a:buClr>
                <a:schemeClr val="accent1"/>
              </a:buClr>
              <a:buNone/>
            </a:pPr>
            <a:r>
              <a:rPr lang="en-US" sz="2800" b="1" dirty="0">
                <a:solidFill>
                  <a:schemeClr val="dk1"/>
                </a:solidFill>
                <a:latin typeface="Open Sans"/>
                <a:ea typeface="Open Sans"/>
                <a:cs typeface="Open Sans"/>
                <a:sym typeface="Open Sans"/>
              </a:rPr>
              <a:t>No!</a:t>
            </a:r>
            <a:r>
              <a:rPr lang="en-US" sz="2800" dirty="0">
                <a:solidFill>
                  <a:schemeClr val="dk1"/>
                </a:solidFill>
                <a:latin typeface="Open Sans"/>
                <a:ea typeface="Open Sans"/>
                <a:cs typeface="Open Sans"/>
                <a:sym typeface="Open Sans"/>
              </a:rPr>
              <a:t> </a:t>
            </a:r>
          </a:p>
          <a:p>
            <a:pPr marL="0" indent="0">
              <a:spcAft>
                <a:spcPts val="600"/>
              </a:spcAft>
              <a:buClr>
                <a:schemeClr val="accent1"/>
              </a:buClr>
              <a:buNone/>
            </a:pPr>
            <a:r>
              <a:rPr lang="en-US" sz="2800" dirty="0">
                <a:solidFill>
                  <a:schemeClr val="dk1"/>
                </a:solidFill>
                <a:latin typeface="Open Sans"/>
                <a:ea typeface="Open Sans"/>
                <a:cs typeface="Open Sans"/>
                <a:sym typeface="Open Sans"/>
              </a:rPr>
              <a:t>If someone presents an unexpired green card, they are </a:t>
            </a:r>
            <a:r>
              <a:rPr lang="en-US" sz="2800" b="1" dirty="0">
                <a:solidFill>
                  <a:schemeClr val="dk1"/>
                </a:solidFill>
                <a:latin typeface="Open Sans"/>
                <a:ea typeface="Open Sans"/>
                <a:cs typeface="Open Sans"/>
                <a:sym typeface="Open Sans"/>
              </a:rPr>
              <a:t>eligible for employment</a:t>
            </a:r>
            <a:r>
              <a:rPr lang="en-US" sz="2800" dirty="0">
                <a:solidFill>
                  <a:schemeClr val="dk1"/>
                </a:solidFill>
                <a:latin typeface="Open Sans"/>
                <a:ea typeface="Open Sans"/>
                <a:cs typeface="Open Sans"/>
                <a:sym typeface="Open Sans"/>
              </a:rPr>
              <a:t>. </a:t>
            </a:r>
          </a:p>
          <a:p>
            <a:pPr marL="0" indent="0">
              <a:spcAft>
                <a:spcPts val="600"/>
              </a:spcAft>
              <a:buClr>
                <a:schemeClr val="accent1"/>
              </a:buClr>
              <a:buNone/>
            </a:pPr>
            <a:r>
              <a:rPr lang="en-US" sz="2800" dirty="0">
                <a:solidFill>
                  <a:schemeClr val="dk1"/>
                </a:solidFill>
                <a:latin typeface="Open Sans"/>
                <a:ea typeface="Open Sans"/>
                <a:cs typeface="Open Sans"/>
                <a:sym typeface="Open Sans"/>
              </a:rPr>
              <a:t>You don’t need to know the basis for their residency or to advise them on its ramifications.</a:t>
            </a:r>
          </a:p>
          <a:p>
            <a:pPr marL="0" indent="0">
              <a:spcAft>
                <a:spcPts val="600"/>
              </a:spcAft>
              <a:buClr>
                <a:schemeClr val="accent1"/>
              </a:buClr>
              <a:buNone/>
            </a:pPr>
            <a:endParaRPr dirty="0">
              <a:latin typeface="Open Sans"/>
              <a:ea typeface="Open Sans"/>
              <a:cs typeface="Open Sans"/>
              <a:sym typeface="Open Sans"/>
            </a:endParaRPr>
          </a:p>
        </p:txBody>
      </p:sp>
    </p:spTree>
    <p:extLst>
      <p:ext uri="{BB962C8B-B14F-4D97-AF65-F5344CB8AC3E}">
        <p14:creationId xmlns:p14="http://schemas.microsoft.com/office/powerpoint/2010/main" val="2286582589"/>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7F7F7F"/>
      </a:accent1>
      <a:accent2>
        <a:srgbClr val="33006F"/>
      </a:accent2>
      <a:accent3>
        <a:srgbClr val="865640"/>
      </a:accent3>
      <a:accent4>
        <a:srgbClr val="9B8357"/>
      </a:accent4>
      <a:accent5>
        <a:srgbClr val="C2BC80"/>
      </a:accent5>
      <a:accent6>
        <a:srgbClr val="94A088"/>
      </a:accent6>
      <a:hlink>
        <a:srgbClr val="0F4C76"/>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3405</TotalTime>
  <Words>3700</Words>
  <Application>Microsoft Office PowerPoint</Application>
  <PresentationFormat>Widescreen</PresentationFormat>
  <Paragraphs>356</Paragraphs>
  <Slides>40</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Galdeano</vt:lpstr>
      <vt:lpstr>Merriweather Sans</vt:lpstr>
      <vt:lpstr>Open Sans</vt:lpstr>
      <vt:lpstr>Open Sans</vt:lpstr>
      <vt:lpstr>Open Sans Semibold</vt:lpstr>
      <vt:lpstr>Uni Sans Book</vt:lpstr>
      <vt:lpstr>Wingdings</vt:lpstr>
      <vt:lpstr>Retrospect</vt:lpstr>
      <vt:lpstr>Permanent Residence BASICS</vt:lpstr>
      <vt:lpstr>TODAY’S TOPICS</vt:lpstr>
      <vt:lpstr>INTRODUCTION  TO LEGAL PERMANENT RESIDENCE</vt:lpstr>
      <vt:lpstr>WHAT IS LEGAL PERMANENT RESIDENCE?</vt:lpstr>
      <vt:lpstr>FAMILY-BASED  PERMANENT RESIDENCE</vt:lpstr>
      <vt:lpstr>EMPLOYMENT-BASED  PERMANENT RESIDENCE</vt:lpstr>
      <vt:lpstr>OTHER GREEN CARDS</vt:lpstr>
      <vt:lpstr>RELEVANT AGENCIES:</vt:lpstr>
      <vt:lpstr>SHOULD I ASK HOW SOMEONE GOT THEIR PERMANENT RESIDENCE?</vt:lpstr>
      <vt:lpstr>UW PERMANENT RESIDENCE SPONSORSHIP</vt:lpstr>
      <vt:lpstr>THE EB-2 “SPECIAL HANDLING” PROCESS</vt:lpstr>
      <vt:lpstr>WHAT IS EB-2 SPECIAL HANDLING?</vt:lpstr>
      <vt:lpstr>STEPS TO PERMANENT RESIDENCE</vt:lpstr>
      <vt:lpstr>STEP 1:  RECRUITMENT AND SELECTION</vt:lpstr>
      <vt:lpstr>Advertisement BEST PRACTICES</vt:lpstr>
      <vt:lpstr>STEP 2: ETA-9089  LABOR CERTIFICATION</vt:lpstr>
      <vt:lpstr>CLOCKS ARE TICKING AT STEP 2…</vt:lpstr>
      <vt:lpstr>FILING THE ETA-9089  LABOR CERTIFICATION</vt:lpstr>
      <vt:lpstr>STEP 3: I-140 IMMIGRANT PETITION </vt:lpstr>
      <vt:lpstr>FILING THE IMMIGRANT PETITION</vt:lpstr>
      <vt:lpstr>EB-1B OUTSTANDING RESEARCHERS &amp; PROFESSORS</vt:lpstr>
      <vt:lpstr>EB-1B OUTSTANDING RESEARCHER/PROFESSOR</vt:lpstr>
      <vt:lpstr>EB-1B EVIDENTIARY CRITERIA</vt:lpstr>
      <vt:lpstr>TWO-STEP EB-1B ANALYSIS</vt:lpstr>
      <vt:lpstr>How do I request EB-1B sponsorship?</vt:lpstr>
      <vt:lpstr>STEPS TO EB-1B PERMANENT RESIDENCE</vt:lpstr>
      <vt:lpstr>OUTSTANDING RESEARCHER/PROFESSOR Sponsorship Methods</vt:lpstr>
      <vt:lpstr>The I-485 Application To Adjust</vt:lpstr>
      <vt:lpstr>I-485 APPLICATION TO ADJUST STATUS</vt:lpstr>
      <vt:lpstr>BENEFITS OF APPLYING FOR ADJUSTMENT</vt:lpstr>
      <vt:lpstr>I-485 PROCESS </vt:lpstr>
      <vt:lpstr>TROUBLE- SHOOTING</vt:lpstr>
      <vt:lpstr>WHEN RECRUITMENTS GO WRONG</vt:lpstr>
      <vt:lpstr>overcoming  recruitment problems</vt:lpstr>
      <vt:lpstr>PRIORITY DATE DELAYS, OR THE “VISA BACKLOG”</vt:lpstr>
      <vt:lpstr>GETTING AROUND BACKLOGS</vt:lpstr>
      <vt:lpstr>INELIGIBILITY FOR  PERMANENT RESIDENCE</vt:lpstr>
      <vt:lpstr>INCOMPATIBILITY WITH  PERMANENT RESIDENCE</vt:lpstr>
      <vt:lpstr>PRESERVING PERMANENT RESIDENCE</vt:lpstr>
      <vt:lpstr>Additional Resources:</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mandelyn</dc:creator>
  <cp:lastModifiedBy>Ursula E Owen</cp:lastModifiedBy>
  <cp:revision>153</cp:revision>
  <dcterms:created xsi:type="dcterms:W3CDTF">2019-03-18T22:46:29Z</dcterms:created>
  <dcterms:modified xsi:type="dcterms:W3CDTF">2026-04-22T17:52:16Z</dcterms:modified>
</cp:coreProperties>
</file>