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4" r:id="rId4"/>
    <p:sldMasterId id="2147483681" r:id="rId5"/>
    <p:sldMasterId id="2147483688" r:id="rId6"/>
  </p:sldMasterIdLst>
  <p:notesMasterIdLst>
    <p:notesMasterId r:id="rId15"/>
  </p:notesMasterIdLst>
  <p:sldIdLst>
    <p:sldId id="257" r:id="rId7"/>
    <p:sldId id="338" r:id="rId8"/>
    <p:sldId id="320" r:id="rId9"/>
    <p:sldId id="373" r:id="rId10"/>
    <p:sldId id="383" r:id="rId11"/>
    <p:sldId id="384" r:id="rId12"/>
    <p:sldId id="337" r:id="rId13"/>
    <p:sldId id="282" r:id="rId14"/>
  </p:sldIdLst>
  <p:sldSz cx="12192000" cy="6858000"/>
  <p:notesSz cx="9296400" cy="7010400"/>
  <p:embeddedFontLst>
    <p:embeddedFont>
      <p:font typeface="Encode Sans Condensed Thin" panose="020B0604020202020204" charset="0"/>
      <p:regular r:id="rId16"/>
    </p:embeddedFont>
    <p:embeddedFont>
      <p:font typeface="Encode Sans Normal Black" panose="020B0604020202020204" charset="0"/>
      <p:bold r:id="rId17"/>
    </p:embeddedFont>
    <p:embeddedFont>
      <p:font typeface="Merriweather Sans" pitchFamily="2" charset="0"/>
      <p:regular r:id="rId18"/>
      <p:boldItalic r:id="rId19"/>
    </p:embeddedFont>
    <p:embeddedFont>
      <p:font typeface="Open Sans" panose="020B0606030504020204" pitchFamily="34" charset="0"/>
      <p:regular r:id="rId20"/>
      <p:bold r:id="rId21"/>
    </p:embeddedFont>
    <p:embeddedFont>
      <p:font typeface="Open Sans Light" panose="020B0306030504020204" pitchFamily="34" charset="0"/>
      <p:regular r:id="rId22"/>
    </p:embeddedFont>
    <p:embeddedFont>
      <p:font typeface="Uni Sans Regular" panose="00000500000000000000" charset="0"/>
      <p:regular r:id="rId23"/>
    </p:embeddedFont>
  </p:embeddedFontLst>
  <p:custDataLst>
    <p:tags r:id="rId24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94" roundtripDataSignature="AMtx7mhBph7mNt9Mb+Shc/rz8nwy79/f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67" autoAdjust="0"/>
    <p:restoredTop sz="86441" autoAdjust="0"/>
  </p:normalViewPr>
  <p:slideViewPr>
    <p:cSldViewPr snapToGrid="0">
      <p:cViewPr varScale="1">
        <p:scale>
          <a:sx n="78" d="100"/>
          <a:sy n="78" d="100"/>
        </p:scale>
        <p:origin x="120" y="48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3.fntdata"/><Relationship Id="rId9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97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gs" Target="tags/tag1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9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4.fntdata"/><Relationship Id="rId94" Type="http://customschemas.google.com/relationships/presentationmetadata" Target="meta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5265809" y="0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26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</a:pPr>
            <a:r>
              <a:rPr lang="en-US" sz="16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Run of Show:</a:t>
            </a:r>
            <a:endParaRPr b="1"/>
          </a:p>
          <a:p>
            <a:pPr marL="45720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</a:pPr>
            <a:r>
              <a:rPr lang="en-US" sz="1100" b="0" i="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90-minute training</a:t>
            </a:r>
            <a:endParaRPr lang="en-US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95219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8786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7035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190275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1a5d1a9686_2_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11400" y="525463"/>
            <a:ext cx="4673600" cy="2628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g11a5d1a9686_2_504:notes"/>
          <p:cNvSpPr txBox="1">
            <a:spLocks noGrp="1"/>
          </p:cNvSpPr>
          <p:nvPr>
            <p:ph type="body" idx="1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/>
          </a:p>
        </p:txBody>
      </p:sp>
      <p:sp>
        <p:nvSpPr>
          <p:cNvPr id="253" name="Google Shape;253;g11a5d1a9686_2_504:notes"/>
          <p:cNvSpPr txBox="1">
            <a:spLocks noGrp="1"/>
          </p:cNvSpPr>
          <p:nvPr>
            <p:ph type="sldNum" idx="12"/>
          </p:nvPr>
        </p:nvSpPr>
        <p:spPr>
          <a:xfrm>
            <a:off x="5265809" y="6658664"/>
            <a:ext cx="4028440" cy="350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50" rIns="93150" bIns="4655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emf"/><Relationship Id="rId4" Type="http://schemas.openxmlformats.org/officeDocument/2006/relationships/image" Target="../media/image7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-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929640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</a:t>
            </a:r>
          </a:p>
        </p:txBody>
      </p:sp>
      <p:pic>
        <p:nvPicPr>
          <p:cNvPr id="7" name="Picture 6" descr="Whit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441" y="4568599"/>
            <a:ext cx="2133600" cy="186267"/>
          </a:xfrm>
          <a:prstGeom prst="rect">
            <a:avLst/>
          </a:prstGeom>
        </p:spPr>
      </p:pic>
      <p:pic>
        <p:nvPicPr>
          <p:cNvPr id="4" name="Picture 3" descr="Academic Personnel and Faculty logo">
            <a:extLst>
              <a:ext uri="{FF2B5EF4-FFF2-40B4-BE49-F238E27FC236}">
                <a16:creationId xmlns:a16="http://schemas.microsoft.com/office/drawing/2014/main" id="{6F3BD53A-B4D0-8A39-B453-575AB0DDB6B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rcRect l="18715"/>
          <a:stretch/>
        </p:blipFill>
        <p:spPr>
          <a:xfrm>
            <a:off x="757442" y="5891678"/>
            <a:ext cx="3094567" cy="49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044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no-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936472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 </a:t>
            </a:r>
            <a:br>
              <a:rPr lang="en-US"/>
            </a:br>
            <a:r>
              <a:rPr lang="en-US"/>
              <a:t>ENCODE NORMAL BLACK, 50 PT.</a:t>
            </a:r>
          </a:p>
        </p:txBody>
      </p:sp>
      <p:pic>
        <p:nvPicPr>
          <p:cNvPr id="7" name="Picture 6" descr="Whit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441" y="4568599"/>
            <a:ext cx="2133600" cy="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744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10719425" cy="2702193"/>
          </a:xfrm>
          <a:prstGeom prst="rect">
            <a:avLst/>
          </a:prstGeom>
        </p:spPr>
        <p:txBody>
          <a:bodyPr anchor="b"/>
          <a:lstStyle>
            <a:lvl1pPr algn="l">
              <a:defRPr sz="4800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 </a:t>
            </a:r>
            <a:br>
              <a:rPr lang="en-US"/>
            </a:br>
            <a:r>
              <a:rPr lang="en-US"/>
              <a:t>ENCODE NORMAL BLACK, 36 PT.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C9936-F439-7C6E-5F36-9D9D95181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3646607"/>
            <a:ext cx="1886588" cy="16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459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1" y="495348"/>
            <a:ext cx="10929485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13833" y="2307557"/>
            <a:ext cx="10912883" cy="5482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200" b="0" i="0" baseline="0">
                <a:solidFill>
                  <a:schemeClr val="tx2"/>
                </a:solidFill>
                <a:latin typeface="Uni Sans Regular" charset="0"/>
                <a:ea typeface="Uni Sans Regular" charset="0"/>
                <a:cs typeface="Uni Sans Regular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AA8EAFD6-18DE-BFE5-2E5A-972630972F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993356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32185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2 Subheader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97230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B995A97-A123-DAE7-E586-D2003CEC0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8627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25217115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2 Subheader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112264"/>
            <a:ext cx="5319559" cy="402716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112264"/>
            <a:ext cx="5319559" cy="402716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37392533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1" y="492978"/>
            <a:ext cx="10929485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DCF8C36-08F1-1102-DE48-AF1CBD9760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3" name="Picture 12" descr="White, black W logo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079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6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597230" y="2299970"/>
            <a:ext cx="10912883" cy="377089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0" i="1" baseline="0">
                <a:solidFill>
                  <a:srgbClr val="FFFFFF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8416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bg>
      <p:bgPr>
        <a:solidFill>
          <a:srgbClr val="33006F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7"/>
          <p:cNvSpPr txBox="1">
            <a:spLocks noGrp="1"/>
          </p:cNvSpPr>
          <p:nvPr>
            <p:ph type="body" idx="1"/>
          </p:nvPr>
        </p:nvSpPr>
        <p:spPr>
          <a:xfrm>
            <a:off x="895676" y="1332224"/>
            <a:ext cx="9296400" cy="264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8D3A2"/>
              </a:buClr>
              <a:buSzPts val="5000"/>
              <a:buFont typeface="Arial"/>
              <a:buNone/>
              <a:defRPr sz="5000" b="1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8D3A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8D3A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2089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+ Content">
  <p:cSld name="1_Header +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50"/>
          <p:cNvSpPr txBox="1">
            <a:spLocks noGrp="1"/>
          </p:cNvSpPr>
          <p:nvPr>
            <p:ph type="body" idx="1"/>
          </p:nvPr>
        </p:nvSpPr>
        <p:spPr>
          <a:xfrm>
            <a:off x="895676" y="371510"/>
            <a:ext cx="10912883" cy="991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006F"/>
              </a:buClr>
              <a:buSzPts val="3000"/>
              <a:buFont typeface="Arial"/>
              <a:buNone/>
              <a:defRPr sz="3600" b="1" i="0" u="none" strike="noStrike" cap="none">
                <a:solidFill>
                  <a:srgbClr val="33006F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8D3A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8D3A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body" idx="2"/>
          </p:nvPr>
        </p:nvSpPr>
        <p:spPr>
          <a:xfrm>
            <a:off x="879073" y="1736726"/>
            <a:ext cx="10928280" cy="4015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erriweather Sans"/>
              <a:buChar char="&gt;"/>
              <a:defRPr sz="2400" b="0" i="0" u="none" strike="noStrike" cap="none">
                <a:solidFill>
                  <a:srgbClr val="72727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72727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erriweather Sans"/>
              <a:buChar char="&gt;"/>
              <a:defRPr sz="1800" b="0" i="0" u="none" strike="noStrike" cap="none">
                <a:solidFill>
                  <a:srgbClr val="72727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rgbClr val="727272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erriweather Sans"/>
              <a:buChar char="&gt;"/>
              <a:defRPr sz="14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976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+ Subheader + Content" preserve="1" userDrawn="1">
  <p:cSld name="1_Header + Subheader + Conten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1"/>
          <p:cNvSpPr txBox="1">
            <a:spLocks noGrp="1"/>
          </p:cNvSpPr>
          <p:nvPr>
            <p:ph type="body" idx="1"/>
          </p:nvPr>
        </p:nvSpPr>
        <p:spPr>
          <a:xfrm>
            <a:off x="895676" y="371510"/>
            <a:ext cx="10912883" cy="991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33006F"/>
              </a:buClr>
              <a:buSzPts val="3000"/>
              <a:buFont typeface="Arial"/>
              <a:buNone/>
              <a:defRPr sz="3000" b="1" i="0" u="none" strike="noStrike" cap="none">
                <a:solidFill>
                  <a:srgbClr val="33006F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8D3A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8D3A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Google Shape;66;p61"/>
          <p:cNvSpPr txBox="1">
            <a:spLocks noGrp="1"/>
          </p:cNvSpPr>
          <p:nvPr>
            <p:ph type="body" idx="2"/>
          </p:nvPr>
        </p:nvSpPr>
        <p:spPr>
          <a:xfrm>
            <a:off x="879074" y="2320239"/>
            <a:ext cx="5324369" cy="381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erriweather Sans"/>
              <a:buChar char="&gt;"/>
              <a:defRPr sz="24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erriweather Sans"/>
              <a:buChar char="&gt;"/>
              <a:defRPr sz="18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erriweather Sans"/>
              <a:buChar char="&gt;"/>
              <a:defRPr sz="14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7" name="Google Shape;67;p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22351" y="1363508"/>
            <a:ext cx="1471708" cy="96362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61"/>
          <p:cNvSpPr txBox="1">
            <a:spLocks noGrp="1"/>
          </p:cNvSpPr>
          <p:nvPr>
            <p:ph type="body" idx="3"/>
          </p:nvPr>
        </p:nvSpPr>
        <p:spPr>
          <a:xfrm>
            <a:off x="895676" y="1730667"/>
            <a:ext cx="5316281" cy="41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3006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8D3A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8D3A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69" name="Google Shape;69;p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84141" y="6450900"/>
            <a:ext cx="3233727" cy="1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6;p61">
            <a:extLst>
              <a:ext uri="{FF2B5EF4-FFF2-40B4-BE49-F238E27FC236}">
                <a16:creationId xmlns:a16="http://schemas.microsoft.com/office/drawing/2014/main" id="{4935E2EF-533E-639F-5829-D43AD3DE460C}"/>
              </a:ext>
            </a:extLst>
          </p:cNvPr>
          <p:cNvSpPr txBox="1">
            <a:spLocks noGrp="1"/>
          </p:cNvSpPr>
          <p:nvPr>
            <p:ph type="body" idx="10"/>
          </p:nvPr>
        </p:nvSpPr>
        <p:spPr>
          <a:xfrm>
            <a:off x="6502144" y="2320239"/>
            <a:ext cx="5324369" cy="3810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Merriweather Sans"/>
              <a:buChar char="&gt;"/>
              <a:defRPr sz="24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ts val="1800"/>
              <a:buFont typeface="Merriweather Sans"/>
              <a:buChar char="&gt;"/>
              <a:defRPr sz="18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Merriweather Sans"/>
              <a:buChar char="&gt;"/>
              <a:defRPr sz="1400" b="0" i="0" u="none" strike="noStrike" cap="none">
                <a:solidFill>
                  <a:schemeClr val="accent5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" name="Google Shape;68;p61">
            <a:extLst>
              <a:ext uri="{FF2B5EF4-FFF2-40B4-BE49-F238E27FC236}">
                <a16:creationId xmlns:a16="http://schemas.microsoft.com/office/drawing/2014/main" id="{59B85940-1677-AEAE-8BD5-F5AA3581CEE9}"/>
              </a:ext>
            </a:extLst>
          </p:cNvPr>
          <p:cNvSpPr txBox="1">
            <a:spLocks noGrp="1"/>
          </p:cNvSpPr>
          <p:nvPr>
            <p:ph type="body" idx="11"/>
          </p:nvPr>
        </p:nvSpPr>
        <p:spPr>
          <a:xfrm>
            <a:off x="6518746" y="1730667"/>
            <a:ext cx="5316281" cy="411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33006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33006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E8D3A2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E8D3A2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E8D3A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E8D3A2"/>
                </a:solidFill>
                <a:latin typeface="Encode Sans Condensed Thin"/>
                <a:ea typeface="Encode Sans Condensed Thin"/>
                <a:cs typeface="Encode Sans Condensed Thin"/>
                <a:sym typeface="Encode Sans Condensed Thin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57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buFont typeface="Arial" panose="020B0604020202020204" pitchFamily="34" charset="0"/>
              <a:buNone/>
              <a:defRPr sz="2400" b="1" i="0" baseline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1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37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50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473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040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323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11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9586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172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1344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7E6E5-A583-F3F9-0B2C-E100A56A4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954E86-4D38-CEE8-D77C-1145FA340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10200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2978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3" name="Picture 12" descr="Purpl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6" y="1818011"/>
            <a:ext cx="1453460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16564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01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936472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  <p:pic>
        <p:nvPicPr>
          <p:cNvPr id="3" name="Picture 2" descr="Office of Academic Personnel and Faculty logo">
            <a:extLst>
              <a:ext uri="{FF2B5EF4-FFF2-40B4-BE49-F238E27FC236}">
                <a16:creationId xmlns:a16="http://schemas.microsoft.com/office/drawing/2014/main" id="{F560F1F7-F7BC-9AB7-20DA-1E9A3558F0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rcRect l="18715"/>
          <a:stretch/>
        </p:blipFill>
        <p:spPr>
          <a:xfrm>
            <a:off x="759282" y="5854783"/>
            <a:ext cx="3094567" cy="491151"/>
          </a:xfrm>
          <a:prstGeom prst="rect">
            <a:avLst/>
          </a:prstGeom>
        </p:spPr>
      </p:pic>
      <p:pic>
        <p:nvPicPr>
          <p:cNvPr id="10" name="Picture 9" descr="Purple, block W 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82" y="4568599"/>
            <a:ext cx="2129919" cy="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398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no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929640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  <p:pic>
        <p:nvPicPr>
          <p:cNvPr id="9" name="Picture 8" descr="Purpl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82" y="4568599"/>
            <a:ext cx="2129919" cy="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741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10719425" cy="2702193"/>
          </a:xfrm>
          <a:prstGeom prst="rect">
            <a:avLst/>
          </a:prstGeom>
        </p:spPr>
        <p:txBody>
          <a:bodyPr anchor="b"/>
          <a:lstStyle>
            <a:lvl1pPr algn="l">
              <a:defRPr sz="4800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 </a:t>
            </a:r>
            <a:br>
              <a:rPr lang="en-US"/>
            </a:br>
            <a:r>
              <a:rPr lang="en-US"/>
              <a:t>ENCODE NORMAL BLACK, 36 PT.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454C2E-B51A-8E33-3181-074E59B0E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2" y="3651939"/>
            <a:ext cx="1886588" cy="16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336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2978"/>
            <a:ext cx="10912876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13833" y="2307557"/>
            <a:ext cx="10912883" cy="5482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200" b="0" i="0" baseline="0">
                <a:solidFill>
                  <a:schemeClr val="tx2"/>
                </a:solidFill>
                <a:latin typeface="Uni Sans Regular" charset="0"/>
                <a:ea typeface="Uni Sans Regular" charset="0"/>
                <a:cs typeface="Uni Sans Regular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F96AE5D-FC1E-AA2E-FC48-F8154AD3C9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1258" y="2925623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6" y="1818011"/>
            <a:ext cx="1453460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888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2 Subheader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97230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B995A97-A123-DAE7-E586-D2003CEC0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8627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150211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2 Subheader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112264"/>
            <a:ext cx="5319559" cy="402716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112264"/>
            <a:ext cx="5319559" cy="402716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21628448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2978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3" name="Picture 12" descr="Purpl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6" y="1818011"/>
            <a:ext cx="1453460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801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508811"/>
            <a:ext cx="10896280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6" y="1818011"/>
            <a:ext cx="1453460" cy="128483"/>
          </a:xfrm>
          <a:prstGeom prst="rect">
            <a:avLst/>
          </a:prstGeom>
        </p:spPr>
      </p:pic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597230" y="2299970"/>
            <a:ext cx="10912883" cy="39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</p:spTree>
    <p:extLst>
      <p:ext uri="{BB962C8B-B14F-4D97-AF65-F5344CB8AC3E}">
        <p14:creationId xmlns:p14="http://schemas.microsoft.com/office/powerpoint/2010/main" val="18115510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41807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936472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  <p:pic>
        <p:nvPicPr>
          <p:cNvPr id="4" name="Picture 3" descr="Office for Academic Personnel and Faculty Logo">
            <a:extLst>
              <a:ext uri="{FF2B5EF4-FFF2-40B4-BE49-F238E27FC236}">
                <a16:creationId xmlns:a16="http://schemas.microsoft.com/office/drawing/2014/main" id="{C15219B2-38CE-3AC4-B5B8-8A8BE41ED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</a14:imgLayer>
                </a14:imgProps>
              </a:ext>
            </a:extLst>
          </a:blip>
          <a:srcRect l="18715"/>
          <a:stretch/>
        </p:blipFill>
        <p:spPr>
          <a:xfrm>
            <a:off x="759282" y="5982491"/>
            <a:ext cx="3094567" cy="491151"/>
          </a:xfrm>
          <a:prstGeom prst="rect">
            <a:avLst/>
          </a:prstGeom>
        </p:spPr>
      </p:pic>
      <p:pic>
        <p:nvPicPr>
          <p:cNvPr id="13" name="Picture 12" descr="Purple, block W logo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57441" y="4568599"/>
            <a:ext cx="2133600" cy="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70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-no-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5" y="859991"/>
            <a:ext cx="9364720" cy="3522341"/>
          </a:xfrm>
          <a:prstGeom prst="rect">
            <a:avLst/>
          </a:prstGeom>
        </p:spPr>
        <p:txBody>
          <a:bodyPr anchor="b"/>
          <a:lstStyle>
            <a:lvl1pPr algn="l">
              <a:defRPr sz="6667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  <p:pic>
        <p:nvPicPr>
          <p:cNvPr id="6" name="Picture 5" descr="Purpl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57441" y="4568599"/>
            <a:ext cx="2133600" cy="186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651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-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10719425" cy="2702193"/>
          </a:xfrm>
          <a:prstGeom prst="rect">
            <a:avLst/>
          </a:prstGeom>
        </p:spPr>
        <p:txBody>
          <a:bodyPr anchor="b"/>
          <a:lstStyle>
            <a:lvl1pPr algn="l">
              <a:defRPr sz="4800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 </a:t>
            </a:r>
            <a:br>
              <a:rPr lang="en-US"/>
            </a:br>
            <a:r>
              <a:rPr lang="en-US"/>
              <a:t>ENCODE NORMAL BLACK, 36 PT.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666847-1547-C1C1-DB05-547E8F40FE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3651939"/>
            <a:ext cx="1889847" cy="16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243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613833" y="2307557"/>
            <a:ext cx="10912883" cy="54822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3200" b="0" i="0" baseline="0">
                <a:solidFill>
                  <a:schemeClr val="tx2"/>
                </a:solidFill>
                <a:latin typeface="Uni Sans Regular" charset="0"/>
                <a:ea typeface="Uni Sans Regular" charset="0"/>
                <a:cs typeface="Uni Sans Regular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984890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489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2 Subheader +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597230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B995A97-A123-DAE7-E586-D2003CEC03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98627" y="2127038"/>
            <a:ext cx="5311479" cy="68017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1" i="0" baseline="0">
                <a:solidFill>
                  <a:schemeClr val="tx2"/>
                </a:solidFill>
                <a:latin typeface="Uni Sans Regular Italic" charset="0"/>
                <a:ea typeface="Uni Sans Regular Italic" charset="0"/>
                <a:cs typeface="Uni Sans Regular Italic" charset="0"/>
              </a:defRPr>
            </a:lvl1pPr>
            <a:lvl2pPr marL="609585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121917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828754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2438339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984890"/>
            <a:ext cx="5319559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5627969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97230" y="492381"/>
            <a:ext cx="10929479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82875DEF-5A5F-A475-E961-895B9BB4C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157984"/>
            <a:ext cx="5319559" cy="398144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0509" y="1819205"/>
            <a:ext cx="1471708" cy="128481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1CD68A92-978B-38A5-7A3D-D9C6785057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98628" y="2157984"/>
            <a:ext cx="5319559" cy="3981441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2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</p:spTree>
    <p:extLst>
      <p:ext uri="{BB962C8B-B14F-4D97-AF65-F5344CB8AC3E}">
        <p14:creationId xmlns:p14="http://schemas.microsoft.com/office/powerpoint/2010/main" val="3537081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4164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1EE76A12-4AF9-9126-7149-B867C410B0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6" name="Picture 5" descr="Purple, bla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22" name="Pictur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32683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2978"/>
            <a:ext cx="10896280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597230" y="2299970"/>
            <a:ext cx="10912883" cy="394821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2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1818011"/>
            <a:ext cx="1471708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967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-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859991"/>
            <a:ext cx="10719425" cy="2702193"/>
          </a:xfrm>
          <a:prstGeom prst="rect">
            <a:avLst/>
          </a:prstGeom>
        </p:spPr>
        <p:txBody>
          <a:bodyPr anchor="b"/>
          <a:lstStyle>
            <a:lvl1pPr algn="l">
              <a:defRPr sz="4800" b="1" i="0" baseline="0">
                <a:solidFill>
                  <a:schemeClr val="tx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TITLE HERE </a:t>
            </a:r>
            <a:br>
              <a:rPr lang="en-US"/>
            </a:br>
            <a:r>
              <a:rPr lang="en-US"/>
              <a:t>ENCODE NORMAL BLACK, 36 PT.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9C9936-F439-7C6E-5F36-9D9D95181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2042" y="3646607"/>
            <a:ext cx="1886588" cy="16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63267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13833" y="492978"/>
            <a:ext cx="10912883" cy="1325033"/>
          </a:xfrm>
          <a:prstGeom prst="rect">
            <a:avLst/>
          </a:prstGeom>
        </p:spPr>
        <p:txBody>
          <a:bodyPr anchor="b"/>
          <a:lstStyle>
            <a:lvl1pPr algn="l">
              <a:defRPr sz="4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97231" y="2307557"/>
            <a:ext cx="10929485" cy="3154535"/>
          </a:xfrm>
          <a:prstGeom prst="rect">
            <a:avLst/>
          </a:prstGeom>
        </p:spPr>
        <p:txBody>
          <a:bodyPr/>
          <a:lstStyle>
            <a:lvl1pPr marL="457189" indent="-457189">
              <a:buFont typeface="Lucida Grande"/>
              <a:buChar char="&gt;"/>
              <a:defRPr sz="26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523962" indent="-304792">
              <a:buSzPct val="100000"/>
              <a:buFont typeface="Lucida Grande"/>
              <a:buChar char="&gt;"/>
              <a:defRPr sz="2133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867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743131" indent="-304792">
              <a:buFont typeface="Lucida Grande"/>
              <a:buChar char="&gt;"/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20 pt.)</a:t>
            </a:r>
          </a:p>
          <a:p>
            <a:pPr lvl="1"/>
            <a:r>
              <a:rPr lang="en-US"/>
              <a:t>Second level (Open Sans Bold, 18)</a:t>
            </a:r>
          </a:p>
          <a:p>
            <a:pPr lvl="2"/>
            <a:r>
              <a:rPr lang="en-US"/>
              <a:t>Third level (Open Sans Bold, 16)</a:t>
            </a:r>
          </a:p>
          <a:p>
            <a:pPr lvl="3"/>
            <a:r>
              <a:rPr lang="en-US"/>
              <a:t>Fourth level (Open Sans Bold, 14)</a:t>
            </a:r>
          </a:p>
          <a:p>
            <a:pPr lvl="4"/>
            <a:r>
              <a:rPr lang="en-US"/>
              <a:t>Fifth level (Open Sans Bold, 12)</a:t>
            </a:r>
          </a:p>
        </p:txBody>
      </p:sp>
      <p:pic>
        <p:nvPicPr>
          <p:cNvPr id="13" name="Picture 12" descr="Purple, block W logo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553" y="5626608"/>
            <a:ext cx="1828800" cy="1231392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6" y="1818011"/>
            <a:ext cx="1453460" cy="128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1724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16386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97" r:id="rId5"/>
    <p:sldLayoutId id="2147483700" r:id="rId6"/>
    <p:sldLayoutId id="2147483679" r:id="rId7"/>
    <p:sldLayoutId id="2147483680" r:id="rId8"/>
    <p:sldLayoutId id="2147483701" r:id="rId9"/>
    <p:sldLayoutId id="2147483702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704" r:id="rId21"/>
    <p:sldLayoutId id="2147483706" r:id="rId22"/>
    <p:sldLayoutId id="2147483710" r:id="rId23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2CA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932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96" r:id="rId5"/>
    <p:sldLayoutId id="2147483699" r:id="rId6"/>
    <p:sldLayoutId id="2147483686" r:id="rId7"/>
    <p:sldLayoutId id="2147483687" r:id="rId8"/>
    <p:sldLayoutId id="2147483708" r:id="rId9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332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5" r:id="rId5"/>
    <p:sldLayoutId id="2147483698" r:id="rId6"/>
    <p:sldLayoutId id="2147483693" r:id="rId7"/>
    <p:sldLayoutId id="2147483694" r:id="rId8"/>
    <p:sldLayoutId id="2147483703" r:id="rId9"/>
    <p:sldLayoutId id="2147483707" r:id="rId10"/>
    <p:sldLayoutId id="2147483709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wd5.myworkday.com/uw/d/task/1422$16537.htmld__;!!K-Hz7m0Vt54!ihTL3U06a-DeZEDNvgKuwkRMXs4ueKp11pX2UdeP5fqeBOwQjlTxdx1Bev_4s9LNcGiYtsZhHl2Kgw$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facadv@uw.edu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hyperlink" Target="https://ap.washington.edu/fs-info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facadv@uw.ed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joyceyen@uw.edu" TargetMode="External"/><Relationship Id="rId4" Type="http://schemas.openxmlformats.org/officeDocument/2006/relationships/hyperlink" Target="mailto:callen3@uw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71D41-36A5-8DD6-C65C-F768AA918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sz="6000" dirty="0">
                <a:latin typeface="Encode Sans Normal Black"/>
              </a:rPr>
              <a:t>New APF Required Training for Faculty Search Committees – Admin Session</a:t>
            </a:r>
            <a:endParaRPr lang="en-US" sz="6000" dirty="0"/>
          </a:p>
        </p:txBody>
      </p:sp>
      <p:sp>
        <p:nvSpPr>
          <p:cNvPr id="84" name="Google Shape;84;p26"/>
          <p:cNvSpPr/>
          <p:nvPr/>
        </p:nvSpPr>
        <p:spPr>
          <a:xfrm>
            <a:off x="691394" y="4743280"/>
            <a:ext cx="8995457" cy="10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SzPts val="1800"/>
            </a:pPr>
            <a:endParaRPr lang="en-US" sz="1600">
              <a:solidFill>
                <a:schemeClr val="lt1"/>
              </a:solidFill>
              <a:latin typeface="Open Sans"/>
              <a:ea typeface="Open Sans"/>
              <a:cs typeface="Open Sans"/>
              <a:sym typeface="Calibri"/>
            </a:endParaRPr>
          </a:p>
          <a:p>
            <a:pPr lvl="0">
              <a:buSzPts val="1800"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Chadwick Allen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, UW APF Inclusive Excellence</a:t>
            </a:r>
            <a:endParaRPr lang="en-US">
              <a:solidFill>
                <a:schemeClr val="lt1"/>
              </a:solidFill>
            </a:endParaRPr>
          </a:p>
          <a:p>
            <a:pPr lvl="0">
              <a:buSzPts val="1800"/>
            </a:pPr>
            <a:r>
              <a:rPr lang="en-US" sz="1600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Joyce Yen</a:t>
            </a:r>
            <a:r>
              <a:rPr lang="en-US" sz="16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, UW ADVANCE Center for Institutional Change, UW APF Inclusive Excellence</a:t>
            </a:r>
            <a:endParaRPr lang="en-US" sz="1600">
              <a:solidFill>
                <a:schemeClr val="lt1"/>
              </a:solidFill>
              <a:latin typeface="Open Sans"/>
              <a:ea typeface="Open Sans"/>
              <a:cs typeface="Open Sans"/>
            </a:endParaRPr>
          </a:p>
          <a:p>
            <a:pPr>
              <a:buSzPts val="1800"/>
            </a:pPr>
            <a:r>
              <a:rPr lang="en-US" b="1" err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Comail</a:t>
            </a:r>
            <a:r>
              <a:rPr lang="en-US" b="1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 Rizvi</a:t>
            </a:r>
            <a:r>
              <a:rPr lang="en-US">
                <a:solidFill>
                  <a:schemeClr val="lt1"/>
                </a:solidFill>
                <a:latin typeface="Open Sans"/>
                <a:ea typeface="Open Sans"/>
                <a:cs typeface="Open Sans"/>
                <a:sym typeface="Calibri"/>
              </a:rPr>
              <a:t>, UW APF Inclusive Excellence</a:t>
            </a:r>
            <a:endParaRPr lang="en-US">
              <a:solidFill>
                <a:schemeClr val="l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AC9F4-01DB-A847-BD6F-8059297CC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Hiring Training Context</a:t>
            </a:r>
          </a:p>
        </p:txBody>
      </p:sp>
    </p:spTree>
    <p:extLst>
      <p:ext uri="{BB962C8B-B14F-4D97-AF65-F5344CB8AC3E}">
        <p14:creationId xmlns:p14="http://schemas.microsoft.com/office/powerpoint/2010/main" val="538159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B9029-21EA-2918-E8F2-8B985A3C3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7392F51-844C-BF9C-3C98-C2C2F849A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30" y="492381"/>
            <a:ext cx="10929479" cy="1325033"/>
          </a:xfrm>
        </p:spPr>
        <p:txBody>
          <a:bodyPr/>
          <a:lstStyle/>
          <a:p>
            <a:r>
              <a:rPr lang="en-US" dirty="0"/>
              <a:t>Hiring Training at UW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D152A96-1052-D634-2173-B274BA4C3E7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3200">
                <a:latin typeface="Uni Sans Regular"/>
              </a:rPr>
              <a:t>Required</a:t>
            </a:r>
            <a:endParaRPr lang="en-US" sz="3200"/>
          </a:p>
          <a:p>
            <a:endParaRPr lang="en-US" sz="3200">
              <a:latin typeface="Uni Sans Regular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3BA89F-3140-E5DC-5BC0-DE40147919B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7231" y="2984890"/>
            <a:ext cx="5319559" cy="3154535"/>
          </a:xfrm>
        </p:spPr>
        <p:txBody>
          <a:bodyPr lIns="91440" tIns="45720" rIns="91440" bIns="45720" anchor="t"/>
          <a:lstStyle/>
          <a:p>
            <a:pPr marL="456565" indent="-456565"/>
            <a:r>
              <a:rPr lang="en-US" dirty="0"/>
              <a:t>20-minute UWHR Workday Learning training for hiring authorities </a:t>
            </a:r>
          </a:p>
          <a:p>
            <a:pPr marL="989330" lvl="1" indent="-456565"/>
            <a:r>
              <a:rPr lang="en-US" dirty="0"/>
              <a:t>Self-paced, available July 1</a:t>
            </a:r>
          </a:p>
          <a:p>
            <a:pPr marL="989330" lvl="1" indent="-456565"/>
            <a:r>
              <a:rPr lang="en-US" dirty="0">
                <a:latin typeface="Open Sans"/>
                <a:ea typeface="Open Sans"/>
                <a:cs typeface="Open Sans"/>
              </a:rPr>
              <a:t>Certification good for 1 year</a:t>
            </a:r>
            <a:endParaRPr lang="en-US" dirty="0">
              <a:latin typeface="Open Sans" charset="0"/>
              <a:ea typeface="Open Sans" charset="0"/>
              <a:cs typeface="Open Sans" charset="0"/>
            </a:endParaRPr>
          </a:p>
          <a:p>
            <a:pPr marL="989330" lvl="1" indent="-456565"/>
            <a:endParaRPr lang="en-US" dirty="0">
              <a:latin typeface="Open Sans"/>
              <a:ea typeface="Open Sans"/>
              <a:cs typeface="Open Sans"/>
            </a:endParaRPr>
          </a:p>
          <a:p>
            <a:pPr marL="456565" indent="-456565"/>
            <a:r>
              <a:rPr lang="en-US" dirty="0">
                <a:latin typeface="Open Sans"/>
                <a:ea typeface="Open Sans"/>
                <a:cs typeface="Open Sans"/>
              </a:rPr>
              <a:t>90-minute APF live training for faculty search committees </a:t>
            </a:r>
          </a:p>
          <a:p>
            <a:pPr marL="989330" lvl="1" indent="-456565"/>
            <a:r>
              <a:rPr lang="en-US" dirty="0">
                <a:latin typeface="Open Sans"/>
                <a:ea typeface="Open Sans"/>
                <a:cs typeface="Open Sans"/>
              </a:rPr>
              <a:t>Offered year-round and on demand</a:t>
            </a:r>
          </a:p>
          <a:p>
            <a:pPr marL="989330" lvl="1" indent="-456565"/>
            <a:r>
              <a:rPr lang="en-US" dirty="0">
                <a:latin typeface="Open Sans"/>
                <a:ea typeface="Open Sans"/>
                <a:cs typeface="Open Sans"/>
              </a:rPr>
              <a:t>Certification good for 3 years</a:t>
            </a:r>
          </a:p>
          <a:p>
            <a:pPr lvl="1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DA387-D850-8D81-C7DD-231FA97DE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98627" y="2127038"/>
            <a:ext cx="5311479" cy="680170"/>
          </a:xfrm>
        </p:spPr>
        <p:txBody>
          <a:bodyPr lIns="91440" tIns="45720" rIns="91440" bIns="45720" anchor="t">
            <a:noAutofit/>
          </a:bodyPr>
          <a:lstStyle/>
          <a:p>
            <a:r>
              <a:rPr lang="en-US" sz="3200">
                <a:latin typeface="Uni Sans Regular"/>
              </a:rPr>
              <a:t>Optional (APF)</a:t>
            </a:r>
            <a:endParaRPr lang="en-US" sz="32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227697-568E-5BFC-E219-ABDA1DB7C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98628" y="2984890"/>
            <a:ext cx="5319559" cy="3154535"/>
          </a:xfrm>
        </p:spPr>
        <p:txBody>
          <a:bodyPr lIns="91440" tIns="45720" rIns="91440" bIns="45720" anchor="t"/>
          <a:lstStyle/>
          <a:p>
            <a:pPr marL="456565" indent="-456565">
              <a:lnSpc>
                <a:spcPct val="15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Preparing for Faculty Hiring (Spring)</a:t>
            </a:r>
          </a:p>
          <a:p>
            <a:pPr marL="456565" indent="-456565">
              <a:lnSpc>
                <a:spcPct val="150000"/>
              </a:lnSpc>
            </a:pPr>
            <a:r>
              <a:rPr lang="en-US"/>
              <a:t>Effective Practices for Interviewing (Fall)</a:t>
            </a:r>
            <a:endParaRPr lang="en-US">
              <a:latin typeface="Open Sans"/>
              <a:ea typeface="Open Sans"/>
              <a:cs typeface="Open Sans"/>
            </a:endParaRPr>
          </a:p>
          <a:p>
            <a:pPr marL="456565" indent="-456565">
              <a:lnSpc>
                <a:spcPct val="150000"/>
              </a:lnSpc>
            </a:pPr>
            <a:r>
              <a:rPr lang="en-US"/>
              <a:t>Custom Workshops (on demand)</a:t>
            </a:r>
          </a:p>
          <a:p>
            <a:pPr marL="456565" indent="-456565">
              <a:lnSpc>
                <a:spcPct val="150000"/>
              </a:lnSpc>
            </a:pPr>
            <a:r>
              <a:rPr lang="en-US" err="1">
                <a:latin typeface="Open Sans"/>
                <a:ea typeface="Open Sans"/>
                <a:cs typeface="Open Sans"/>
              </a:rPr>
              <a:t>Interfolio</a:t>
            </a:r>
            <a:r>
              <a:rPr lang="en-US">
                <a:latin typeface="Open Sans"/>
                <a:ea typeface="Open Sans"/>
                <a:cs typeface="Open Sans"/>
              </a:rPr>
              <a:t> Admin Companion Sessions </a:t>
            </a:r>
          </a:p>
          <a:p>
            <a:pPr marL="456565" indent="-456565">
              <a:lnSpc>
                <a:spcPct val="15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Office Hours / Consultations</a:t>
            </a:r>
          </a:p>
        </p:txBody>
      </p:sp>
      <p:sp>
        <p:nvSpPr>
          <p:cNvPr id="3" name="5-Point Star 2" descr="Star indicating that these trainings are meant for Interfolio Administrators">
            <a:extLst>
              <a:ext uri="{FF2B5EF4-FFF2-40B4-BE49-F238E27FC236}">
                <a16:creationId xmlns:a16="http://schemas.microsoft.com/office/drawing/2014/main" id="{525F5DCC-5916-3EB9-561A-B1D8BF6B0C7F}"/>
              </a:ext>
            </a:extLst>
          </p:cNvPr>
          <p:cNvSpPr/>
          <p:nvPr/>
        </p:nvSpPr>
        <p:spPr>
          <a:xfrm>
            <a:off x="6096000" y="5040587"/>
            <a:ext cx="515566" cy="466928"/>
          </a:xfrm>
          <a:prstGeom prst="star5">
            <a:avLst/>
          </a:prstGeom>
          <a:solidFill>
            <a:schemeClr val="bg1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439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able describing the roles and responsibilities of Non-SOM Faculty who are engaging in Faculty Search and Hiring. &#10;&#10;Roles include UWHR, APF, Hiring Authorities, Chairs of faculty search committees, faculty on faculty search committees, and unit Interfolio administrators.">
            <a:extLst>
              <a:ext uri="{FF2B5EF4-FFF2-40B4-BE49-F238E27FC236}">
                <a16:creationId xmlns:a16="http://schemas.microsoft.com/office/drawing/2014/main" id="{F6A7AF76-0591-AC34-701E-17DA41AA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248" y="1222"/>
            <a:ext cx="9677504" cy="68567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723DEF-81B1-AE3D-83D8-8B3707E5FB9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  <a:prstGeom prst="rect">
            <a:avLst/>
          </a:prstGeom>
        </p:spPr>
        <p:txBody>
          <a:bodyPr anchor="b"/>
          <a:lstStyle/>
          <a:p>
            <a:r>
              <a:rPr lang="en-US" sz="4800" dirty="0"/>
              <a:t>Non-SOM Faculty Hiring Required Training Roles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1336556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0C471-CAD2-78C5-CE25-3C5A8213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>
                <a:latin typeface="Encode Sans Normal Black"/>
              </a:rPr>
              <a:t>How to check training status </a:t>
            </a:r>
            <a:br>
              <a:rPr lang="en-US" dirty="0">
                <a:latin typeface="Encode Sans Normal Black"/>
              </a:rPr>
            </a:br>
            <a:r>
              <a:rPr lang="en-US" dirty="0">
                <a:latin typeface="Encode Sans Normal Black"/>
              </a:rPr>
              <a:t>(UWHR requirement)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5362A4-D24E-9415-DA1E-722EC7F23F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 marL="456565" indent="-456565"/>
            <a:r>
              <a:rPr lang="en-US" sz="2650" dirty="0">
                <a:latin typeface="Open Sans"/>
                <a:ea typeface="Open Sans"/>
                <a:cs typeface="Open Sans"/>
              </a:rPr>
              <a:t>Learning Coordinator Role in Workday</a:t>
            </a:r>
          </a:p>
          <a:p>
            <a:pPr marL="989965" lvl="1" indent="-380365"/>
            <a:r>
              <a:rPr lang="en-US" u="sng" dirty="0">
                <a:latin typeface="Open Sans"/>
                <a:ea typeface="Open Sans"/>
                <a:cs typeface="Open Sans"/>
                <a:hlinkClick r:id="rId3" tooltip="https://urldefense.com/v3/__https:/wd5.myworkday.com/uw/d/task/1422$16537.htmld__;!!K-Hz7m0Vt54!ihTL3U06a-DeZEDNvgKuwkRMXs4ueKp11pX2UdeP5fqeBOwQjlTxdx1Bev_4s9LNcGiYtsZhHl2Kgw$"/>
              </a:rPr>
              <a:t>Learning Enrollment Report R0098</a:t>
            </a:r>
            <a:endParaRPr lang="en-US" b="0" u="sng" dirty="0">
              <a:latin typeface="Open Sans"/>
              <a:ea typeface="Open Sans"/>
              <a:cs typeface="Open Sans"/>
            </a:endParaRPr>
          </a:p>
          <a:p>
            <a:pPr marL="1523365" lvl="2" indent="-304165">
              <a:buFont typeface="Wingdings"/>
              <a:buChar char="§"/>
            </a:pPr>
            <a:r>
              <a:rPr lang="en-US" sz="2200" b="0" dirty="0">
                <a:latin typeface="Open Sans"/>
                <a:ea typeface="Open Sans"/>
                <a:cs typeface="Open Sans"/>
              </a:rPr>
              <a:t>Learning Course Field </a:t>
            </a:r>
            <a:r>
              <a:rPr lang="en-US" sz="2200" b="0" dirty="0">
                <a:latin typeface="Open Sans"/>
                <a:ea typeface="Open Sans"/>
                <a:cs typeface="Open Sans"/>
                <a:sym typeface="Wingdings" pitchFamily="2" charset="2"/>
              </a:rPr>
              <a:t> Under “Topic” </a:t>
            </a:r>
            <a:r>
              <a:rPr lang="en-US" sz="2200" b="0" dirty="0">
                <a:latin typeface="Open Sans"/>
                <a:ea typeface="Open Sans"/>
                <a:cs typeface="Open Sans"/>
              </a:rPr>
              <a:t>Select “Compliance” </a:t>
            </a:r>
            <a:r>
              <a:rPr lang="en-US" sz="2200" b="0" dirty="0">
                <a:latin typeface="Open Sans"/>
                <a:ea typeface="Open Sans"/>
                <a:cs typeface="Open Sans"/>
                <a:sym typeface="Wingdings" pitchFamily="2" charset="2"/>
              </a:rPr>
              <a:t> </a:t>
            </a:r>
            <a:r>
              <a:rPr lang="en-US" sz="2200" b="0" dirty="0">
                <a:latin typeface="Open Sans"/>
                <a:ea typeface="Open Sans"/>
                <a:cs typeface="Open Sans"/>
              </a:rPr>
              <a:t>Select “</a:t>
            </a:r>
            <a:r>
              <a:rPr lang="en-US" sz="2100" b="0" dirty="0">
                <a:latin typeface="Open Sans"/>
                <a:ea typeface="Open Sans"/>
                <a:cs typeface="Open Sans"/>
              </a:rPr>
              <a:t>Inclusive Hiring Practices”</a:t>
            </a:r>
          </a:p>
          <a:p>
            <a:pPr marL="456565" indent="-456565"/>
            <a:r>
              <a:rPr lang="en-US" sz="2650" dirty="0">
                <a:latin typeface="Open Sans"/>
                <a:ea typeface="Open Sans"/>
                <a:cs typeface="Open Sans"/>
              </a:rPr>
              <a:t>Workday employee look up</a:t>
            </a:r>
          </a:p>
          <a:p>
            <a:pPr marL="989965" lvl="1" indent="-380365"/>
            <a:r>
              <a:rPr lang="en-US" b="0" dirty="0">
                <a:latin typeface="Open Sans"/>
                <a:ea typeface="Open Sans"/>
                <a:cs typeface="Open Sans"/>
              </a:rPr>
              <a:t>Employee </a:t>
            </a:r>
            <a:r>
              <a:rPr lang="en-US" b="0" dirty="0">
                <a:latin typeface="Open Sans"/>
                <a:ea typeface="Open Sans"/>
                <a:cs typeface="Open Sans"/>
                <a:sym typeface="Wingdings" pitchFamily="2" charset="2"/>
              </a:rPr>
              <a:t> Career  Learning</a:t>
            </a:r>
            <a:endParaRPr lang="en-US" sz="2200" b="0" dirty="0">
              <a:latin typeface="Open Sans"/>
              <a:ea typeface="Open Sans"/>
              <a:cs typeface="Open Sans"/>
            </a:endParaRPr>
          </a:p>
        </p:txBody>
      </p:sp>
      <p:sp>
        <p:nvSpPr>
          <p:cNvPr id="4" name="Diamond 3">
            <a:extLst>
              <a:ext uri="{FF2B5EF4-FFF2-40B4-BE49-F238E27FC236}">
                <a16:creationId xmlns:a16="http://schemas.microsoft.com/office/drawing/2014/main" id="{64467811-6831-3417-98DC-A9FF6671EC00}"/>
              </a:ext>
            </a:extLst>
          </p:cNvPr>
          <p:cNvSpPr/>
          <p:nvPr/>
        </p:nvSpPr>
        <p:spPr>
          <a:xfrm>
            <a:off x="9038746" y="611792"/>
            <a:ext cx="2710308" cy="1281324"/>
          </a:xfrm>
          <a:prstGeom prst="diamond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>
                <a:solidFill>
                  <a:schemeClr val="accent3"/>
                </a:solidFill>
              </a:rPr>
              <a:t>All required training complete? </a:t>
            </a:r>
          </a:p>
        </p:txBody>
      </p:sp>
    </p:spTree>
    <p:extLst>
      <p:ext uri="{BB962C8B-B14F-4D97-AF65-F5344CB8AC3E}">
        <p14:creationId xmlns:p14="http://schemas.microsoft.com/office/powerpoint/2010/main" val="24641305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8F687-2A8A-C5DD-B5D9-4D40CA0E7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E261-7F9E-D643-337C-19B75DC5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/>
          <a:lstStyle/>
          <a:p>
            <a:r>
              <a:rPr lang="en-US" dirty="0">
                <a:latin typeface="Encode Sans Normal Black"/>
              </a:rPr>
              <a:t>How to check training status </a:t>
            </a:r>
            <a:br>
              <a:rPr lang="en-US" dirty="0">
                <a:latin typeface="Encode Sans Normal Black"/>
              </a:rPr>
            </a:br>
            <a:r>
              <a:rPr lang="en-US" dirty="0">
                <a:latin typeface="Encode Sans Normal Black"/>
              </a:rPr>
              <a:t>(APF requirement)</a:t>
            </a:r>
            <a:endParaRPr lang="en-US" dirty="0"/>
          </a:p>
        </p:txBody>
      </p:sp>
      <p:pic>
        <p:nvPicPr>
          <p:cNvPr id="6" name="Picture 5" descr="Screenshot of the APF portal where users can verify training status">
            <a:extLst>
              <a:ext uri="{FF2B5EF4-FFF2-40B4-BE49-F238E27FC236}">
                <a16:creationId xmlns:a16="http://schemas.microsoft.com/office/drawing/2014/main" id="{2F827803-D3A6-B976-A393-B0CB65C84D6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652" y="4164478"/>
            <a:ext cx="5009952" cy="269352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6CFB23-43E4-9614-A5C5-E42CDEC538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Email APF IE at </a:t>
            </a:r>
            <a:r>
              <a:rPr lang="en-US" dirty="0">
                <a:hlinkClick r:id="rId3"/>
              </a:rPr>
              <a:t>facadv@uw.edu</a:t>
            </a:r>
            <a:r>
              <a:rPr lang="en-US" dirty="0"/>
              <a:t> </a:t>
            </a:r>
          </a:p>
          <a:p>
            <a:r>
              <a:rPr lang="en-US" dirty="0"/>
              <a:t>APF System – Faculty Search Information (FS Info)</a:t>
            </a:r>
          </a:p>
          <a:p>
            <a:pPr lvl="1"/>
            <a:r>
              <a:rPr lang="en-US" dirty="0"/>
              <a:t>Go to </a:t>
            </a:r>
            <a:r>
              <a:rPr lang="en-US" dirty="0">
                <a:hlinkClick r:id="rId4" tooltip="https://ap.washington.edu/fs-info"/>
              </a:rPr>
              <a:t>https://ap.washington.edu/fs-info</a:t>
            </a:r>
            <a:r>
              <a:rPr lang="en-US" dirty="0"/>
              <a:t> and click on Training Status</a:t>
            </a: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id="{CA985EBC-56BB-6CA4-1CB3-5BAC22B9D6AE}"/>
              </a:ext>
            </a:extLst>
          </p:cNvPr>
          <p:cNvSpPr/>
          <p:nvPr/>
        </p:nvSpPr>
        <p:spPr>
          <a:xfrm>
            <a:off x="9038746" y="611792"/>
            <a:ext cx="2710308" cy="1281324"/>
          </a:xfrm>
          <a:prstGeom prst="diamond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chemeClr val="accent3"/>
                </a:solidFill>
              </a:rPr>
              <a:t>All required training complete? </a:t>
            </a:r>
          </a:p>
        </p:txBody>
      </p:sp>
      <p:grpSp>
        <p:nvGrpSpPr>
          <p:cNvPr id="9" name="Group 8" descr="Screenshot of the APF portal where users can verify training status">
            <a:extLst>
              <a:ext uri="{FF2B5EF4-FFF2-40B4-BE49-F238E27FC236}">
                <a16:creationId xmlns:a16="http://schemas.microsoft.com/office/drawing/2014/main" id="{EFC6AAD2-0E14-C5AE-555A-88303205F02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482404" y="3989327"/>
            <a:ext cx="4103798" cy="2868673"/>
            <a:chOff x="1217007" y="4135873"/>
            <a:chExt cx="3787882" cy="264783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906AA673-3A6E-0356-39F0-D4AFD59950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17007" y="4135873"/>
              <a:ext cx="3787882" cy="2647839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6D16E43-46EE-302E-9162-108840AAA39A}"/>
                </a:ext>
              </a:extLst>
            </p:cNvPr>
            <p:cNvSpPr/>
            <p:nvPr/>
          </p:nvSpPr>
          <p:spPr>
            <a:xfrm>
              <a:off x="1697232" y="5116638"/>
              <a:ext cx="986762" cy="1619662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QR Code to our APF System, to be used to verify completion of training by interfolio administrators. ">
            <a:extLst>
              <a:ext uri="{FF2B5EF4-FFF2-40B4-BE49-F238E27FC236}">
                <a16:creationId xmlns:a16="http://schemas.microsoft.com/office/drawing/2014/main" id="{9CBBD8C6-17AE-AEAC-71B1-1744FD65DC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7036" y="3817201"/>
            <a:ext cx="1481488" cy="153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38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BB7DF45-DE5A-244D-EEB3-F7039A71A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Certification Steps for APF Training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478FE-40D4-6DEE-198E-D242955D159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Take the check-in survey at the start of the training</a:t>
            </a:r>
          </a:p>
          <a:p>
            <a:pPr marL="514350" indent="-514350">
              <a:buAutoNum type="arabicPeriod"/>
            </a:pPr>
            <a:r>
              <a:rPr lang="en-US" sz="2650" dirty="0">
                <a:latin typeface="Open Sans"/>
                <a:ea typeface="Open Sans"/>
                <a:cs typeface="Open Sans"/>
              </a:rPr>
              <a:t>Attend the full 90-minute training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Take the check-out survey at the end of the training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A87E09-0C25-3086-B2B3-AB51EB41E17A}"/>
              </a:ext>
            </a:extLst>
          </p:cNvPr>
          <p:cNvSpPr/>
          <p:nvPr/>
        </p:nvSpPr>
        <p:spPr>
          <a:xfrm>
            <a:off x="791736" y="3884824"/>
            <a:ext cx="8497229" cy="2479012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>
                <a:solidFill>
                  <a:schemeClr val="bg2"/>
                </a:solidFill>
              </a:rPr>
              <a:t>Granting Evaluator status in </a:t>
            </a:r>
            <a:r>
              <a:rPr lang="en-US" sz="3600" b="1" err="1">
                <a:solidFill>
                  <a:schemeClr val="bg2"/>
                </a:solidFill>
              </a:rPr>
              <a:t>Interfolio</a:t>
            </a:r>
            <a:r>
              <a:rPr lang="en-US" sz="3600" b="1">
                <a:solidFill>
                  <a:schemeClr val="bg2"/>
                </a:solidFill>
              </a:rPr>
              <a:t>: </a:t>
            </a:r>
          </a:p>
          <a:p>
            <a:endParaRPr lang="en-US" sz="2400">
              <a:solidFill>
                <a:schemeClr val="bg2"/>
              </a:solidFill>
            </a:endParaRPr>
          </a:p>
          <a:p>
            <a:pPr marL="342900" indent="-342900">
              <a:buClr>
                <a:schemeClr val="accent3"/>
              </a:buClr>
              <a:buFontTx/>
              <a:buChar char="-"/>
            </a:pPr>
            <a:r>
              <a:rPr lang="en-US" sz="2400">
                <a:solidFill>
                  <a:schemeClr val="bg2"/>
                </a:solidFill>
              </a:rPr>
              <a:t>Level 1: Committee Chair Access</a:t>
            </a:r>
          </a:p>
          <a:p>
            <a:pPr marL="342900" indent="-342900">
              <a:buClr>
                <a:schemeClr val="accent3"/>
              </a:buClr>
              <a:buFontTx/>
              <a:buChar char="-"/>
            </a:pPr>
            <a:r>
              <a:rPr lang="en-US" sz="2400">
                <a:solidFill>
                  <a:schemeClr val="bg2"/>
                </a:solidFill>
              </a:rPr>
              <a:t>Level 2: Committee Member Access</a:t>
            </a:r>
          </a:p>
          <a:p>
            <a:pPr marL="342900" indent="-342900">
              <a:buClr>
                <a:schemeClr val="accent3"/>
              </a:buClr>
              <a:buFontTx/>
              <a:buChar char="-"/>
            </a:pPr>
            <a:r>
              <a:rPr lang="en-US" sz="2400">
                <a:solidFill>
                  <a:schemeClr val="bg2"/>
                </a:solidFill>
              </a:rPr>
              <a:t>Level 3: General Faculty Access</a:t>
            </a:r>
          </a:p>
        </p:txBody>
      </p:sp>
    </p:spTree>
    <p:extLst>
      <p:ext uri="{BB962C8B-B14F-4D97-AF65-F5344CB8AC3E}">
        <p14:creationId xmlns:p14="http://schemas.microsoft.com/office/powerpoint/2010/main" val="342721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1a5d1a9686_2_504"/>
          <p:cNvSpPr txBox="1">
            <a:spLocks noGrp="1"/>
          </p:cNvSpPr>
          <p:nvPr>
            <p:ph type="title"/>
          </p:nvPr>
        </p:nvSpPr>
        <p:spPr>
          <a:xfrm>
            <a:off x="604105" y="1731523"/>
            <a:ext cx="10719425" cy="40096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150"/>
              <a:buNone/>
            </a:pPr>
            <a:r>
              <a:rPr lang="en-US" dirty="0"/>
              <a:t>APF IE: </a:t>
            </a:r>
            <a:r>
              <a:rPr lang="en-US" dirty="0">
                <a:hlinkClick r:id="rId3"/>
              </a:rPr>
              <a:t>facadv@uw.edu</a:t>
            </a:r>
            <a:br>
              <a:rPr lang="en-US" dirty="0"/>
            </a:br>
            <a:br>
              <a:rPr lang="en-US" dirty="0"/>
            </a:br>
            <a:r>
              <a:rPr lang="en-US" sz="4400" dirty="0"/>
              <a:t>Chadwick Allen</a:t>
            </a:r>
            <a:br>
              <a:rPr lang="en-US" sz="4400" dirty="0"/>
            </a:br>
            <a:r>
              <a:rPr lang="en-US" sz="2200" dirty="0"/>
              <a:t>Associate Vice Provost</a:t>
            </a:r>
            <a:br>
              <a:rPr lang="en-US" sz="2200" dirty="0"/>
            </a:br>
            <a:r>
              <a:rPr lang="en-US" sz="2200" dirty="0"/>
              <a:t>Office for Academic Personnel and Faculty</a:t>
            </a:r>
            <a:br>
              <a:rPr lang="en-US" sz="2200" dirty="0"/>
            </a:br>
            <a:r>
              <a:rPr lang="en-US" sz="2200" u="sng" dirty="0">
                <a:solidFill>
                  <a:schemeClr val="hlink"/>
                </a:solidFill>
                <a:hlinkClick r:id="rId4"/>
              </a:rPr>
              <a:t>callen3@uw.edu</a:t>
            </a:r>
            <a:br>
              <a:rPr lang="en-US" sz="4400" dirty="0"/>
            </a:br>
            <a:br>
              <a:rPr lang="en-US" sz="4400" dirty="0"/>
            </a:br>
            <a:r>
              <a:rPr lang="en-US" sz="4400" dirty="0"/>
              <a:t>Joyce Yen</a:t>
            </a:r>
            <a:br>
              <a:rPr lang="en-US" sz="4400" dirty="0"/>
            </a:br>
            <a:r>
              <a:rPr lang="en-US" sz="2200" dirty="0"/>
              <a:t>Director</a:t>
            </a:r>
            <a:br>
              <a:rPr lang="en-US" sz="2200" dirty="0"/>
            </a:br>
            <a:r>
              <a:rPr lang="en-US" sz="2200" dirty="0"/>
              <a:t>ADVANCE Center for Institutional Change</a:t>
            </a:r>
            <a:br>
              <a:rPr lang="en-US" sz="4400" dirty="0"/>
            </a:br>
            <a:r>
              <a:rPr lang="en-US" sz="2200" u="sng" dirty="0">
                <a:solidFill>
                  <a:schemeClr val="hlink"/>
                </a:solidFill>
                <a:hlinkClick r:id="rId5"/>
              </a:rPr>
              <a:t>joyceyen@uw.edu</a:t>
            </a:r>
            <a:r>
              <a:rPr lang="en-US" sz="2200" dirty="0"/>
              <a:t> </a:t>
            </a:r>
            <a:endParaRPr sz="22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4000"/>
              <a:buNone/>
            </a:pP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EVENT_SECTION_UUID" val="a32a50da-9e3b-44b2-8da8-c570099a6da0"/>
  <p:tag name="SLIDO_EVENT_UUID" val="49a454b4-dfba-4e6b-87f9-8ae7d73b9a22"/>
  <p:tag name="SLIDO_PRESENTATION_ID" val="c2091b4a-a2ce-4ba7-8fa1-1448c4eb18d8"/>
</p:tagLst>
</file>

<file path=ppt/theme/theme1.xml><?xml version="1.0" encoding="utf-8"?>
<a:theme xmlns:a="http://schemas.openxmlformats.org/drawingml/2006/main" name="APF Custom Design Purple">
  <a:themeElements>
    <a:clrScheme name="Custom 4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APF Custom Design Gold">
  <a:themeElements>
    <a:clrScheme name="Custom 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4B2E83"/>
      </a:hlink>
      <a:folHlink>
        <a:srgbClr val="4B2E8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APF Custom Design White">
  <a:themeElements>
    <a:clrScheme name="Custom 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4B2E83"/>
      </a:hlink>
      <a:folHlink>
        <a:srgbClr val="4B2E8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37160CFAD0C445A3C6033D8539168C" ma:contentTypeVersion="9" ma:contentTypeDescription="Create a new document." ma:contentTypeScope="" ma:versionID="fe1e5564fccadc3b60c500e2f96fc7c4">
  <xsd:schema xmlns:xsd="http://www.w3.org/2001/XMLSchema" xmlns:xs="http://www.w3.org/2001/XMLSchema" xmlns:p="http://schemas.microsoft.com/office/2006/metadata/properties" xmlns:ns2="b3212040-afd4-4aee-a433-12747f85ac47" targetNamespace="http://schemas.microsoft.com/office/2006/metadata/properties" ma:root="true" ma:fieldsID="0e21e2e06a2c397749ae0efddd3aa32b" ns2:_="">
    <xsd:import namespace="b3212040-afd4-4aee-a433-12747f85ac4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212040-afd4-4aee-a433-12747f85ac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3212040-afd4-4aee-a433-12747f85ac4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5EE9DA5-2507-48A8-A2C1-56ADE20DAE44}">
  <ds:schemaRefs>
    <ds:schemaRef ds:uri="b3212040-afd4-4aee-a433-12747f85ac4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934ADD2-3898-462E-B688-D7DCDC8FF56B}">
  <ds:schemaRefs>
    <ds:schemaRef ds:uri="http://purl.org/dc/dcmitype/"/>
    <ds:schemaRef ds:uri="http://purl.org/dc/elements/1.1/"/>
    <ds:schemaRef ds:uri="http://schemas.openxmlformats.org/package/2006/metadata/core-properties"/>
    <ds:schemaRef ds:uri="b3212040-afd4-4aee-a433-12747f85ac47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7978934-3781-4232-ADB7-5D254F2D5DC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338</Words>
  <Application>Microsoft Office PowerPoint</Application>
  <PresentationFormat>Widescreen</PresentationFormat>
  <Paragraphs>52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Merriweather Sans</vt:lpstr>
      <vt:lpstr>Open Sans</vt:lpstr>
      <vt:lpstr>Wingdings</vt:lpstr>
      <vt:lpstr>Encode Sans Normal Black</vt:lpstr>
      <vt:lpstr>Encode Sans Condensed Thin</vt:lpstr>
      <vt:lpstr>Uni Sans Regular</vt:lpstr>
      <vt:lpstr>Calibri</vt:lpstr>
      <vt:lpstr>Uni Sans Regular Italic</vt:lpstr>
      <vt:lpstr>Open Sans Light</vt:lpstr>
      <vt:lpstr>Arial</vt:lpstr>
      <vt:lpstr>Aptos</vt:lpstr>
      <vt:lpstr>Lucida Grande</vt:lpstr>
      <vt:lpstr>APF Custom Design Purple</vt:lpstr>
      <vt:lpstr>APF Custom Design Gold</vt:lpstr>
      <vt:lpstr>APF Custom Design White</vt:lpstr>
      <vt:lpstr>New APF Required Training for Faculty Search Committees – Admin Session</vt:lpstr>
      <vt:lpstr>Hiring Training Context</vt:lpstr>
      <vt:lpstr>Hiring Training at UW</vt:lpstr>
      <vt:lpstr>Non-SOM Faculty Hiring Required Training Roles and Responsibilities</vt:lpstr>
      <vt:lpstr>How to check training status  (UWHR requirement)</vt:lpstr>
      <vt:lpstr>How to check training status  (APF requirement)</vt:lpstr>
      <vt:lpstr>Certification Steps for APF Training</vt:lpstr>
      <vt:lpstr>APF IE: facadv@uw.edu  Chadwick Allen Associate Vice Provost Office for Academic Personnel and Faculty callen3@uw.edu  Joyce Yen Director ADVANCE Center for Institutional Change joyceyen@uw.edu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Alanya Cannon</dc:creator>
  <cp:lastModifiedBy>Comail Rizvi</cp:lastModifiedBy>
  <cp:revision>2</cp:revision>
  <cp:lastPrinted>2026-07-06T17:49:31Z</cp:lastPrinted>
  <dcterms:created xsi:type="dcterms:W3CDTF">2014-10-14T00:51:43Z</dcterms:created>
  <dcterms:modified xsi:type="dcterms:W3CDTF">2026-10-05T23:45:26Z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0x0101004637160CFAD0C445A3C6033D8539168C</vt:lpwstr>
  </property>
  <property fmtid="{D5CDD505-2E9C-101B-9397-08002B2CF9AE}" pid="3" name="MediaServiceImageTags">
    <vt:lpwstr/>
  </property>
</Properties>
</file>