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 id="2147483667" r:id="rId5"/>
    <p:sldMasterId id="2147483652" r:id="rId6"/>
  </p:sldMasterIdLst>
  <p:notesMasterIdLst>
    <p:notesMasterId r:id="rId45"/>
  </p:notesMasterIdLst>
  <p:sldIdLst>
    <p:sldId id="256" r:id="rId7"/>
    <p:sldId id="262" r:id="rId8"/>
    <p:sldId id="263" r:id="rId9"/>
    <p:sldId id="264" r:id="rId10"/>
    <p:sldId id="330" r:id="rId11"/>
    <p:sldId id="339" r:id="rId12"/>
    <p:sldId id="331" r:id="rId13"/>
    <p:sldId id="333" r:id="rId14"/>
    <p:sldId id="332" r:id="rId15"/>
    <p:sldId id="334" r:id="rId16"/>
    <p:sldId id="356" r:id="rId17"/>
    <p:sldId id="335" r:id="rId18"/>
    <p:sldId id="336" r:id="rId19"/>
    <p:sldId id="337" r:id="rId20"/>
    <p:sldId id="352" r:id="rId21"/>
    <p:sldId id="357" r:id="rId22"/>
    <p:sldId id="338" r:id="rId23"/>
    <p:sldId id="270" r:id="rId24"/>
    <p:sldId id="343" r:id="rId25"/>
    <p:sldId id="344" r:id="rId26"/>
    <p:sldId id="346" r:id="rId27"/>
    <p:sldId id="345" r:id="rId28"/>
    <p:sldId id="355" r:id="rId29"/>
    <p:sldId id="347" r:id="rId30"/>
    <p:sldId id="324" r:id="rId31"/>
    <p:sldId id="322" r:id="rId32"/>
    <p:sldId id="323" r:id="rId33"/>
    <p:sldId id="348" r:id="rId34"/>
    <p:sldId id="349" r:id="rId35"/>
    <p:sldId id="358" r:id="rId36"/>
    <p:sldId id="350" r:id="rId37"/>
    <p:sldId id="351" r:id="rId38"/>
    <p:sldId id="353" r:id="rId39"/>
    <p:sldId id="341" r:id="rId40"/>
    <p:sldId id="340" r:id="rId41"/>
    <p:sldId id="342" r:id="rId42"/>
    <p:sldId id="354" r:id="rId43"/>
    <p:sldId id="286" r:id="rId4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44" userDrawn="1">
          <p15:clr>
            <a:srgbClr val="A4A3A4"/>
          </p15:clr>
        </p15:guide>
        <p15:guide id="2" pos="336" userDrawn="1">
          <p15:clr>
            <a:srgbClr val="A4A3A4"/>
          </p15:clr>
        </p15:guide>
        <p15:guide id="3" orient="horz" pos="2748" userDrawn="1">
          <p15:clr>
            <a:srgbClr val="A4A3A4"/>
          </p15:clr>
        </p15:guide>
        <p15:guide id="4" pos="480" userDrawn="1">
          <p15:clr>
            <a:srgbClr val="A4A3A4"/>
          </p15:clr>
        </p15:guide>
        <p15:guide id="5" pos="410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95D646-3349-857C-EC2B-D5A45AE8F428}" name="Ursula E Owen" initials="UO" userId="S::ursako@uw.edu::d54ed400-d395-4cf2-8b3d-828b1a7b31f4" providerId="AD"/>
  <p188:author id="{18C9DFF2-C2F3-59F7-FD31-710856D66466}" name="Nicole Schwab" initials="NS" userId="S::nschwab@uw.edu::97682354-f366-47cd-93fd-3a824e5a096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1A1A1"/>
    <a:srgbClr val="949494"/>
    <a:srgbClr val="888888"/>
    <a:srgbClr val="6A6D6F"/>
    <a:srgbClr val="25005C"/>
    <a:srgbClr val="E2CA9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347" autoAdjust="0"/>
  </p:normalViewPr>
  <p:slideViewPr>
    <p:cSldViewPr snapToGrid="0" snapToObjects="1" showGuides="1">
      <p:cViewPr varScale="1">
        <p:scale>
          <a:sx n="75" d="100"/>
          <a:sy n="75" d="100"/>
        </p:scale>
        <p:origin x="56" y="268"/>
      </p:cViewPr>
      <p:guideLst>
        <p:guide orient="horz" pos="1044"/>
        <p:guide pos="336"/>
        <p:guide orient="horz" pos="2748"/>
        <p:guide pos="480"/>
        <p:guide pos="4104"/>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457AD0-A33B-4D2F-B293-BCD4B0933A53}" type="doc">
      <dgm:prSet loTypeId="urn:microsoft.com/office/officeart/2005/8/layout/vProcess5" loCatId="process" qsTypeId="urn:microsoft.com/office/officeart/2005/8/quickstyle/simple1" qsCatId="simple" csTypeId="urn:microsoft.com/office/officeart/2005/8/colors/accent1_5" csCatId="accent1" phldr="1"/>
      <dgm:spPr/>
      <dgm:t>
        <a:bodyPr/>
        <a:lstStyle/>
        <a:p>
          <a:endParaRPr lang="en-US"/>
        </a:p>
      </dgm:t>
    </dgm:pt>
    <dgm:pt modelId="{CF1A954A-9653-4B9E-94A6-41D7C712F1AA}">
      <dgm:prSet phldrT="[Text]" phldr="0"/>
      <dgm:spPr/>
      <dgm:t>
        <a:bodyPr/>
        <a:lstStyle/>
        <a:p>
          <a:r>
            <a:rPr lang="en-US" b="1" dirty="0"/>
            <a:t>UW unit requests extension</a:t>
          </a:r>
        </a:p>
      </dgm:t>
    </dgm:pt>
    <dgm:pt modelId="{DAC1E9CB-F2A9-45FB-A85D-6E9D6C6A4505}" type="parTrans" cxnId="{842D1CD8-A706-4FC0-9515-28F4FDE37A03}">
      <dgm:prSet/>
      <dgm:spPr/>
      <dgm:t>
        <a:bodyPr/>
        <a:lstStyle/>
        <a:p>
          <a:endParaRPr lang="en-US"/>
        </a:p>
      </dgm:t>
    </dgm:pt>
    <dgm:pt modelId="{7E473603-3528-452A-832E-C393523D54A3}" type="sibTrans" cxnId="{842D1CD8-A706-4FC0-9515-28F4FDE37A03}">
      <dgm:prSet/>
      <dgm:spPr/>
      <dgm:t>
        <a:bodyPr/>
        <a:lstStyle/>
        <a:p>
          <a:endParaRPr lang="en-US"/>
        </a:p>
      </dgm:t>
    </dgm:pt>
    <dgm:pt modelId="{05D3492C-5828-4DE5-ACE2-62207ACD12B7}">
      <dgm:prSet phldrT="[Text]" phldr="0"/>
      <dgm:spPr/>
      <dgm:t>
        <a:bodyPr/>
        <a:lstStyle/>
        <a:p>
          <a:r>
            <a:rPr lang="en-US" b="1" dirty="0"/>
            <a:t>ISO reviews request and issues extended DS-2019</a:t>
          </a:r>
        </a:p>
      </dgm:t>
    </dgm:pt>
    <dgm:pt modelId="{43B3BC13-DED5-4932-865A-9A8D337554FD}" type="parTrans" cxnId="{5B527C27-2918-4E4F-B0D9-59B8E983DE6A}">
      <dgm:prSet/>
      <dgm:spPr/>
      <dgm:t>
        <a:bodyPr/>
        <a:lstStyle/>
        <a:p>
          <a:endParaRPr lang="en-US"/>
        </a:p>
      </dgm:t>
    </dgm:pt>
    <dgm:pt modelId="{23455CC9-8CB0-47C4-9358-3A84D50F9A3D}" type="sibTrans" cxnId="{5B527C27-2918-4E4F-B0D9-59B8E983DE6A}">
      <dgm:prSet/>
      <dgm:spPr/>
      <dgm:t>
        <a:bodyPr/>
        <a:lstStyle/>
        <a:p>
          <a:endParaRPr lang="en-US"/>
        </a:p>
      </dgm:t>
    </dgm:pt>
    <dgm:pt modelId="{BCE53547-2098-4CC0-8E46-4E44AFFD881C}">
      <dgm:prSet phldrT="[Text]" phldr="0"/>
      <dgm:spPr/>
      <dgm:t>
        <a:bodyPr/>
        <a:lstStyle/>
        <a:p>
          <a:r>
            <a:rPr lang="en-US" b="1" dirty="0"/>
            <a:t>ISO and/or unit share extended DS-2019 with scholar</a:t>
          </a:r>
        </a:p>
      </dgm:t>
    </dgm:pt>
    <dgm:pt modelId="{933178A3-7EC8-4BFD-B0FF-B51B3C7BF461}" type="parTrans" cxnId="{BF3E1E14-EE79-4FE8-B385-EE46A1A39E43}">
      <dgm:prSet/>
      <dgm:spPr/>
      <dgm:t>
        <a:bodyPr/>
        <a:lstStyle/>
        <a:p>
          <a:endParaRPr lang="en-US"/>
        </a:p>
      </dgm:t>
    </dgm:pt>
    <dgm:pt modelId="{B9EDEB71-2403-4DCB-83AC-3470330DB4FA}" type="sibTrans" cxnId="{BF3E1E14-EE79-4FE8-B385-EE46A1A39E43}">
      <dgm:prSet/>
      <dgm:spPr/>
      <dgm:t>
        <a:bodyPr/>
        <a:lstStyle/>
        <a:p>
          <a:endParaRPr lang="en-US"/>
        </a:p>
      </dgm:t>
    </dgm:pt>
    <dgm:pt modelId="{EF90EB06-B880-42A4-82D0-9B3945168632}">
      <dgm:prSet phldrT="[Text]" phldr="0" custT="1"/>
      <dgm:spPr/>
      <dgm:t>
        <a:bodyPr/>
        <a:lstStyle/>
        <a:p>
          <a:r>
            <a:rPr lang="en-US" sz="2000" b="1" dirty="0"/>
            <a:t>Scholar uses extended DS-2019 to file I-539 Application OR exit/reenter</a:t>
          </a:r>
        </a:p>
      </dgm:t>
    </dgm:pt>
    <dgm:pt modelId="{B2730978-30A6-436A-A609-E8D7A4925B08}" type="parTrans" cxnId="{A49C60EE-1974-4DF2-819B-8C5A062BC2C5}">
      <dgm:prSet/>
      <dgm:spPr/>
      <dgm:t>
        <a:bodyPr/>
        <a:lstStyle/>
        <a:p>
          <a:endParaRPr lang="en-US"/>
        </a:p>
      </dgm:t>
    </dgm:pt>
    <dgm:pt modelId="{E9B2D2B7-EF9F-4778-87E9-2FC663178DC5}" type="sibTrans" cxnId="{A49C60EE-1974-4DF2-819B-8C5A062BC2C5}">
      <dgm:prSet/>
      <dgm:spPr/>
      <dgm:t>
        <a:bodyPr/>
        <a:lstStyle/>
        <a:p>
          <a:endParaRPr lang="en-US"/>
        </a:p>
      </dgm:t>
    </dgm:pt>
    <dgm:pt modelId="{FEA1DD61-EC0C-42C3-BCF4-449700CD9F0C}" type="pres">
      <dgm:prSet presAssocID="{72457AD0-A33B-4D2F-B293-BCD4B0933A53}" presName="outerComposite" presStyleCnt="0">
        <dgm:presLayoutVars>
          <dgm:chMax val="5"/>
          <dgm:dir/>
          <dgm:resizeHandles val="exact"/>
        </dgm:presLayoutVars>
      </dgm:prSet>
      <dgm:spPr/>
    </dgm:pt>
    <dgm:pt modelId="{667BF9A5-6CD1-4B52-8EEA-F4A6B7B8E90B}" type="pres">
      <dgm:prSet presAssocID="{72457AD0-A33B-4D2F-B293-BCD4B0933A53}" presName="dummyMaxCanvas" presStyleCnt="0">
        <dgm:presLayoutVars/>
      </dgm:prSet>
      <dgm:spPr/>
    </dgm:pt>
    <dgm:pt modelId="{B4908913-2720-4DDE-B7CB-97FB932EAE85}" type="pres">
      <dgm:prSet presAssocID="{72457AD0-A33B-4D2F-B293-BCD4B0933A53}" presName="FourNodes_1" presStyleLbl="node1" presStyleIdx="0" presStyleCnt="4">
        <dgm:presLayoutVars>
          <dgm:bulletEnabled val="1"/>
        </dgm:presLayoutVars>
      </dgm:prSet>
      <dgm:spPr/>
    </dgm:pt>
    <dgm:pt modelId="{7BC32E62-6B37-45E1-9E04-5CF100ED8FCF}" type="pres">
      <dgm:prSet presAssocID="{72457AD0-A33B-4D2F-B293-BCD4B0933A53}" presName="FourNodes_2" presStyleLbl="node1" presStyleIdx="1" presStyleCnt="4">
        <dgm:presLayoutVars>
          <dgm:bulletEnabled val="1"/>
        </dgm:presLayoutVars>
      </dgm:prSet>
      <dgm:spPr/>
    </dgm:pt>
    <dgm:pt modelId="{BC452DC1-F20E-42A2-8E0E-E19482A6C5FD}" type="pres">
      <dgm:prSet presAssocID="{72457AD0-A33B-4D2F-B293-BCD4B0933A53}" presName="FourNodes_3" presStyleLbl="node1" presStyleIdx="2" presStyleCnt="4">
        <dgm:presLayoutVars>
          <dgm:bulletEnabled val="1"/>
        </dgm:presLayoutVars>
      </dgm:prSet>
      <dgm:spPr/>
    </dgm:pt>
    <dgm:pt modelId="{1B1C2B4B-56D2-4FF6-915A-6EB0FC49A201}" type="pres">
      <dgm:prSet presAssocID="{72457AD0-A33B-4D2F-B293-BCD4B0933A53}" presName="FourNodes_4" presStyleLbl="node1" presStyleIdx="3" presStyleCnt="4">
        <dgm:presLayoutVars>
          <dgm:bulletEnabled val="1"/>
        </dgm:presLayoutVars>
      </dgm:prSet>
      <dgm:spPr/>
    </dgm:pt>
    <dgm:pt modelId="{AA9DCE1E-8791-406D-86BC-098243373B2A}" type="pres">
      <dgm:prSet presAssocID="{72457AD0-A33B-4D2F-B293-BCD4B0933A53}" presName="FourConn_1-2" presStyleLbl="fgAccFollowNode1" presStyleIdx="0" presStyleCnt="3">
        <dgm:presLayoutVars>
          <dgm:bulletEnabled val="1"/>
        </dgm:presLayoutVars>
      </dgm:prSet>
      <dgm:spPr/>
    </dgm:pt>
    <dgm:pt modelId="{6C5833FD-E838-4584-B7AB-129CC9CA4BA9}" type="pres">
      <dgm:prSet presAssocID="{72457AD0-A33B-4D2F-B293-BCD4B0933A53}" presName="FourConn_2-3" presStyleLbl="fgAccFollowNode1" presStyleIdx="1" presStyleCnt="3">
        <dgm:presLayoutVars>
          <dgm:bulletEnabled val="1"/>
        </dgm:presLayoutVars>
      </dgm:prSet>
      <dgm:spPr/>
    </dgm:pt>
    <dgm:pt modelId="{83527E84-F307-46DB-9CD8-7DB72E5B0F7F}" type="pres">
      <dgm:prSet presAssocID="{72457AD0-A33B-4D2F-B293-BCD4B0933A53}" presName="FourConn_3-4" presStyleLbl="fgAccFollowNode1" presStyleIdx="2" presStyleCnt="3">
        <dgm:presLayoutVars>
          <dgm:bulletEnabled val="1"/>
        </dgm:presLayoutVars>
      </dgm:prSet>
      <dgm:spPr/>
    </dgm:pt>
    <dgm:pt modelId="{87B80651-13D8-431D-81F2-2C146D07F6E9}" type="pres">
      <dgm:prSet presAssocID="{72457AD0-A33B-4D2F-B293-BCD4B0933A53}" presName="FourNodes_1_text" presStyleLbl="node1" presStyleIdx="3" presStyleCnt="4">
        <dgm:presLayoutVars>
          <dgm:bulletEnabled val="1"/>
        </dgm:presLayoutVars>
      </dgm:prSet>
      <dgm:spPr/>
    </dgm:pt>
    <dgm:pt modelId="{3B0FDF2E-BE04-4821-952E-406AA526C436}" type="pres">
      <dgm:prSet presAssocID="{72457AD0-A33B-4D2F-B293-BCD4B0933A53}" presName="FourNodes_2_text" presStyleLbl="node1" presStyleIdx="3" presStyleCnt="4">
        <dgm:presLayoutVars>
          <dgm:bulletEnabled val="1"/>
        </dgm:presLayoutVars>
      </dgm:prSet>
      <dgm:spPr/>
    </dgm:pt>
    <dgm:pt modelId="{90872B02-CBDC-4768-9C6D-5B86BF4570A7}" type="pres">
      <dgm:prSet presAssocID="{72457AD0-A33B-4D2F-B293-BCD4B0933A53}" presName="FourNodes_3_text" presStyleLbl="node1" presStyleIdx="3" presStyleCnt="4">
        <dgm:presLayoutVars>
          <dgm:bulletEnabled val="1"/>
        </dgm:presLayoutVars>
      </dgm:prSet>
      <dgm:spPr/>
    </dgm:pt>
    <dgm:pt modelId="{FA35B9E2-D849-4901-9D67-9F638476A0F0}" type="pres">
      <dgm:prSet presAssocID="{72457AD0-A33B-4D2F-B293-BCD4B0933A53}" presName="FourNodes_4_text" presStyleLbl="node1" presStyleIdx="3" presStyleCnt="4">
        <dgm:presLayoutVars>
          <dgm:bulletEnabled val="1"/>
        </dgm:presLayoutVars>
      </dgm:prSet>
      <dgm:spPr/>
    </dgm:pt>
  </dgm:ptLst>
  <dgm:cxnLst>
    <dgm:cxn modelId="{E6DB1A07-3A8D-4A5F-9F8F-B79C7BE26DD4}" type="presOf" srcId="{B9EDEB71-2403-4DCB-83AC-3470330DB4FA}" destId="{83527E84-F307-46DB-9CD8-7DB72E5B0F7F}" srcOrd="0" destOrd="0" presId="urn:microsoft.com/office/officeart/2005/8/layout/vProcess5"/>
    <dgm:cxn modelId="{6B552C0D-6356-4640-A22A-E8A349355EA9}" type="presOf" srcId="{BCE53547-2098-4CC0-8E46-4E44AFFD881C}" destId="{90872B02-CBDC-4768-9C6D-5B86BF4570A7}" srcOrd="1" destOrd="0" presId="urn:microsoft.com/office/officeart/2005/8/layout/vProcess5"/>
    <dgm:cxn modelId="{BF3E1E14-EE79-4FE8-B385-EE46A1A39E43}" srcId="{72457AD0-A33B-4D2F-B293-BCD4B0933A53}" destId="{BCE53547-2098-4CC0-8E46-4E44AFFD881C}" srcOrd="2" destOrd="0" parTransId="{933178A3-7EC8-4BFD-B0FF-B51B3C7BF461}" sibTransId="{B9EDEB71-2403-4DCB-83AC-3470330DB4FA}"/>
    <dgm:cxn modelId="{6A60C116-3D8D-4BB7-B2EE-5E46137780F6}" type="presOf" srcId="{BCE53547-2098-4CC0-8E46-4E44AFFD881C}" destId="{BC452DC1-F20E-42A2-8E0E-E19482A6C5FD}" srcOrd="0" destOrd="0" presId="urn:microsoft.com/office/officeart/2005/8/layout/vProcess5"/>
    <dgm:cxn modelId="{2025CF16-34B5-42C2-A55B-AA226122192A}" type="presOf" srcId="{72457AD0-A33B-4D2F-B293-BCD4B0933A53}" destId="{FEA1DD61-EC0C-42C3-BCF4-449700CD9F0C}" srcOrd="0" destOrd="0" presId="urn:microsoft.com/office/officeart/2005/8/layout/vProcess5"/>
    <dgm:cxn modelId="{5B527C27-2918-4E4F-B0D9-59B8E983DE6A}" srcId="{72457AD0-A33B-4D2F-B293-BCD4B0933A53}" destId="{05D3492C-5828-4DE5-ACE2-62207ACD12B7}" srcOrd="1" destOrd="0" parTransId="{43B3BC13-DED5-4932-865A-9A8D337554FD}" sibTransId="{23455CC9-8CB0-47C4-9358-3A84D50F9A3D}"/>
    <dgm:cxn modelId="{13E5465D-E693-4A68-8063-FE692E66E2E6}" type="presOf" srcId="{7E473603-3528-452A-832E-C393523D54A3}" destId="{AA9DCE1E-8791-406D-86BC-098243373B2A}" srcOrd="0" destOrd="0" presId="urn:microsoft.com/office/officeart/2005/8/layout/vProcess5"/>
    <dgm:cxn modelId="{65074960-851C-4EEE-8DA4-0479B5D6A149}" type="presOf" srcId="{23455CC9-8CB0-47C4-9358-3A84D50F9A3D}" destId="{6C5833FD-E838-4584-B7AB-129CC9CA4BA9}" srcOrd="0" destOrd="0" presId="urn:microsoft.com/office/officeart/2005/8/layout/vProcess5"/>
    <dgm:cxn modelId="{198A117A-B908-4E61-B4BA-A0D6B5831C6E}" type="presOf" srcId="{EF90EB06-B880-42A4-82D0-9B3945168632}" destId="{1B1C2B4B-56D2-4FF6-915A-6EB0FC49A201}" srcOrd="0" destOrd="0" presId="urn:microsoft.com/office/officeart/2005/8/layout/vProcess5"/>
    <dgm:cxn modelId="{73A27C7E-19C0-4AED-9A56-CEC677ACEF00}" type="presOf" srcId="{05D3492C-5828-4DE5-ACE2-62207ACD12B7}" destId="{3B0FDF2E-BE04-4821-952E-406AA526C436}" srcOrd="1" destOrd="0" presId="urn:microsoft.com/office/officeart/2005/8/layout/vProcess5"/>
    <dgm:cxn modelId="{274AB0A8-96F1-44BA-AC21-E5FED6F5129E}" type="presOf" srcId="{CF1A954A-9653-4B9E-94A6-41D7C712F1AA}" destId="{B4908913-2720-4DDE-B7CB-97FB932EAE85}" srcOrd="0" destOrd="0" presId="urn:microsoft.com/office/officeart/2005/8/layout/vProcess5"/>
    <dgm:cxn modelId="{7AD926C0-CB77-49C1-861B-75B02E5029F7}" type="presOf" srcId="{05D3492C-5828-4DE5-ACE2-62207ACD12B7}" destId="{7BC32E62-6B37-45E1-9E04-5CF100ED8FCF}" srcOrd="0" destOrd="0" presId="urn:microsoft.com/office/officeart/2005/8/layout/vProcess5"/>
    <dgm:cxn modelId="{7B060BD1-200C-4CB2-88BB-DC925DBFCEFE}" type="presOf" srcId="{EF90EB06-B880-42A4-82D0-9B3945168632}" destId="{FA35B9E2-D849-4901-9D67-9F638476A0F0}" srcOrd="1" destOrd="0" presId="urn:microsoft.com/office/officeart/2005/8/layout/vProcess5"/>
    <dgm:cxn modelId="{842D1CD8-A706-4FC0-9515-28F4FDE37A03}" srcId="{72457AD0-A33B-4D2F-B293-BCD4B0933A53}" destId="{CF1A954A-9653-4B9E-94A6-41D7C712F1AA}" srcOrd="0" destOrd="0" parTransId="{DAC1E9CB-F2A9-45FB-A85D-6E9D6C6A4505}" sibTransId="{7E473603-3528-452A-832E-C393523D54A3}"/>
    <dgm:cxn modelId="{A49C60EE-1974-4DF2-819B-8C5A062BC2C5}" srcId="{72457AD0-A33B-4D2F-B293-BCD4B0933A53}" destId="{EF90EB06-B880-42A4-82D0-9B3945168632}" srcOrd="3" destOrd="0" parTransId="{B2730978-30A6-436A-A609-E8D7A4925B08}" sibTransId="{E9B2D2B7-EF9F-4778-87E9-2FC663178DC5}"/>
    <dgm:cxn modelId="{E79311F4-A57F-46A7-ACB4-8F6C78AFA241}" type="presOf" srcId="{CF1A954A-9653-4B9E-94A6-41D7C712F1AA}" destId="{87B80651-13D8-431D-81F2-2C146D07F6E9}" srcOrd="1" destOrd="0" presId="urn:microsoft.com/office/officeart/2005/8/layout/vProcess5"/>
    <dgm:cxn modelId="{A0A6A883-02FF-4398-95CC-BEA1B44117D8}" type="presParOf" srcId="{FEA1DD61-EC0C-42C3-BCF4-449700CD9F0C}" destId="{667BF9A5-6CD1-4B52-8EEA-F4A6B7B8E90B}" srcOrd="0" destOrd="0" presId="urn:microsoft.com/office/officeart/2005/8/layout/vProcess5"/>
    <dgm:cxn modelId="{27B9CFEF-CFEB-4706-853F-EDFC71EA0D80}" type="presParOf" srcId="{FEA1DD61-EC0C-42C3-BCF4-449700CD9F0C}" destId="{B4908913-2720-4DDE-B7CB-97FB932EAE85}" srcOrd="1" destOrd="0" presId="urn:microsoft.com/office/officeart/2005/8/layout/vProcess5"/>
    <dgm:cxn modelId="{DB30DF59-D504-46E7-B654-E5D4E6C6DB24}" type="presParOf" srcId="{FEA1DD61-EC0C-42C3-BCF4-449700CD9F0C}" destId="{7BC32E62-6B37-45E1-9E04-5CF100ED8FCF}" srcOrd="2" destOrd="0" presId="urn:microsoft.com/office/officeart/2005/8/layout/vProcess5"/>
    <dgm:cxn modelId="{AAC1AC3B-4E26-4E83-97DF-DDC462C74288}" type="presParOf" srcId="{FEA1DD61-EC0C-42C3-BCF4-449700CD9F0C}" destId="{BC452DC1-F20E-42A2-8E0E-E19482A6C5FD}" srcOrd="3" destOrd="0" presId="urn:microsoft.com/office/officeart/2005/8/layout/vProcess5"/>
    <dgm:cxn modelId="{8605EBC3-2EB8-47BF-BBEB-205911E2DFAF}" type="presParOf" srcId="{FEA1DD61-EC0C-42C3-BCF4-449700CD9F0C}" destId="{1B1C2B4B-56D2-4FF6-915A-6EB0FC49A201}" srcOrd="4" destOrd="0" presId="urn:microsoft.com/office/officeart/2005/8/layout/vProcess5"/>
    <dgm:cxn modelId="{701833F3-4EC8-42E2-B655-11C033EBCBBD}" type="presParOf" srcId="{FEA1DD61-EC0C-42C3-BCF4-449700CD9F0C}" destId="{AA9DCE1E-8791-406D-86BC-098243373B2A}" srcOrd="5" destOrd="0" presId="urn:microsoft.com/office/officeart/2005/8/layout/vProcess5"/>
    <dgm:cxn modelId="{27C215C1-B28F-4A28-9EDA-5B9CC1CE71C5}" type="presParOf" srcId="{FEA1DD61-EC0C-42C3-BCF4-449700CD9F0C}" destId="{6C5833FD-E838-4584-B7AB-129CC9CA4BA9}" srcOrd="6" destOrd="0" presId="urn:microsoft.com/office/officeart/2005/8/layout/vProcess5"/>
    <dgm:cxn modelId="{6C3829E1-4F86-495C-9FB4-5D0BECBE6550}" type="presParOf" srcId="{FEA1DD61-EC0C-42C3-BCF4-449700CD9F0C}" destId="{83527E84-F307-46DB-9CD8-7DB72E5B0F7F}" srcOrd="7" destOrd="0" presId="urn:microsoft.com/office/officeart/2005/8/layout/vProcess5"/>
    <dgm:cxn modelId="{97A04376-F451-44AA-A77C-94FEDD9ACF1D}" type="presParOf" srcId="{FEA1DD61-EC0C-42C3-BCF4-449700CD9F0C}" destId="{87B80651-13D8-431D-81F2-2C146D07F6E9}" srcOrd="8" destOrd="0" presId="urn:microsoft.com/office/officeart/2005/8/layout/vProcess5"/>
    <dgm:cxn modelId="{AFB53729-2204-407D-A648-CEC49ED9728B}" type="presParOf" srcId="{FEA1DD61-EC0C-42C3-BCF4-449700CD9F0C}" destId="{3B0FDF2E-BE04-4821-952E-406AA526C436}" srcOrd="9" destOrd="0" presId="urn:microsoft.com/office/officeart/2005/8/layout/vProcess5"/>
    <dgm:cxn modelId="{1F798D76-77D6-4A45-B095-1CED2E2BB78F}" type="presParOf" srcId="{FEA1DD61-EC0C-42C3-BCF4-449700CD9F0C}" destId="{90872B02-CBDC-4768-9C6D-5B86BF4570A7}" srcOrd="10" destOrd="0" presId="urn:microsoft.com/office/officeart/2005/8/layout/vProcess5"/>
    <dgm:cxn modelId="{D6959A14-78C0-4AE6-B7D4-45517763D8D4}" type="presParOf" srcId="{FEA1DD61-EC0C-42C3-BCF4-449700CD9F0C}" destId="{FA35B9E2-D849-4901-9D67-9F638476A0F0}"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3C79DF-85AE-4D9D-8E41-DC7DAC65B910}" type="doc">
      <dgm:prSet loTypeId="urn:microsoft.com/office/officeart/2026/layout/SmallDotsVertical" loCatId="timeline" qsTypeId="urn:microsoft.com/office/officeart/2005/8/quickstyle/simple1" qsCatId="simple" csTypeId="urn:microsoft.com/office/officeart/2005/8/colors/accent1_2" csCatId="accent1" phldr="1"/>
      <dgm:spPr/>
      <dgm:t>
        <a:bodyPr/>
        <a:lstStyle/>
        <a:p>
          <a:endParaRPr lang="en-US"/>
        </a:p>
      </dgm:t>
    </dgm:pt>
    <dgm:pt modelId="{8CBB531F-23B0-484A-850D-8B66BA57D3F4}">
      <dgm:prSet phldrT="Title" phldr="0">
        <dgm:extLst>
          <a:ext uri="{C7F2D5A4-9E3B-4C8F-A7D2-1F8E9B6C4A30}">
            <msodIdLoc:phldrLoc xmlns:msodIdLoc="http://schemas.microsoft.com/office/drawing/2026/04/diagram/placeholderloc" id="msoidsIgxPlaceholderTitle"/>
          </a:ext>
        </dgm:extLst>
      </dgm:prSet>
      <dgm:spPr/>
      <dgm:t>
        <a:bodyPr/>
        <a:lstStyle/>
        <a:p>
          <a:pPr>
            <a:defRPr b="1">
              <a:solidFill>
                <a:schemeClr val="accent1"/>
              </a:solidFill>
            </a:defRPr>
          </a:pPr>
          <a:r>
            <a:rPr lang="en-US" dirty="0"/>
            <a:t>NOW </a:t>
          </a:r>
          <a:br>
            <a:rPr lang="en-US" dirty="0"/>
          </a:br>
          <a:r>
            <a:rPr lang="en-US" dirty="0"/>
            <a:t>(UNTIL 09/15/2026)</a:t>
          </a:r>
        </a:p>
      </dgm:t>
    </dgm:pt>
    <dgm:pt modelId="{CBC536C4-9248-46FD-9C59-19E2DDA057B9}" type="parTrans" cxnId="{53A41457-FB2F-4AA2-84BF-2F11351562B1}">
      <dgm:prSet/>
      <dgm:spPr/>
      <dgm:t>
        <a:bodyPr/>
        <a:lstStyle/>
        <a:p>
          <a:endParaRPr lang="en-US"/>
        </a:p>
      </dgm:t>
    </dgm:pt>
    <dgm:pt modelId="{DB8C6905-E16D-4F78-A2C9-9EE808AF61AA}" type="sibTrans" cxnId="{53A41457-FB2F-4AA2-84BF-2F11351562B1}">
      <dgm:prSet/>
      <dgm:spPr/>
      <dgm:t>
        <a:bodyPr/>
        <a:lstStyle/>
        <a:p>
          <a:endParaRPr lang="en-US"/>
        </a:p>
      </dgm:t>
    </dgm:pt>
    <dgm:pt modelId="{3D1799E6-EAC6-4F8E-8C00-B806C3B073CA}">
      <dgm:prSet phldrT="Description" phldr="0">
        <dgm:extLst>
          <a:ext uri="{C7F2D5A4-9E3B-4C8F-A7D2-1F8E9B6C4A30}">
            <msodIdLoc:phldrLoc xmlns:msodIdLoc="http://schemas.microsoft.com/office/drawing/2026/04/diagram/placeholderloc" id="msoidsIgxPlaceholderDescription"/>
          </a:ext>
        </dgm:extLst>
      </dgm:prSet>
      <dgm:spPr>
        <a:solidFill>
          <a:schemeClr val="tx1">
            <a:lumMod val="20000"/>
            <a:lumOff val="80000"/>
          </a:schemeClr>
        </a:solidFill>
      </dgm:spPr>
      <dgm:t>
        <a:bodyPr/>
        <a:lstStyle/>
        <a:p>
          <a:r>
            <a:rPr lang="en-US" dirty="0"/>
            <a:t>Completed J-1 extensions don’t require any additional action by J-1 exchange visitor</a:t>
          </a:r>
        </a:p>
        <a:p>
          <a:r>
            <a:rPr lang="en-US" dirty="0"/>
            <a:t>No I-539 or exit/reentry required </a:t>
          </a:r>
        </a:p>
      </dgm:t>
    </dgm:pt>
    <dgm:pt modelId="{E52A953B-297D-4401-A446-5C32430748B4}" type="parTrans" cxnId="{B61BD22A-ED04-4039-BBF0-3058796C9BDB}">
      <dgm:prSet/>
      <dgm:spPr/>
      <dgm:t>
        <a:bodyPr/>
        <a:lstStyle/>
        <a:p>
          <a:endParaRPr lang="en-US"/>
        </a:p>
      </dgm:t>
    </dgm:pt>
    <dgm:pt modelId="{F7ECD200-EBE6-428F-9EBC-725AFFE2BD11}" type="sibTrans" cxnId="{B61BD22A-ED04-4039-BBF0-3058796C9BDB}">
      <dgm:prSet/>
      <dgm:spPr/>
      <dgm:t>
        <a:bodyPr/>
        <a:lstStyle/>
        <a:p>
          <a:endParaRPr lang="en-US"/>
        </a:p>
      </dgm:t>
    </dgm:pt>
    <dgm:pt modelId="{A9D636E9-2D69-4D9D-91C7-B423FD1A48DB}">
      <dgm:prSet phldrT="Title" phldr="0">
        <dgm:extLst>
          <a:ext uri="{C7F2D5A4-9E3B-4C8F-A7D2-1F8E9B6C4A30}">
            <msodIdLoc:phldrLoc xmlns:msodIdLoc="http://schemas.microsoft.com/office/drawing/2026/04/diagram/placeholderloc" id="msoidsIgxPlaceholderTitle"/>
          </a:ext>
        </dgm:extLst>
      </dgm:prSet>
      <dgm:spPr/>
      <dgm:t>
        <a:bodyPr/>
        <a:lstStyle/>
        <a:p>
          <a:pPr>
            <a:defRPr b="1">
              <a:solidFill>
                <a:schemeClr val="accent1"/>
              </a:solidFill>
            </a:defRPr>
          </a:pPr>
          <a:r>
            <a:rPr lang="en-US" dirty="0"/>
            <a:t>TRANSITION PERIOD (09/15/2026-03/18/2027)</a:t>
          </a:r>
        </a:p>
      </dgm:t>
    </dgm:pt>
    <dgm:pt modelId="{3014C571-AECB-4B86-A5C5-0C13F49C4B14}" type="parTrans" cxnId="{625CF8A5-0D0E-4451-B75A-F18C793A5B48}">
      <dgm:prSet/>
      <dgm:spPr/>
      <dgm:t>
        <a:bodyPr/>
        <a:lstStyle/>
        <a:p>
          <a:endParaRPr lang="en-US"/>
        </a:p>
      </dgm:t>
    </dgm:pt>
    <dgm:pt modelId="{90BB503D-96A6-490B-8B2F-C3435736D717}" type="sibTrans" cxnId="{625CF8A5-0D0E-4451-B75A-F18C793A5B48}">
      <dgm:prSet/>
      <dgm:spPr/>
      <dgm:t>
        <a:bodyPr/>
        <a:lstStyle/>
        <a:p>
          <a:endParaRPr lang="en-US"/>
        </a:p>
      </dgm:t>
    </dgm:pt>
    <dgm:pt modelId="{1897D47A-73AB-4BAA-BB25-C1F5481C1DC8}">
      <dgm:prSet phldrT="Description" phldr="0" custT="1">
        <dgm:extLst>
          <a:ext uri="{C7F2D5A4-9E3B-4C8F-A7D2-1F8E9B6C4A30}">
            <msodIdLoc:phldrLoc xmlns:msodIdLoc="http://schemas.microsoft.com/office/drawing/2026/04/diagram/placeholderloc" id="msoidsIgxPlaceholderDescription"/>
          </a:ext>
        </dgm:extLst>
      </dgm:prSet>
      <dgm:spPr/>
      <dgm:t>
        <a:bodyPr/>
        <a:lstStyle/>
        <a:p>
          <a:r>
            <a:rPr lang="en-US" sz="1800" dirty="0"/>
            <a:t>Completed J-1 extensions require additional action</a:t>
          </a:r>
        </a:p>
        <a:p>
          <a:r>
            <a:rPr lang="en-US" sz="1800" dirty="0"/>
            <a:t>J-1 exchange visitors with timely filed I-539 can continue exchange activity through end date on new DS-2019</a:t>
          </a:r>
        </a:p>
      </dgm:t>
    </dgm:pt>
    <dgm:pt modelId="{77BC7AFF-BD88-41C9-B047-9AF2ECAE57C7}" type="parTrans" cxnId="{14306CD4-C4B5-475F-80C7-E58C22084C80}">
      <dgm:prSet/>
      <dgm:spPr/>
      <dgm:t>
        <a:bodyPr/>
        <a:lstStyle/>
        <a:p>
          <a:endParaRPr lang="en-US"/>
        </a:p>
      </dgm:t>
    </dgm:pt>
    <dgm:pt modelId="{05B32B92-7BB2-4CDB-9186-23D838285FC7}" type="sibTrans" cxnId="{14306CD4-C4B5-475F-80C7-E58C22084C80}">
      <dgm:prSet/>
      <dgm:spPr/>
      <dgm:t>
        <a:bodyPr/>
        <a:lstStyle/>
        <a:p>
          <a:endParaRPr lang="en-US"/>
        </a:p>
      </dgm:t>
    </dgm:pt>
    <dgm:pt modelId="{47E8422D-C99B-4ABC-8C7B-419187AFC57C}">
      <dgm:prSet phldrT="Title" phldr="0">
        <dgm:extLst>
          <a:ext uri="{C7F2D5A4-9E3B-4C8F-A7D2-1F8E9B6C4A30}">
            <msodIdLoc:phldrLoc xmlns:msodIdLoc="http://schemas.microsoft.com/office/drawing/2026/04/diagram/placeholderloc" id="msoidsIgxPlaceholderTitle"/>
          </a:ext>
        </dgm:extLst>
      </dgm:prSet>
      <dgm:spPr/>
      <dgm:t>
        <a:bodyPr/>
        <a:lstStyle/>
        <a:p>
          <a:pPr>
            <a:defRPr b="1">
              <a:solidFill>
                <a:schemeClr val="accent1"/>
              </a:solidFill>
            </a:defRPr>
          </a:pPr>
          <a:r>
            <a:rPr lang="en-US" dirty="0"/>
            <a:t>RULE IN FULL EFFECT (AFTER 03/18/2027)</a:t>
          </a:r>
        </a:p>
      </dgm:t>
    </dgm:pt>
    <dgm:pt modelId="{D97E4EDC-3213-440B-9C0F-D7DDCF39D939}" type="parTrans" cxnId="{A1D858C0-9A96-41BB-9E7E-866BFF5148E1}">
      <dgm:prSet/>
      <dgm:spPr/>
      <dgm:t>
        <a:bodyPr/>
        <a:lstStyle/>
        <a:p>
          <a:endParaRPr lang="en-US"/>
        </a:p>
      </dgm:t>
    </dgm:pt>
    <dgm:pt modelId="{1E4156AD-89A7-4123-8C12-74F102170D71}" type="sibTrans" cxnId="{A1D858C0-9A96-41BB-9E7E-866BFF5148E1}">
      <dgm:prSet/>
      <dgm:spPr/>
      <dgm:t>
        <a:bodyPr/>
        <a:lstStyle/>
        <a:p>
          <a:endParaRPr lang="en-US"/>
        </a:p>
      </dgm:t>
    </dgm:pt>
    <dgm:pt modelId="{463AE862-4801-4CFF-BED7-1E2D262FE422}">
      <dgm:prSet phldrT="Description" phldr="0" custT="1">
        <dgm:extLst>
          <a:ext uri="{C7F2D5A4-9E3B-4C8F-A7D2-1F8E9B6C4A30}">
            <msodIdLoc:phldrLoc xmlns:msodIdLoc="http://schemas.microsoft.com/office/drawing/2026/04/diagram/placeholderloc" id="msoidsIgxPlaceholderDescription"/>
          </a:ext>
        </dgm:extLst>
      </dgm:prSet>
      <dgm:spPr/>
      <dgm:t>
        <a:bodyPr/>
        <a:lstStyle/>
        <a:p>
          <a:r>
            <a:rPr lang="en-US" sz="1800" dirty="0"/>
            <a:t>Completed J-1 extensions require additional action</a:t>
          </a:r>
        </a:p>
        <a:p>
          <a:r>
            <a:rPr lang="en-US" sz="1800" dirty="0"/>
            <a:t>J-1 exchange visitors with timely filed </a:t>
          </a:r>
          <a:br>
            <a:rPr lang="en-US" sz="1800" dirty="0"/>
          </a:br>
          <a:r>
            <a:rPr lang="en-US" sz="1800" dirty="0"/>
            <a:t>I-539 can continue exchange activity </a:t>
          </a:r>
          <a:br>
            <a:rPr lang="en-US" sz="1800" dirty="0"/>
          </a:br>
          <a:r>
            <a:rPr lang="en-US" sz="1800" dirty="0"/>
            <a:t>for 240 days</a:t>
          </a:r>
        </a:p>
      </dgm:t>
    </dgm:pt>
    <dgm:pt modelId="{4D373A72-99CE-4DBD-B415-54A03C994D06}" type="parTrans" cxnId="{36C78DD6-22D8-43C2-A35B-943192E7CF89}">
      <dgm:prSet/>
      <dgm:spPr/>
      <dgm:t>
        <a:bodyPr/>
        <a:lstStyle/>
        <a:p>
          <a:endParaRPr lang="en-US"/>
        </a:p>
      </dgm:t>
    </dgm:pt>
    <dgm:pt modelId="{38FA544C-A874-4F89-A9AE-969CD879D7A1}" type="sibTrans" cxnId="{36C78DD6-22D8-43C2-A35B-943192E7CF89}">
      <dgm:prSet/>
      <dgm:spPr/>
      <dgm:t>
        <a:bodyPr/>
        <a:lstStyle/>
        <a:p>
          <a:endParaRPr lang="en-US"/>
        </a:p>
      </dgm:t>
    </dgm:pt>
    <dgm:pt modelId="{F9E1A502-A25B-4D1E-87EF-DEF6AC15A03C}" type="pres">
      <dgm:prSet presAssocID="{D23C79DF-85AE-4D9D-8E41-DC7DAC65B910}" presName="root" presStyleCnt="0">
        <dgm:presLayoutVars>
          <dgm:dir/>
          <dgm:resizeHandles val="exact"/>
        </dgm:presLayoutVars>
      </dgm:prSet>
      <dgm:spPr/>
    </dgm:pt>
    <dgm:pt modelId="{4488A456-36C1-494A-964C-C027419CC083}" type="pres">
      <dgm:prSet presAssocID="{D23C79DF-85AE-4D9D-8E41-DC7DAC65B910}" presName="connLine" presStyleLbl="dkBgShp" presStyleIdx="0" presStyleCnt="1"/>
      <dgm:spPr>
        <a:gradFill rotWithShape="0">
          <a:gsLst>
            <a:gs pos="0">
              <a:schemeClr val="accent1">
                <a:tint val="76000"/>
              </a:schemeClr>
            </a:gs>
            <a:gs pos="100000">
              <a:schemeClr val="accent1">
                <a:tint val="76000"/>
              </a:schemeClr>
            </a:gs>
          </a:gsLst>
          <a:lin ang="0" scaled="0"/>
        </a:gradFill>
        <a:ln>
          <a:noFill/>
        </a:ln>
        <a:effectLst/>
      </dgm:spPr>
    </dgm:pt>
    <dgm:pt modelId="{248D3908-6C35-4282-976A-F0C00752919E}" type="pres">
      <dgm:prSet presAssocID="{D23C79DF-85AE-4D9D-8E41-DC7DAC65B910}" presName="itemsFlow" presStyleCnt="0"/>
      <dgm:spPr/>
    </dgm:pt>
    <dgm:pt modelId="{A5E6A294-7E6B-4678-8319-AC7DCD022352}" type="pres">
      <dgm:prSet presAssocID="{8CBB531F-23B0-484A-850D-8B66BA57D3F4}" presName="item" presStyleCnt="0"/>
      <dgm:spPr/>
    </dgm:pt>
    <dgm:pt modelId="{641C106B-2941-46C7-BDC0-94CBB821C133}" type="pres">
      <dgm:prSet presAssocID="{8CBB531F-23B0-484A-850D-8B66BA57D3F4}" presName="anchor" presStyleCnt="0"/>
      <dgm:spPr/>
    </dgm:pt>
    <dgm:pt modelId="{83224E9F-D6B5-46C9-A653-A2B5161A5137}" type="pres">
      <dgm:prSet presAssocID="{8CBB531F-23B0-484A-850D-8B66BA57D3F4}" presName="titleText" presStyleLbl="revTx" presStyleIdx="0" presStyleCnt="0">
        <dgm:presLayoutVars>
          <dgm:chMax val="0"/>
          <dgm:chPref val="0"/>
        </dgm:presLayoutVars>
      </dgm:prSet>
      <dgm:spPr/>
    </dgm:pt>
    <dgm:pt modelId="{177E76AF-8AA4-403E-B2BC-FE889C73A3C1}" type="pres">
      <dgm:prSet presAssocID="{8CBB531F-23B0-484A-850D-8B66BA57D3F4}" presName="dot" presStyleLbl="node1" presStyleIdx="0" presStyleCnt="3"/>
      <dgm:spPr/>
    </dgm:pt>
    <dgm:pt modelId="{418D6ADB-B5B3-461B-A73C-581AE91C0D13}" type="pres">
      <dgm:prSet presAssocID="{8CBB531F-23B0-484A-850D-8B66BA57D3F4}" presName="descText" presStyleLbl="revTx" presStyleIdx="0" presStyleCnt="0">
        <dgm:presLayoutVars>
          <dgm:chMax val="0"/>
          <dgm:chPref val="0"/>
        </dgm:presLayoutVars>
      </dgm:prSet>
      <dgm:spPr/>
    </dgm:pt>
    <dgm:pt modelId="{336B11AD-AFEA-4E20-BF95-595DDC363C75}" type="pres">
      <dgm:prSet presAssocID="{DB8C6905-E16D-4F78-A2C9-9EE808AF61AA}" presName="spacer" presStyleCnt="0"/>
      <dgm:spPr/>
    </dgm:pt>
    <dgm:pt modelId="{37628AFD-E9FF-4A45-8786-ACA23E2D8A63}" type="pres">
      <dgm:prSet presAssocID="{A9D636E9-2D69-4D9D-91C7-B423FD1A48DB}" presName="item" presStyleCnt="0"/>
      <dgm:spPr/>
    </dgm:pt>
    <dgm:pt modelId="{9DD03D53-92C0-4CA8-9858-F57E942509B3}" type="pres">
      <dgm:prSet presAssocID="{A9D636E9-2D69-4D9D-91C7-B423FD1A48DB}" presName="anchor" presStyleCnt="0"/>
      <dgm:spPr/>
    </dgm:pt>
    <dgm:pt modelId="{78087CE7-7510-4ED4-B46D-998F4541298D}" type="pres">
      <dgm:prSet presAssocID="{A9D636E9-2D69-4D9D-91C7-B423FD1A48DB}" presName="titleText" presStyleLbl="revTx" presStyleIdx="0" presStyleCnt="0">
        <dgm:presLayoutVars>
          <dgm:chMax val="0"/>
          <dgm:chPref val="0"/>
        </dgm:presLayoutVars>
      </dgm:prSet>
      <dgm:spPr/>
    </dgm:pt>
    <dgm:pt modelId="{31625A4F-1B5E-4DAB-9521-5ECCDB8CF877}" type="pres">
      <dgm:prSet presAssocID="{A9D636E9-2D69-4D9D-91C7-B423FD1A48DB}" presName="dot" presStyleLbl="node1" presStyleIdx="1" presStyleCnt="3"/>
      <dgm:spPr/>
    </dgm:pt>
    <dgm:pt modelId="{6795ADD4-99E8-4560-982C-3D4CF454CE32}" type="pres">
      <dgm:prSet presAssocID="{A9D636E9-2D69-4D9D-91C7-B423FD1A48DB}" presName="descText" presStyleLbl="revTx" presStyleIdx="0" presStyleCnt="0">
        <dgm:presLayoutVars>
          <dgm:chMax val="0"/>
          <dgm:chPref val="0"/>
        </dgm:presLayoutVars>
      </dgm:prSet>
      <dgm:spPr/>
    </dgm:pt>
    <dgm:pt modelId="{A38179FF-D751-4F3D-8BA1-842940BD9D2C}" type="pres">
      <dgm:prSet presAssocID="{90BB503D-96A6-490B-8B2F-C3435736D717}" presName="spacer" presStyleCnt="0"/>
      <dgm:spPr/>
    </dgm:pt>
    <dgm:pt modelId="{CF9C846C-FF2F-4CE4-B871-0B80DFC02BE3}" type="pres">
      <dgm:prSet presAssocID="{47E8422D-C99B-4ABC-8C7B-419187AFC57C}" presName="item" presStyleCnt="0"/>
      <dgm:spPr/>
    </dgm:pt>
    <dgm:pt modelId="{BDA843A9-AA9A-41AC-8C0C-DA48F9949538}" type="pres">
      <dgm:prSet presAssocID="{47E8422D-C99B-4ABC-8C7B-419187AFC57C}" presName="anchor" presStyleCnt="0"/>
      <dgm:spPr/>
    </dgm:pt>
    <dgm:pt modelId="{25B5A674-B13F-4860-976B-396F2FC84977}" type="pres">
      <dgm:prSet presAssocID="{47E8422D-C99B-4ABC-8C7B-419187AFC57C}" presName="titleText" presStyleLbl="revTx" presStyleIdx="0" presStyleCnt="0">
        <dgm:presLayoutVars>
          <dgm:chMax val="0"/>
          <dgm:chPref val="0"/>
        </dgm:presLayoutVars>
      </dgm:prSet>
      <dgm:spPr/>
    </dgm:pt>
    <dgm:pt modelId="{5B57C772-9BB4-4E8F-AA6E-7E63639D9857}" type="pres">
      <dgm:prSet presAssocID="{47E8422D-C99B-4ABC-8C7B-419187AFC57C}" presName="dot" presStyleLbl="node1" presStyleIdx="2" presStyleCnt="3"/>
      <dgm:spPr/>
    </dgm:pt>
    <dgm:pt modelId="{C3F2000B-1E88-4FD4-8307-C4BFF3A6CA89}" type="pres">
      <dgm:prSet presAssocID="{47E8422D-C99B-4ABC-8C7B-419187AFC57C}" presName="descText" presStyleLbl="revTx" presStyleIdx="0" presStyleCnt="0">
        <dgm:presLayoutVars>
          <dgm:chMax val="0"/>
          <dgm:chPref val="0"/>
        </dgm:presLayoutVars>
      </dgm:prSet>
      <dgm:spPr/>
    </dgm:pt>
  </dgm:ptLst>
  <dgm:cxnLst>
    <dgm:cxn modelId="{D92B0A1F-62D3-4C7B-ACDC-CE8E93793324}" type="presOf" srcId="{8CBB531F-23B0-484A-850D-8B66BA57D3F4}" destId="{83224E9F-D6B5-46C9-A653-A2B5161A5137}" srcOrd="0" destOrd="0" presId="urn:microsoft.com/office/officeart/2026/layout/SmallDotsVertical"/>
    <dgm:cxn modelId="{B61BD22A-ED04-4039-BBF0-3058796C9BDB}" srcId="{8CBB531F-23B0-484A-850D-8B66BA57D3F4}" destId="{3D1799E6-EAC6-4F8E-8C00-B806C3B073CA}" srcOrd="0" destOrd="0" parTransId="{E52A953B-297D-4401-A446-5C32430748B4}" sibTransId="{F7ECD200-EBE6-428F-9EBC-725AFFE2BD11}"/>
    <dgm:cxn modelId="{8BB6365B-771A-453C-964D-BD0558464EAA}" type="presOf" srcId="{3D1799E6-EAC6-4F8E-8C00-B806C3B073CA}" destId="{418D6ADB-B5B3-461B-A73C-581AE91C0D13}" srcOrd="0" destOrd="0" presId="urn:microsoft.com/office/officeart/2026/layout/SmallDotsVertical"/>
    <dgm:cxn modelId="{4E4A1F70-FD37-4875-AE16-3BD10C683D9C}" type="presOf" srcId="{1897D47A-73AB-4BAA-BB25-C1F5481C1DC8}" destId="{6795ADD4-99E8-4560-982C-3D4CF454CE32}" srcOrd="0" destOrd="0" presId="urn:microsoft.com/office/officeart/2026/layout/SmallDotsVertical"/>
    <dgm:cxn modelId="{53A41457-FB2F-4AA2-84BF-2F11351562B1}" srcId="{D23C79DF-85AE-4D9D-8E41-DC7DAC65B910}" destId="{8CBB531F-23B0-484A-850D-8B66BA57D3F4}" srcOrd="0" destOrd="0" parTransId="{CBC536C4-9248-46FD-9C59-19E2DDA057B9}" sibTransId="{DB8C6905-E16D-4F78-A2C9-9EE808AF61AA}"/>
    <dgm:cxn modelId="{625CF8A5-0D0E-4451-B75A-F18C793A5B48}" srcId="{D23C79DF-85AE-4D9D-8E41-DC7DAC65B910}" destId="{A9D636E9-2D69-4D9D-91C7-B423FD1A48DB}" srcOrd="1" destOrd="0" parTransId="{3014C571-AECB-4B86-A5C5-0C13F49C4B14}" sibTransId="{90BB503D-96A6-490B-8B2F-C3435736D717}"/>
    <dgm:cxn modelId="{389143AB-282F-4889-AC77-997CC14C07C5}" type="presOf" srcId="{47E8422D-C99B-4ABC-8C7B-419187AFC57C}" destId="{25B5A674-B13F-4860-976B-396F2FC84977}" srcOrd="0" destOrd="0" presId="urn:microsoft.com/office/officeart/2026/layout/SmallDotsVertical"/>
    <dgm:cxn modelId="{A1D858C0-9A96-41BB-9E7E-866BFF5148E1}" srcId="{D23C79DF-85AE-4D9D-8E41-DC7DAC65B910}" destId="{47E8422D-C99B-4ABC-8C7B-419187AFC57C}" srcOrd="2" destOrd="0" parTransId="{D97E4EDC-3213-440B-9C0F-D7DDCF39D939}" sibTransId="{1E4156AD-89A7-4123-8C12-74F102170D71}"/>
    <dgm:cxn modelId="{0E8BBED2-E395-40BC-BD5A-2F881D7EAF9B}" type="presOf" srcId="{463AE862-4801-4CFF-BED7-1E2D262FE422}" destId="{C3F2000B-1E88-4FD4-8307-C4BFF3A6CA89}" srcOrd="0" destOrd="0" presId="urn:microsoft.com/office/officeart/2026/layout/SmallDotsVertical"/>
    <dgm:cxn modelId="{14306CD4-C4B5-475F-80C7-E58C22084C80}" srcId="{A9D636E9-2D69-4D9D-91C7-B423FD1A48DB}" destId="{1897D47A-73AB-4BAA-BB25-C1F5481C1DC8}" srcOrd="0" destOrd="0" parTransId="{77BC7AFF-BD88-41C9-B047-9AF2ECAE57C7}" sibTransId="{05B32B92-7BB2-4CDB-9186-23D838285FC7}"/>
    <dgm:cxn modelId="{36C78DD6-22D8-43C2-A35B-943192E7CF89}" srcId="{47E8422D-C99B-4ABC-8C7B-419187AFC57C}" destId="{463AE862-4801-4CFF-BED7-1E2D262FE422}" srcOrd="0" destOrd="0" parTransId="{4D373A72-99CE-4DBD-B415-54A03C994D06}" sibTransId="{38FA544C-A874-4F89-A9AE-969CD879D7A1}"/>
    <dgm:cxn modelId="{869927DD-CDF9-4370-A692-2F9AEFE8CE12}" type="presOf" srcId="{D23C79DF-85AE-4D9D-8E41-DC7DAC65B910}" destId="{F9E1A502-A25B-4D1E-87EF-DEF6AC15A03C}" srcOrd="0" destOrd="0" presId="urn:microsoft.com/office/officeart/2026/layout/SmallDotsVertical"/>
    <dgm:cxn modelId="{A464EBE5-4EEC-45B1-AE5C-D3ECC4AB4DA0}" type="presOf" srcId="{A9D636E9-2D69-4D9D-91C7-B423FD1A48DB}" destId="{78087CE7-7510-4ED4-B46D-998F4541298D}" srcOrd="0" destOrd="0" presId="urn:microsoft.com/office/officeart/2026/layout/SmallDotsVertical"/>
    <dgm:cxn modelId="{BAC5783B-4E3C-43CB-850B-4BF39E1FB098}" type="presParOf" srcId="{F9E1A502-A25B-4D1E-87EF-DEF6AC15A03C}" destId="{4488A456-36C1-494A-964C-C027419CC083}" srcOrd="0" destOrd="0" presId="urn:microsoft.com/office/officeart/2026/layout/SmallDotsVertical"/>
    <dgm:cxn modelId="{C7541925-10B1-42B5-94F1-C193E2D92F6B}" type="presParOf" srcId="{F9E1A502-A25B-4D1E-87EF-DEF6AC15A03C}" destId="{248D3908-6C35-4282-976A-F0C00752919E}" srcOrd="1" destOrd="0" presId="urn:microsoft.com/office/officeart/2026/layout/SmallDotsVertical"/>
    <dgm:cxn modelId="{7F3741D8-C07F-4B1D-A052-38603E438C01}" type="presParOf" srcId="{248D3908-6C35-4282-976A-F0C00752919E}" destId="{A5E6A294-7E6B-4678-8319-AC7DCD022352}" srcOrd="0" destOrd="0" presId="urn:microsoft.com/office/officeart/2026/layout/SmallDotsVertical"/>
    <dgm:cxn modelId="{5A36D55F-34CD-4657-9BEE-BDA51F462F05}" type="presParOf" srcId="{A5E6A294-7E6B-4678-8319-AC7DCD022352}" destId="{641C106B-2941-46C7-BDC0-94CBB821C133}" srcOrd="0" destOrd="0" presId="urn:microsoft.com/office/officeart/2026/layout/SmallDotsVertical"/>
    <dgm:cxn modelId="{AB1AC34F-76B5-46D6-B7C0-8C550F33D676}" type="presParOf" srcId="{A5E6A294-7E6B-4678-8319-AC7DCD022352}" destId="{83224E9F-D6B5-46C9-A653-A2B5161A5137}" srcOrd="1" destOrd="0" presId="urn:microsoft.com/office/officeart/2026/layout/SmallDotsVertical"/>
    <dgm:cxn modelId="{38970C05-AA97-4048-9993-043CE4EA8773}" type="presParOf" srcId="{A5E6A294-7E6B-4678-8319-AC7DCD022352}" destId="{177E76AF-8AA4-403E-B2BC-FE889C73A3C1}" srcOrd="2" destOrd="0" presId="urn:microsoft.com/office/officeart/2026/layout/SmallDotsVertical"/>
    <dgm:cxn modelId="{F63DF037-19AC-45A6-B1BB-5739A1904CD6}" type="presParOf" srcId="{A5E6A294-7E6B-4678-8319-AC7DCD022352}" destId="{418D6ADB-B5B3-461B-A73C-581AE91C0D13}" srcOrd="3" destOrd="0" presId="urn:microsoft.com/office/officeart/2026/layout/SmallDotsVertical"/>
    <dgm:cxn modelId="{6EE67A0E-3EEE-4342-9FB8-9E6BF0D81067}" type="presParOf" srcId="{248D3908-6C35-4282-976A-F0C00752919E}" destId="{336B11AD-AFEA-4E20-BF95-595DDC363C75}" srcOrd="1" destOrd="0" presId="urn:microsoft.com/office/officeart/2026/layout/SmallDotsVertical"/>
    <dgm:cxn modelId="{46615102-9643-40DA-9BD1-9DD8EB13D271}" type="presParOf" srcId="{248D3908-6C35-4282-976A-F0C00752919E}" destId="{37628AFD-E9FF-4A45-8786-ACA23E2D8A63}" srcOrd="2" destOrd="0" presId="urn:microsoft.com/office/officeart/2026/layout/SmallDotsVertical"/>
    <dgm:cxn modelId="{B2B5BB05-CD28-42E9-97D7-0AA43AA77F1B}" type="presParOf" srcId="{37628AFD-E9FF-4A45-8786-ACA23E2D8A63}" destId="{9DD03D53-92C0-4CA8-9858-F57E942509B3}" srcOrd="0" destOrd="0" presId="urn:microsoft.com/office/officeart/2026/layout/SmallDotsVertical"/>
    <dgm:cxn modelId="{9FF1B9FB-D19A-4CF3-8906-3C084C801266}" type="presParOf" srcId="{37628AFD-E9FF-4A45-8786-ACA23E2D8A63}" destId="{78087CE7-7510-4ED4-B46D-998F4541298D}" srcOrd="1" destOrd="0" presId="urn:microsoft.com/office/officeart/2026/layout/SmallDotsVertical"/>
    <dgm:cxn modelId="{A1490168-7692-4D18-8AFE-95436FAA0B41}" type="presParOf" srcId="{37628AFD-E9FF-4A45-8786-ACA23E2D8A63}" destId="{31625A4F-1B5E-4DAB-9521-5ECCDB8CF877}" srcOrd="2" destOrd="0" presId="urn:microsoft.com/office/officeart/2026/layout/SmallDotsVertical"/>
    <dgm:cxn modelId="{470017A4-6AF4-4F7A-9F24-3406F4BBF7E4}" type="presParOf" srcId="{37628AFD-E9FF-4A45-8786-ACA23E2D8A63}" destId="{6795ADD4-99E8-4560-982C-3D4CF454CE32}" srcOrd="3" destOrd="0" presId="urn:microsoft.com/office/officeart/2026/layout/SmallDotsVertical"/>
    <dgm:cxn modelId="{A312E6A3-9577-4DD9-9E77-13A6929882C8}" type="presParOf" srcId="{248D3908-6C35-4282-976A-F0C00752919E}" destId="{A38179FF-D751-4F3D-8BA1-842940BD9D2C}" srcOrd="3" destOrd="0" presId="urn:microsoft.com/office/officeart/2026/layout/SmallDotsVertical"/>
    <dgm:cxn modelId="{6F29086A-689F-4A93-A1A6-D06424094B13}" type="presParOf" srcId="{248D3908-6C35-4282-976A-F0C00752919E}" destId="{CF9C846C-FF2F-4CE4-B871-0B80DFC02BE3}" srcOrd="4" destOrd="0" presId="urn:microsoft.com/office/officeart/2026/layout/SmallDotsVertical"/>
    <dgm:cxn modelId="{170A79CB-E3A6-4B63-BB20-DF0D12409049}" type="presParOf" srcId="{CF9C846C-FF2F-4CE4-B871-0B80DFC02BE3}" destId="{BDA843A9-AA9A-41AC-8C0C-DA48F9949538}" srcOrd="0" destOrd="0" presId="urn:microsoft.com/office/officeart/2026/layout/SmallDotsVertical"/>
    <dgm:cxn modelId="{CC9B89CB-1DBA-4809-ABC4-F743FAA83DB5}" type="presParOf" srcId="{CF9C846C-FF2F-4CE4-B871-0B80DFC02BE3}" destId="{25B5A674-B13F-4860-976B-396F2FC84977}" srcOrd="1" destOrd="0" presId="urn:microsoft.com/office/officeart/2026/layout/SmallDotsVertical"/>
    <dgm:cxn modelId="{41D0AF03-C281-4625-8A4A-C2DCD45F1BA5}" type="presParOf" srcId="{CF9C846C-FF2F-4CE4-B871-0B80DFC02BE3}" destId="{5B57C772-9BB4-4E8F-AA6E-7E63639D9857}" srcOrd="2" destOrd="0" presId="urn:microsoft.com/office/officeart/2026/layout/SmallDotsVertical"/>
    <dgm:cxn modelId="{0A13CEA5-C125-45F4-B140-948BCC833B53}" type="presParOf" srcId="{CF9C846C-FF2F-4CE4-B871-0B80DFC02BE3}" destId="{C3F2000B-1E88-4FD4-8307-C4BFF3A6CA89}" srcOrd="3" destOrd="0" presId="urn:microsoft.com/office/officeart/2026/layout/SmallDotsVertic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908913-2720-4DDE-B7CB-97FB932EAE85}">
      <dsp:nvSpPr>
        <dsp:cNvPr id="0" name=""/>
        <dsp:cNvSpPr/>
      </dsp:nvSpPr>
      <dsp:spPr>
        <a:xfrm>
          <a:off x="0" y="0"/>
          <a:ext cx="6217920" cy="710474"/>
        </a:xfrm>
        <a:prstGeom prst="roundRect">
          <a:avLst>
            <a:gd name="adj" fmla="val 10000"/>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UW unit requests extension</a:t>
          </a:r>
        </a:p>
      </dsp:txBody>
      <dsp:txXfrm>
        <a:off x="20809" y="20809"/>
        <a:ext cx="5391227" cy="668856"/>
      </dsp:txXfrm>
    </dsp:sp>
    <dsp:sp modelId="{7BC32E62-6B37-45E1-9E04-5CF100ED8FCF}">
      <dsp:nvSpPr>
        <dsp:cNvPr id="0" name=""/>
        <dsp:cNvSpPr/>
      </dsp:nvSpPr>
      <dsp:spPr>
        <a:xfrm>
          <a:off x="520750" y="839651"/>
          <a:ext cx="6217920" cy="710474"/>
        </a:xfrm>
        <a:prstGeom prst="roundRect">
          <a:avLst>
            <a:gd name="adj" fmla="val 10000"/>
          </a:avLst>
        </a:prstGeom>
        <a:solidFill>
          <a:schemeClr val="accent1">
            <a:alpha val="90000"/>
            <a:hueOff val="0"/>
            <a:satOff val="0"/>
            <a:lumOff val="0"/>
            <a:alphaOff val="-1333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ISO reviews request and issues extended DS-2019</a:t>
          </a:r>
        </a:p>
      </dsp:txBody>
      <dsp:txXfrm>
        <a:off x="541559" y="860460"/>
        <a:ext cx="5193742" cy="668856"/>
      </dsp:txXfrm>
    </dsp:sp>
    <dsp:sp modelId="{BC452DC1-F20E-42A2-8E0E-E19482A6C5FD}">
      <dsp:nvSpPr>
        <dsp:cNvPr id="0" name=""/>
        <dsp:cNvSpPr/>
      </dsp:nvSpPr>
      <dsp:spPr>
        <a:xfrm>
          <a:off x="1033729" y="1679303"/>
          <a:ext cx="6217920" cy="710474"/>
        </a:xfrm>
        <a:prstGeom prst="roundRect">
          <a:avLst>
            <a:gd name="adj" fmla="val 10000"/>
          </a:avLst>
        </a:prstGeom>
        <a:solidFill>
          <a:schemeClr val="accent1">
            <a:alpha val="90000"/>
            <a:hueOff val="0"/>
            <a:satOff val="0"/>
            <a:lumOff val="0"/>
            <a:alphaOff val="-26667"/>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t>ISO and/or unit share extended DS-2019 with scholar</a:t>
          </a:r>
        </a:p>
      </dsp:txBody>
      <dsp:txXfrm>
        <a:off x="1054538" y="1700112"/>
        <a:ext cx="5201515" cy="668856"/>
      </dsp:txXfrm>
    </dsp:sp>
    <dsp:sp modelId="{1B1C2B4B-56D2-4FF6-915A-6EB0FC49A201}">
      <dsp:nvSpPr>
        <dsp:cNvPr id="0" name=""/>
        <dsp:cNvSpPr/>
      </dsp:nvSpPr>
      <dsp:spPr>
        <a:xfrm>
          <a:off x="1554479" y="2518954"/>
          <a:ext cx="6217920" cy="710474"/>
        </a:xfrm>
        <a:prstGeom prst="roundRect">
          <a:avLst>
            <a:gd name="adj" fmla="val 10000"/>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t>Scholar uses extended DS-2019 to file I-539 Application OR exit/reenter</a:t>
          </a:r>
        </a:p>
      </dsp:txBody>
      <dsp:txXfrm>
        <a:off x="1575288" y="2539763"/>
        <a:ext cx="5193742" cy="668856"/>
      </dsp:txXfrm>
    </dsp:sp>
    <dsp:sp modelId="{AA9DCE1E-8791-406D-86BC-098243373B2A}">
      <dsp:nvSpPr>
        <dsp:cNvPr id="0" name=""/>
        <dsp:cNvSpPr/>
      </dsp:nvSpPr>
      <dsp:spPr>
        <a:xfrm>
          <a:off x="5756111" y="544158"/>
          <a:ext cx="461808" cy="461808"/>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5860018" y="544158"/>
        <a:ext cx="253994" cy="347511"/>
      </dsp:txXfrm>
    </dsp:sp>
    <dsp:sp modelId="{6C5833FD-E838-4584-B7AB-129CC9CA4BA9}">
      <dsp:nvSpPr>
        <dsp:cNvPr id="0" name=""/>
        <dsp:cNvSpPr/>
      </dsp:nvSpPr>
      <dsp:spPr>
        <a:xfrm>
          <a:off x="6276862" y="1383810"/>
          <a:ext cx="461808" cy="461808"/>
        </a:xfrm>
        <a:prstGeom prst="downArrow">
          <a:avLst>
            <a:gd name="adj1" fmla="val 55000"/>
            <a:gd name="adj2" fmla="val 45000"/>
          </a:avLst>
        </a:prstGeom>
        <a:solidFill>
          <a:schemeClr val="accent1">
            <a:alpha val="90000"/>
            <a:tint val="40000"/>
            <a:hueOff val="0"/>
            <a:satOff val="0"/>
            <a:lumOff val="0"/>
            <a:alphaOff val="-2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6380769" y="1383810"/>
        <a:ext cx="253994" cy="347511"/>
      </dsp:txXfrm>
    </dsp:sp>
    <dsp:sp modelId="{83527E84-F307-46DB-9CD8-7DB72E5B0F7F}">
      <dsp:nvSpPr>
        <dsp:cNvPr id="0" name=""/>
        <dsp:cNvSpPr/>
      </dsp:nvSpPr>
      <dsp:spPr>
        <a:xfrm>
          <a:off x="6789840" y="2223461"/>
          <a:ext cx="461808" cy="461808"/>
        </a:xfrm>
        <a:prstGeom prst="downArrow">
          <a:avLst>
            <a:gd name="adj1" fmla="val 55000"/>
            <a:gd name="adj2" fmla="val 45000"/>
          </a:avLst>
        </a:prstGeom>
        <a:solidFill>
          <a:schemeClr val="accent1">
            <a:alpha val="90000"/>
            <a:tint val="40000"/>
            <a:hueOff val="0"/>
            <a:satOff val="0"/>
            <a:lumOff val="0"/>
            <a:alphaOff val="-4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6893747" y="2223461"/>
        <a:ext cx="253994" cy="3475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88A456-36C1-494A-964C-C027419CC083}">
      <dsp:nvSpPr>
        <dsp:cNvPr id="0" name=""/>
        <dsp:cNvSpPr/>
      </dsp:nvSpPr>
      <dsp:spPr>
        <a:xfrm>
          <a:off x="2716356" y="73538"/>
          <a:ext cx="15792" cy="3529864"/>
        </a:xfrm>
        <a:prstGeom prst="rect">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83224E9F-D6B5-46C9-A653-A2B5161A5137}">
      <dsp:nvSpPr>
        <dsp:cNvPr id="0" name=""/>
        <dsp:cNvSpPr/>
      </dsp:nvSpPr>
      <dsp:spPr>
        <a:xfrm>
          <a:off x="0" y="75262"/>
          <a:ext cx="2463672" cy="106861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6670" tIns="13335" rIns="80010" bIns="13335" numCol="1" spcCol="1270" anchor="ctr" anchorCtr="0">
          <a:noAutofit/>
        </a:bodyPr>
        <a:lstStyle/>
        <a:p>
          <a:pPr marL="0" lvl="0" indent="0" algn="r" defTabSz="933450">
            <a:lnSpc>
              <a:spcPct val="90000"/>
            </a:lnSpc>
            <a:spcBef>
              <a:spcPct val="0"/>
            </a:spcBef>
            <a:spcAft>
              <a:spcPct val="35000"/>
            </a:spcAft>
            <a:buNone/>
            <a:defRPr b="1">
              <a:solidFill>
                <a:schemeClr val="accent1"/>
              </a:solidFill>
            </a:defRPr>
          </a:pPr>
          <a:r>
            <a:rPr lang="en-US" sz="2100" kern="1200" dirty="0"/>
            <a:t>NOW </a:t>
          </a:r>
          <a:br>
            <a:rPr lang="en-US" sz="2100" kern="1200" dirty="0"/>
          </a:br>
          <a:r>
            <a:rPr lang="en-US" sz="2100" kern="1200" dirty="0"/>
            <a:t>(UNTIL 09/15/2026)</a:t>
          </a:r>
        </a:p>
      </dsp:txBody>
      <dsp:txXfrm>
        <a:off x="0" y="75262"/>
        <a:ext cx="2463672" cy="1068611"/>
      </dsp:txXfrm>
    </dsp:sp>
    <dsp:sp modelId="{177E76AF-8AA4-403E-B2BC-FE889C73A3C1}">
      <dsp:nvSpPr>
        <dsp:cNvPr id="0" name=""/>
        <dsp:cNvSpPr/>
      </dsp:nvSpPr>
      <dsp:spPr>
        <a:xfrm>
          <a:off x="2649450" y="534765"/>
          <a:ext cx="149605" cy="14960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8D6ADB-B5B3-461B-A73C-581AE91C0D13}">
      <dsp:nvSpPr>
        <dsp:cNvPr id="0" name=""/>
        <dsp:cNvSpPr/>
      </dsp:nvSpPr>
      <dsp:spPr>
        <a:xfrm>
          <a:off x="2992730" y="75262"/>
          <a:ext cx="4903655" cy="106861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11430" rIns="22860" bIns="11430" numCol="1" spcCol="1270" anchor="ctr" anchorCtr="0">
          <a:noAutofit/>
        </a:bodyPr>
        <a:lstStyle/>
        <a:p>
          <a:pPr marL="0" lvl="0" indent="0" algn="l" defTabSz="800100">
            <a:lnSpc>
              <a:spcPct val="90000"/>
            </a:lnSpc>
            <a:spcBef>
              <a:spcPct val="0"/>
            </a:spcBef>
            <a:spcAft>
              <a:spcPct val="35000"/>
            </a:spcAft>
            <a:buNone/>
          </a:pPr>
          <a:r>
            <a:rPr lang="en-US" sz="1800" kern="1200" dirty="0"/>
            <a:t>Completed J-1 extensions don’t require any additional action by J-1 exchange visitor</a:t>
          </a:r>
        </a:p>
        <a:p>
          <a:pPr marL="0" lvl="0" indent="0" algn="l" defTabSz="800100">
            <a:lnSpc>
              <a:spcPct val="90000"/>
            </a:lnSpc>
            <a:spcBef>
              <a:spcPct val="0"/>
            </a:spcBef>
            <a:spcAft>
              <a:spcPct val="35000"/>
            </a:spcAft>
            <a:buNone/>
          </a:pPr>
          <a:r>
            <a:rPr lang="en-US" sz="1800" kern="1200" dirty="0"/>
            <a:t>No I-539 or exit/reentry required </a:t>
          </a:r>
        </a:p>
      </dsp:txBody>
      <dsp:txXfrm>
        <a:off x="2992730" y="75262"/>
        <a:ext cx="4903655" cy="1068611"/>
      </dsp:txXfrm>
    </dsp:sp>
    <dsp:sp modelId="{78087CE7-7510-4ED4-B46D-998F4541298D}">
      <dsp:nvSpPr>
        <dsp:cNvPr id="0" name=""/>
        <dsp:cNvSpPr/>
      </dsp:nvSpPr>
      <dsp:spPr>
        <a:xfrm>
          <a:off x="0" y="1304165"/>
          <a:ext cx="2463672" cy="106861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6670" tIns="13335" rIns="80010" bIns="13335" numCol="1" spcCol="1270" anchor="ctr" anchorCtr="0">
          <a:noAutofit/>
        </a:bodyPr>
        <a:lstStyle/>
        <a:p>
          <a:pPr marL="0" lvl="0" indent="0" algn="r" defTabSz="933450">
            <a:lnSpc>
              <a:spcPct val="90000"/>
            </a:lnSpc>
            <a:spcBef>
              <a:spcPct val="0"/>
            </a:spcBef>
            <a:spcAft>
              <a:spcPct val="35000"/>
            </a:spcAft>
            <a:buNone/>
            <a:defRPr b="1">
              <a:solidFill>
                <a:schemeClr val="accent1"/>
              </a:solidFill>
            </a:defRPr>
          </a:pPr>
          <a:r>
            <a:rPr lang="en-US" sz="2100" kern="1200" dirty="0"/>
            <a:t>TRANSITION PERIOD (09/15/2026-03/18/2027)</a:t>
          </a:r>
        </a:p>
      </dsp:txBody>
      <dsp:txXfrm>
        <a:off x="0" y="1304165"/>
        <a:ext cx="2463672" cy="1068611"/>
      </dsp:txXfrm>
    </dsp:sp>
    <dsp:sp modelId="{31625A4F-1B5E-4DAB-9521-5ECCDB8CF877}">
      <dsp:nvSpPr>
        <dsp:cNvPr id="0" name=""/>
        <dsp:cNvSpPr/>
      </dsp:nvSpPr>
      <dsp:spPr>
        <a:xfrm>
          <a:off x="2649450" y="1763668"/>
          <a:ext cx="149605" cy="14960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95ADD4-99E8-4560-982C-3D4CF454CE32}">
      <dsp:nvSpPr>
        <dsp:cNvPr id="0" name=""/>
        <dsp:cNvSpPr/>
      </dsp:nvSpPr>
      <dsp:spPr>
        <a:xfrm>
          <a:off x="2992730" y="1304165"/>
          <a:ext cx="4903655" cy="106861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11430" rIns="22860" bIns="11430" numCol="1" spcCol="1270" anchor="ctr" anchorCtr="0">
          <a:noAutofit/>
        </a:bodyPr>
        <a:lstStyle/>
        <a:p>
          <a:pPr marL="0" lvl="0" indent="0" algn="l" defTabSz="800100">
            <a:lnSpc>
              <a:spcPct val="90000"/>
            </a:lnSpc>
            <a:spcBef>
              <a:spcPct val="0"/>
            </a:spcBef>
            <a:spcAft>
              <a:spcPct val="35000"/>
            </a:spcAft>
            <a:buNone/>
          </a:pPr>
          <a:r>
            <a:rPr lang="en-US" sz="1800" kern="1200" dirty="0"/>
            <a:t>Completed J-1 extensions require additional action</a:t>
          </a:r>
        </a:p>
        <a:p>
          <a:pPr marL="0" lvl="0" indent="0" algn="l" defTabSz="800100">
            <a:lnSpc>
              <a:spcPct val="90000"/>
            </a:lnSpc>
            <a:spcBef>
              <a:spcPct val="0"/>
            </a:spcBef>
            <a:spcAft>
              <a:spcPct val="35000"/>
            </a:spcAft>
            <a:buNone/>
          </a:pPr>
          <a:r>
            <a:rPr lang="en-US" sz="1800" kern="1200" dirty="0"/>
            <a:t>J-1 exchange visitors with timely filed I-539 can continue exchange activity through end date on new DS-2019</a:t>
          </a:r>
        </a:p>
      </dsp:txBody>
      <dsp:txXfrm>
        <a:off x="2992730" y="1304165"/>
        <a:ext cx="4903655" cy="1068611"/>
      </dsp:txXfrm>
    </dsp:sp>
    <dsp:sp modelId="{25B5A674-B13F-4860-976B-396F2FC84977}">
      <dsp:nvSpPr>
        <dsp:cNvPr id="0" name=""/>
        <dsp:cNvSpPr/>
      </dsp:nvSpPr>
      <dsp:spPr>
        <a:xfrm>
          <a:off x="0" y="2533068"/>
          <a:ext cx="2463672" cy="106861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26670" tIns="13335" rIns="80010" bIns="13335" numCol="1" spcCol="1270" anchor="ctr" anchorCtr="0">
          <a:noAutofit/>
        </a:bodyPr>
        <a:lstStyle/>
        <a:p>
          <a:pPr marL="0" lvl="0" indent="0" algn="r" defTabSz="933450">
            <a:lnSpc>
              <a:spcPct val="90000"/>
            </a:lnSpc>
            <a:spcBef>
              <a:spcPct val="0"/>
            </a:spcBef>
            <a:spcAft>
              <a:spcPct val="35000"/>
            </a:spcAft>
            <a:buNone/>
            <a:defRPr b="1">
              <a:solidFill>
                <a:schemeClr val="accent1"/>
              </a:solidFill>
            </a:defRPr>
          </a:pPr>
          <a:r>
            <a:rPr lang="en-US" sz="2100" kern="1200" dirty="0"/>
            <a:t>RULE IN FULL EFFECT (AFTER 03/18/2027)</a:t>
          </a:r>
        </a:p>
      </dsp:txBody>
      <dsp:txXfrm>
        <a:off x="0" y="2533068"/>
        <a:ext cx="2463672" cy="1068611"/>
      </dsp:txXfrm>
    </dsp:sp>
    <dsp:sp modelId="{5B57C772-9BB4-4E8F-AA6E-7E63639D9857}">
      <dsp:nvSpPr>
        <dsp:cNvPr id="0" name=""/>
        <dsp:cNvSpPr/>
      </dsp:nvSpPr>
      <dsp:spPr>
        <a:xfrm>
          <a:off x="2649450" y="2992571"/>
          <a:ext cx="149605" cy="14960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F2000B-1E88-4FD4-8307-C4BFF3A6CA89}">
      <dsp:nvSpPr>
        <dsp:cNvPr id="0" name=""/>
        <dsp:cNvSpPr/>
      </dsp:nvSpPr>
      <dsp:spPr>
        <a:xfrm>
          <a:off x="2992730" y="2533068"/>
          <a:ext cx="4903655" cy="106861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68580" tIns="11430" rIns="22860" bIns="11430" numCol="1" spcCol="1270" anchor="ctr" anchorCtr="0">
          <a:noAutofit/>
        </a:bodyPr>
        <a:lstStyle/>
        <a:p>
          <a:pPr marL="0" lvl="0" indent="0" algn="l" defTabSz="800100">
            <a:lnSpc>
              <a:spcPct val="90000"/>
            </a:lnSpc>
            <a:spcBef>
              <a:spcPct val="0"/>
            </a:spcBef>
            <a:spcAft>
              <a:spcPct val="35000"/>
            </a:spcAft>
            <a:buNone/>
          </a:pPr>
          <a:r>
            <a:rPr lang="en-US" sz="1800" kern="1200" dirty="0"/>
            <a:t>Completed J-1 extensions require additional action</a:t>
          </a:r>
        </a:p>
        <a:p>
          <a:pPr marL="0" lvl="0" indent="0" algn="l" defTabSz="800100">
            <a:lnSpc>
              <a:spcPct val="90000"/>
            </a:lnSpc>
            <a:spcBef>
              <a:spcPct val="0"/>
            </a:spcBef>
            <a:spcAft>
              <a:spcPct val="35000"/>
            </a:spcAft>
            <a:buNone/>
          </a:pPr>
          <a:r>
            <a:rPr lang="en-US" sz="1800" kern="1200" dirty="0"/>
            <a:t>J-1 exchange visitors with timely filed </a:t>
          </a:r>
          <a:br>
            <a:rPr lang="en-US" sz="1800" kern="1200" dirty="0"/>
          </a:br>
          <a:r>
            <a:rPr lang="en-US" sz="1800" kern="1200" dirty="0"/>
            <a:t>I-539 can continue exchange activity </a:t>
          </a:r>
          <a:br>
            <a:rPr lang="en-US" sz="1800" kern="1200" dirty="0"/>
          </a:br>
          <a:r>
            <a:rPr lang="en-US" sz="1800" kern="1200" dirty="0"/>
            <a:t>for 240 days</a:t>
          </a:r>
        </a:p>
      </dsp:txBody>
      <dsp:txXfrm>
        <a:off x="2992730" y="2533068"/>
        <a:ext cx="4903655" cy="106861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26/layout/SmallDotsVertical">
  <dgm:title val=""/>
  <dgm:desc val=""/>
  <dgm:catLst>
    <dgm:cat type="timeline" pri="108"/>
  </dgm:catLst>
  <dgm:sampData>
    <dgm:dataModel>
      <dgm:ptLst>
        <dgm:pt modelId="0" type="doc"/>
        <dgm:pt modelId="100">
          <dgm:prSet phldrT="Title" phldr="1">
            <dgm:extLst>
              <a:ext uri="{C7F2D5A4-9E3B-4C8F-A7D2-1F8E9B6C4A30}">
                <msodIdLoc:phldrLoc xmlns:msodIdLoc="http://schemas.microsoft.com/office/drawing/2026/04/diagram/placeholderloc" id="msoidsIgxPlaceholderTitle"/>
              </a:ext>
            </dgm:extLst>
          </dgm:prSet>
        </dgm:pt>
        <dgm:pt modelId="101">
          <dgm:prSet phldrT="Description" phldr="1">
            <dgm:extLst>
              <a:ext uri="{C7F2D5A4-9E3B-4C8F-A7D2-1F8E9B6C4A30}">
                <msodIdLoc:phldrLoc xmlns:msodIdLoc="http://schemas.microsoft.com/office/drawing/2026/04/diagram/placeholderloc" id="msoidsIgxPlaceholderDescription"/>
              </a:ext>
            </dgm:extLst>
          </dgm:prSet>
        </dgm:pt>
        <dgm:pt modelId="200">
          <dgm:prSet phldrT="Title" phldr="1">
            <dgm:extLst>
              <a:ext uri="{C7F2D5A4-9E3B-4C8F-A7D2-1F8E9B6C4A30}">
                <msodIdLoc:phldrLoc xmlns:msodIdLoc="http://schemas.microsoft.com/office/drawing/2026/04/diagram/placeholderloc" id="msoidsIgxPlaceholderTitle"/>
              </a:ext>
            </dgm:extLst>
          </dgm:prSet>
        </dgm:pt>
        <dgm:pt modelId="201">
          <dgm:prSet phldrT="Description" phldr="1">
            <dgm:extLst>
              <a:ext uri="{C7F2D5A4-9E3B-4C8F-A7D2-1F8E9B6C4A30}">
                <msodIdLoc:phldrLoc xmlns:msodIdLoc="http://schemas.microsoft.com/office/drawing/2026/04/diagram/placeholderloc" id="msoidsIgxPlaceholderDescription"/>
              </a:ext>
            </dgm:extLst>
          </dgm:prSet>
        </dgm:pt>
        <dgm:pt modelId="300">
          <dgm:prSet phldrT="Title" phldr="1">
            <dgm:extLst>
              <a:ext uri="{C7F2D5A4-9E3B-4C8F-A7D2-1F8E9B6C4A30}">
                <msodIdLoc:phldrLoc xmlns:msodIdLoc="http://schemas.microsoft.com/office/drawing/2026/04/diagram/placeholderloc" id="msoidsIgxPlaceholderTitle"/>
              </a:ext>
            </dgm:extLst>
          </dgm:prSet>
        </dgm:pt>
        <dgm:pt modelId="301">
          <dgm:prSet phldrT="Description" phldr="1">
            <dgm:extLst>
              <a:ext uri="{C7F2D5A4-9E3B-4C8F-A7D2-1F8E9B6C4A30}">
                <msodIdLoc:phldrLoc xmlns:msodIdLoc="http://schemas.microsoft.com/office/drawing/2026/04/diagram/placeholderloc" id="msoidsIgxPlaceholderDescription"/>
              </a:ext>
            </dgm:extLst>
          </dgm:prSet>
        </dgm:pt>
        <dgm:pt modelId="400">
          <dgm:prSet phldrT="Title" phldr="1">
            <dgm:extLst>
              <a:ext uri="{C7F2D5A4-9E3B-4C8F-A7D2-1F8E9B6C4A30}">
                <msodIdLoc:phldrLoc xmlns:msodIdLoc="http://schemas.microsoft.com/office/drawing/2026/04/diagram/placeholderloc" id="msoidsIgxPlaceholderTitle"/>
              </a:ext>
            </dgm:extLst>
          </dgm:prSet>
        </dgm:pt>
        <dgm:pt modelId="401">
          <dgm:prSet phldrT="Description" phldr="1">
            <dgm:extLst>
              <a:ext uri="{C7F2D5A4-9E3B-4C8F-A7D2-1F8E9B6C4A30}">
                <msodIdLoc:phldrLoc xmlns:msodIdLoc="http://schemas.microsoft.com/office/drawing/2026/04/diagram/placeholderloc" id="msoidsIgxPlaceholderDescription"/>
              </a:ext>
            </dgm:extLst>
          </dgm:prSet>
        </dgm:pt>
      </dgm:ptLst>
      <dgm:cxnLst>
        <dgm:cxn modelId="1000" srcId="0" destId="100" srcOrd="0" destOrd="0"/>
        <dgm:cxn modelId="1001" srcId="100" destId="101" srcOrd="0" destOrd="0"/>
        <dgm:cxn modelId="2000" srcId="0" destId="200" srcOrd="1" destOrd="0"/>
        <dgm:cxn modelId="2001" srcId="200" destId="201" srcOrd="0" destOrd="0"/>
        <dgm:cxn modelId="3000" srcId="0" destId="300" srcOrd="2" destOrd="0"/>
        <dgm:cxn modelId="3001" srcId="300" destId="301" srcOrd="0" destOrd="0"/>
        <dgm:cxn modelId="4000" srcId="0" destId="400" srcOrd="3" destOrd="0"/>
        <dgm:cxn modelId="4001" srcId="400" destId="40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composite"/>
    <dgm:shape xmlns:r="http://schemas.openxmlformats.org/officeDocument/2006/relationships" r:blip="">
      <dgm:adjLst/>
    </dgm:shape>
    <dgm:presOf/>
    <dgm:constrLst>
      <dgm:constr type="ctrX" for="ch" forName="connLine" refType="w" fact="0.345"/>
      <dgm:constr type="w" for="ch" forName="connLine" refType="w" fact="0.002"/>
      <dgm:constr type="t" for="ch" forName="connLine" refType="h" fact="0.02"/>
      <dgm:constr type="h" for="ch" forName="connLine" refType="h" fact="0.96"/>
      <dgm:constr type="l" for="ch" forName="itemsFlow"/>
      <dgm:constr type="w" for="ch" forName="itemsFlow" refType="w"/>
      <dgm:constr type="t" for="ch" forName="itemsFlow" refType="h" fact="0.02"/>
      <dgm:constr type="h" for="ch" forName="itemsFlow" refType="h" fact="0.96"/>
    </dgm:constrLst>
    <dgm:ruleLst/>
    <dgm:layoutNode name="connLine" styleLbl="dkBgShp">
      <dgm:alg type="sp"/>
      <dgm:shape xmlns:r="http://schemas.openxmlformats.org/officeDocument/2006/relationships" type="rect" r:blip="">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itemsFlow">
      <dgm:alg type="lin">
        <dgm:param type="linDir" val="fromT"/>
        <dgm:param type="fallback" val="1D"/>
      </dgm:alg>
      <dgm:shape xmlns:r="http://schemas.openxmlformats.org/officeDocument/2006/relationships" r:blip="">
        <dgm:adjLst/>
      </dgm:shape>
      <dgm:presOf/>
      <dgm:constrLst>
        <dgm:constr type="w" for="ch" forName="item" refType="w"/>
        <dgm:constr type="h" for="ch" forName="item" refType="h"/>
        <dgm:constr type="h" for="ch" forName="spacer" refType="h" refFor="ch" refForName="item" fact="0.15"/>
        <dgm:constr type="primFontSz" for="des" forName="titleText" op="equ"/>
        <dgm:constr type="primFontSz" for="des" forName="descText" op="equ"/>
      </dgm:constrLst>
      <dgm:ruleLst/>
      <dgm:forEach name="nodesForEach" axis="ch" ptType="node">
        <dgm:layoutNode name="item">
          <dgm:alg type="composite"/>
          <dgm:shape xmlns:r="http://schemas.openxmlformats.org/officeDocument/2006/relationships" r:blip="">
            <dgm:adjLst/>
          </dgm:shape>
          <dgm:presOf/>
          <dgm:constrLst>
            <dgm:constr type="l" for="ch" forName="anchor"/>
            <dgm:constr type="t" for="ch" forName="anchor"/>
            <dgm:constr type="w" for="ch" forName="anchor" refType="w"/>
            <dgm:constr type="h" for="ch" forName="anchor" refType="h"/>
            <dgm:constr type="l" for="ch" forName="titleText"/>
            <dgm:constr type="ctrY" for="ch" forName="titleText" refType="h" fact="0.5"/>
            <dgm:constr type="w" for="ch" forName="titleText" refType="w" fact="0.312"/>
            <dgm:constr type="h" for="ch" forName="titleText" refType="h"/>
            <dgm:constr type="ctrX" for="ch" forName="dot" refType="w" fact="0.345"/>
            <dgm:constr type="ctrY" for="ch" forName="dot" refType="h" fact="0.5"/>
            <dgm:constr type="w" for="ch" forName="dot" refType="h" fact="0.14"/>
            <dgm:constr type="h" for="ch" forName="dot" refType="h" fact="0.14"/>
            <dgm:constr type="l" for="ch" forName="descText" refType="w" fact="0.379"/>
            <dgm:constr type="ctrY" for="ch" forName="descText" refType="h" fact="0.5"/>
            <dgm:constr type="w" for="ch" forName="descText" refType="w" fact="0.621"/>
            <dgm:constr type="h" for="ch" forName="descText" refType="h"/>
          </dgm:constrLst>
          <dgm:ruleLst/>
          <dgm:layoutNode name="anchor">
            <dgm:alg type="sp"/>
            <dgm:shape xmlns:r="http://schemas.openxmlformats.org/officeDocument/2006/relationships" r:blip="">
              <dgm:adjLst/>
            </dgm:shape>
            <dgm:presOf/>
            <dgm:constrLst/>
            <dgm:ruleLst/>
          </dgm:layoutNode>
          <dgm:layoutNode name="titleText" styleLbl="revTx">
            <dgm:varLst>
              <dgm:chMax val="0"/>
              <dgm:chPref val="0"/>
            </dgm:varLst>
            <dgm:alg type="tx">
              <dgm:param type="txAnchorVert" val="mid"/>
              <dgm:param type="parTxLTRAlign" val="r"/>
              <dgm:param type="parTxRTLAlign" val="l"/>
            </dgm:alg>
            <dgm:shape xmlns:r="http://schemas.openxmlformats.org/officeDocument/2006/relationships" type="rect" r:blip="" hideGeom="1">
              <dgm:adjLst/>
            </dgm:shape>
            <dgm:presOf axis="self" ptType="node"/>
            <dgm:constrLst>
              <dgm:constr type="primFontSz" val="28"/>
              <dgm:constr type="lMarg" refType="primFontSz" fact="0.1"/>
              <dgm:constr type="rMarg" refType="primFontSz" fact="0.3"/>
              <dgm:constr type="tMarg" refType="primFontSz" fact="0.05"/>
              <dgm:constr type="bMarg" refType="primFontSz" fact="0.05"/>
            </dgm:constrLst>
            <dgm:ruleLst>
              <dgm:rule type="primFontSz" val="8" fact="NaN" max="NaN"/>
            </dgm:ruleLst>
          </dgm:layoutNode>
          <dgm:layoutNode name="dot" styleLbl="node1">
            <dgm:alg type="sp"/>
            <dgm:shape xmlns:r="http://schemas.openxmlformats.org/officeDocument/2006/relationships" type="ellipse" r:blip="">
              <dgm:adjLst/>
            </dgm:shape>
            <dgm:presOf/>
            <dgm:constrLst/>
            <dgm:ruleLst/>
          </dgm:layoutNode>
          <dgm:layoutNode name="descText" styleLbl="revTx">
            <dgm:varLst>
              <dgm:chMax val="0"/>
              <dgm:chPref val="0"/>
            </dgm:varLst>
            <dgm:alg type="tx">
              <dgm:param type="txAnchorVert" val="mid"/>
              <dgm:param type="parTxLTRAlign" val="l"/>
              <dgm:param type="parTxRTLAlign" val="r"/>
            </dgm:alg>
            <dgm:shape xmlns:r="http://schemas.openxmlformats.org/officeDocument/2006/relationships" type="rect" r:blip="" hideGeom="1">
              <dgm:adjLst/>
            </dgm:shape>
            <dgm:presOf axis="des" ptType="node"/>
            <dgm:constrLst>
              <dgm:constr type="secFontSz" val="18"/>
              <dgm:constr type="primFontSz" refType="secFontSz"/>
              <dgm:constr type="lMarg" refType="primFontSz" fact="0.3"/>
              <dgm:constr type="rMarg" refType="primFontSz" fact="0.1"/>
              <dgm:constr type="tMarg" refType="primFontSz" fact="0.05"/>
              <dgm:constr type="bMarg" refType="primFontSz" fact="0.05"/>
            </dgm:constrLst>
            <dgm:ruleLst>
              <dgm:rule type="primFontSz" val="7" fact="NaN" max="NaN"/>
            </dgm:ruleLst>
          </dgm:layoutNode>
        </dgm:layoutNode>
        <dgm:forEach name="sibTransForEach" axis="followSib" ptType="sibTrans" cnt="1">
          <dgm:layoutNode name="spacer">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solidFill>
              <a:schemeClr val="accent1"/>
            </a:solidFill>
          </a:defRPr>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A2D004-A7FF-4686-9411-D4D721B7DD6A}" type="datetimeFigureOut">
              <a:rPr lang="en-US" smtClean="0"/>
              <a:t>8/7/2026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AE5FBA-2B25-4513-8E83-9E744AC5164C}" type="slidenum">
              <a:rPr lang="en-US" smtClean="0"/>
              <a:t>‹#›</a:t>
            </a:fld>
            <a:endParaRPr lang="en-US"/>
          </a:p>
        </p:txBody>
      </p:sp>
    </p:spTree>
    <p:extLst>
      <p:ext uri="{BB962C8B-B14F-4D97-AF65-F5344CB8AC3E}">
        <p14:creationId xmlns:p14="http://schemas.microsoft.com/office/powerpoint/2010/main" val="407687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Open Sans"/>
                <a:ea typeface="Open Sans"/>
                <a:cs typeface="Open Sans"/>
                <a:sym typeface="Open Sans"/>
              </a:rPr>
              <a:t>http://ap.washington.edu/ahr/visas/</a:t>
            </a:r>
          </a:p>
          <a:p>
            <a:pPr marL="0" lvl="0" indent="0" algn="l" rtl="0">
              <a:spcBef>
                <a:spcPts val="0"/>
              </a:spcBef>
              <a:spcAft>
                <a:spcPts val="0"/>
              </a:spcAft>
              <a:buNone/>
            </a:pPr>
            <a:endParaRPr dirty="0"/>
          </a:p>
        </p:txBody>
      </p:sp>
      <p:sp>
        <p:nvSpPr>
          <p:cNvPr id="87" name="Google Shape;8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4afe38b4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34afe38b4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c694292fd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c694292fd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4afe38b40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4afe38b40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c694292f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c694292f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1927D-1640-F128-815A-D84B8D9C08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05C00B-0F1F-B5C9-A344-415473B504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0AFFD6-833E-42BD-9F9F-4ACB5321EB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DD560E-618A-3D78-CAD1-DEF3D2D29725}"/>
              </a:ext>
            </a:extLst>
          </p:cNvPr>
          <p:cNvSpPr>
            <a:spLocks noGrp="1"/>
          </p:cNvSpPr>
          <p:nvPr>
            <p:ph type="sldNum" sz="quarter" idx="5"/>
          </p:nvPr>
        </p:nvSpPr>
        <p:spPr/>
        <p:txBody>
          <a:bodyPr/>
          <a:lstStyle/>
          <a:p>
            <a:fld id="{B8AE5FBA-2B25-4513-8E83-9E744AC5164C}" type="slidenum">
              <a:rPr lang="en-US" smtClean="0"/>
              <a:t>25</a:t>
            </a:fld>
            <a:endParaRPr lang="en-US"/>
          </a:p>
        </p:txBody>
      </p:sp>
    </p:spTree>
    <p:extLst>
      <p:ext uri="{BB962C8B-B14F-4D97-AF65-F5344CB8AC3E}">
        <p14:creationId xmlns:p14="http://schemas.microsoft.com/office/powerpoint/2010/main" val="4004926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97979-C258-209E-9E27-2DB02EA9B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B298DE-8B62-4E73-DB97-C8AFD96AC4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DC50BF-483C-1FCD-ACE5-882661BDD6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9FD7D1-75E2-E152-1A5D-BECB6933BFB1}"/>
              </a:ext>
            </a:extLst>
          </p:cNvPr>
          <p:cNvSpPr>
            <a:spLocks noGrp="1"/>
          </p:cNvSpPr>
          <p:nvPr>
            <p:ph type="sldNum" sz="quarter" idx="5"/>
          </p:nvPr>
        </p:nvSpPr>
        <p:spPr/>
        <p:txBody>
          <a:bodyPr/>
          <a:lstStyle/>
          <a:p>
            <a:fld id="{B8AE5FBA-2B25-4513-8E83-9E744AC5164C}" type="slidenum">
              <a:rPr lang="en-US" smtClean="0"/>
              <a:t>26</a:t>
            </a:fld>
            <a:endParaRPr lang="en-US"/>
          </a:p>
        </p:txBody>
      </p:sp>
    </p:spTree>
    <p:extLst>
      <p:ext uri="{BB962C8B-B14F-4D97-AF65-F5344CB8AC3E}">
        <p14:creationId xmlns:p14="http://schemas.microsoft.com/office/powerpoint/2010/main" val="766623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5E24C-2CDD-52CA-7439-ACD883ADBB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393C73-3EA0-99A7-AD4C-D95550AECC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9B10AB-61DE-EE36-A736-CB30E4C924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94BA3F-D50D-199F-552C-150F00384882}"/>
              </a:ext>
            </a:extLst>
          </p:cNvPr>
          <p:cNvSpPr>
            <a:spLocks noGrp="1"/>
          </p:cNvSpPr>
          <p:nvPr>
            <p:ph type="sldNum" sz="quarter" idx="5"/>
          </p:nvPr>
        </p:nvSpPr>
        <p:spPr/>
        <p:txBody>
          <a:bodyPr/>
          <a:lstStyle/>
          <a:p>
            <a:fld id="{B8AE5FBA-2B25-4513-8E83-9E744AC5164C}" type="slidenum">
              <a:rPr lang="en-US" smtClean="0"/>
              <a:t>27</a:t>
            </a:fld>
            <a:endParaRPr lang="en-US"/>
          </a:p>
        </p:txBody>
      </p:sp>
    </p:spTree>
    <p:extLst>
      <p:ext uri="{BB962C8B-B14F-4D97-AF65-F5344CB8AC3E}">
        <p14:creationId xmlns:p14="http://schemas.microsoft.com/office/powerpoint/2010/main" val="4094138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c694292fd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3c694292fd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Logo">
    <p:bg>
      <p:bgPr>
        <a:solidFill>
          <a:schemeClr val="bg1"/>
        </a:solidFill>
        <a:effectLst/>
      </p:bgPr>
    </p:bg>
    <p:spTree>
      <p:nvGrpSpPr>
        <p:cNvPr id="1" name=""/>
        <p:cNvGrpSpPr/>
        <p:nvPr/>
      </p:nvGrpSpPr>
      <p:grpSpPr>
        <a:xfrm>
          <a:off x="0" y="0"/>
          <a:ext cx="0" cy="0"/>
          <a:chOff x="0" y="0"/>
          <a:chExt cx="0" cy="0"/>
        </a:xfrm>
      </p:grpSpPr>
      <p:pic>
        <p:nvPicPr>
          <p:cNvPr id="7" name="Picture 6"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8" name="Picture 7"/>
          <p:cNvPicPr>
            <a:picLocks noChangeAspect="1"/>
          </p:cNvPicPr>
          <p:nvPr userDrawn="1"/>
        </p:nvPicPr>
        <p:blipFill>
          <a:blip r:embed="rId3"/>
          <a:stretch>
            <a:fillRect/>
          </a:stretch>
        </p:blipFill>
        <p:spPr>
          <a:xfrm>
            <a:off x="568081" y="3426449"/>
            <a:ext cx="1600200" cy="139700"/>
          </a:xfrm>
          <a:prstGeom prst="rect">
            <a:avLst/>
          </a:prstGeom>
        </p:spPr>
      </p:pic>
      <p:sp>
        <p:nvSpPr>
          <p:cNvPr id="3" name="Title 2"/>
          <p:cNvSpPr>
            <a:spLocks noGrp="1"/>
          </p:cNvSpPr>
          <p:nvPr>
            <p:ph type="title" hasCustomPrompt="1"/>
          </p:nvPr>
        </p:nvSpPr>
        <p:spPr>
          <a:xfrm>
            <a:off x="460375" y="644993"/>
            <a:ext cx="6972300" cy="2641756"/>
          </a:xfrm>
          <a:prstGeom prst="rect">
            <a:avLst/>
          </a:prstGeom>
        </p:spPr>
        <p:txBody>
          <a:bodyPr anchor="b"/>
          <a:lstStyle>
            <a:lvl1pPr algn="l">
              <a:defRPr sz="5000" b="1" i="0" baseline="0">
                <a:solidFill>
                  <a:schemeClr val="tx2"/>
                </a:solidFill>
                <a:latin typeface="Encode Sans Normal Black" charset="0"/>
                <a:ea typeface="Encode Sans Normal Black" charset="0"/>
                <a:cs typeface="Encode Sans Normal Black" charset="0"/>
              </a:defRPr>
            </a:lvl1pPr>
          </a:lstStyle>
          <a:p>
            <a:r>
              <a:rPr lang="en-US" dirty="0"/>
              <a:t>TITLE HERE</a:t>
            </a:r>
            <a:br>
              <a:rPr lang="en-US" dirty="0"/>
            </a:br>
            <a:r>
              <a:rPr lang="en-US" dirty="0"/>
              <a:t>ENCODE NORMAL</a:t>
            </a:r>
            <a:br>
              <a:rPr lang="en-US" dirty="0"/>
            </a:br>
            <a:r>
              <a:rPr lang="en-US" dirty="0"/>
              <a:t>BLACK, 50 PT.</a:t>
            </a: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6F3BD53A-B4D0-8A39-B453-575AB0DDB6B3}"/>
              </a:ext>
            </a:extLst>
          </p:cNvPr>
          <p:cNvPicPr>
            <a:picLocks noChangeAspect="1"/>
          </p:cNvPicPr>
          <p:nvPr userDrawn="1"/>
        </p:nvPicPr>
        <p:blipFill>
          <a:blip r:embed="rId4">
            <a:duotone>
              <a:schemeClr val="accent3">
                <a:shade val="45000"/>
                <a:satMod val="135000"/>
              </a:schemeClr>
              <a:prstClr val="white"/>
            </a:duotone>
            <a:extLst>
              <a:ext uri="{BEBA8EAE-BF5A-486C-A8C5-ECC9F3942E4B}">
                <a14:imgProps xmlns:a14="http://schemas.microsoft.com/office/drawing/2010/main">
                  <a14:imgLayer r:embed="rId5">
                    <a14:imgEffect>
                      <a14:sharpenSoften amount="100000"/>
                    </a14:imgEffect>
                    <a14:imgEffect>
                      <a14:colorTemperature colorTemp="11500"/>
                    </a14:imgEffect>
                    <a14:imgEffect>
                      <a14:brightnessContrast bright="100000"/>
                    </a14:imgEffect>
                  </a14:imgLayer>
                </a14:imgProps>
              </a:ext>
            </a:extLst>
          </a:blip>
          <a:srcRect l="18715"/>
          <a:stretch/>
        </p:blipFill>
        <p:spPr>
          <a:xfrm>
            <a:off x="568081" y="371544"/>
            <a:ext cx="2320925" cy="368363"/>
          </a:xfrm>
          <a:prstGeom prst="rect">
            <a:avLst/>
          </a:prstGeom>
        </p:spPr>
      </p:pic>
    </p:spTree>
    <p:extLst>
      <p:ext uri="{BB962C8B-B14F-4D97-AF65-F5344CB8AC3E}">
        <p14:creationId xmlns:p14="http://schemas.microsoft.com/office/powerpoint/2010/main" val="175530959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Text Placeholder 9"/>
          <p:cNvSpPr>
            <a:spLocks noGrp="1"/>
          </p:cNvSpPr>
          <p:nvPr>
            <p:ph type="body" sz="quarter" idx="11" hasCustomPrompt="1"/>
          </p:nvPr>
        </p:nvSpPr>
        <p:spPr>
          <a:xfrm>
            <a:off x="447923" y="2320239"/>
            <a:ext cx="8197114" cy="2251761"/>
          </a:xfrm>
          <a:prstGeom prst="rect">
            <a:avLst/>
          </a:prstGeom>
        </p:spPr>
        <p:txBody>
          <a:bodyPr/>
          <a:lstStyle>
            <a:lvl1pPr marL="342900" indent="-342900">
              <a:buFont typeface="Lucida Grande"/>
              <a:buChar char="&gt;"/>
              <a:defRPr sz="2400" b="1" i="0" baseline="0">
                <a:solidFill>
                  <a:schemeClr val="tx2"/>
                </a:solidFill>
                <a:latin typeface="Open Sans" charset="0"/>
                <a:ea typeface="Open Sans" charset="0"/>
                <a:cs typeface="Open Sans" charset="0"/>
              </a:defRPr>
            </a:lvl1pPr>
            <a:lvl2pPr>
              <a:defRPr sz="2000" b="1" i="0" baseline="0">
                <a:solidFill>
                  <a:schemeClr val="tx2"/>
                </a:solidFill>
                <a:latin typeface="Open Sans" charset="0"/>
                <a:ea typeface="Open Sans" charset="0"/>
                <a:cs typeface="Open Sans" charset="0"/>
              </a:defRPr>
            </a:lvl2pPr>
            <a:lvl3pPr marL="1143000" indent="-228600">
              <a:buSzPct val="100000"/>
              <a:buFont typeface="Lucida Grande"/>
              <a:buChar char="&gt;"/>
              <a:defRPr sz="1800" b="1" i="0" baseline="0">
                <a:solidFill>
                  <a:schemeClr val="tx2"/>
                </a:solidFill>
                <a:latin typeface="Open Sans" charset="0"/>
                <a:ea typeface="Open Sans" charset="0"/>
                <a:cs typeface="Open Sans" charset="0"/>
              </a:defRPr>
            </a:lvl3pPr>
            <a:lvl4pPr>
              <a:defRPr sz="1600" b="1" i="0" baseline="0">
                <a:solidFill>
                  <a:schemeClr val="tx2"/>
                </a:solidFill>
                <a:latin typeface="Open Sans" charset="0"/>
                <a:ea typeface="Open Sans" charset="0"/>
                <a:cs typeface="Open Sans" charset="0"/>
              </a:defRPr>
            </a:lvl4pPr>
            <a:lvl5pPr marL="2057400" indent="-228600">
              <a:buFont typeface="Lucida Grande"/>
              <a:buChar char="&gt;"/>
              <a:defRPr sz="1400" b="1" i="0" baseline="0">
                <a:solidFill>
                  <a:schemeClr val="tx2"/>
                </a:solidFill>
                <a:latin typeface="Open Sans" charset="0"/>
                <a:ea typeface="Open Sans" charset="0"/>
                <a:cs typeface="Open Sans" charset="0"/>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sp>
        <p:nvSpPr>
          <p:cNvPr id="11" name="Text Placeholder 5"/>
          <p:cNvSpPr>
            <a:spLocks noGrp="1"/>
          </p:cNvSpPr>
          <p:nvPr>
            <p:ph type="body" sz="quarter" idx="12" hasCustomPrompt="1"/>
          </p:nvPr>
        </p:nvSpPr>
        <p:spPr>
          <a:xfrm>
            <a:off x="460375" y="1730667"/>
            <a:ext cx="8184662" cy="411171"/>
          </a:xfrm>
          <a:prstGeom prst="rect">
            <a:avLst/>
          </a:prstGeom>
        </p:spPr>
        <p:txBody>
          <a:bodyPr>
            <a:noAutofit/>
          </a:bodyPr>
          <a:lstStyle>
            <a:lvl1pPr marL="0" indent="0">
              <a:lnSpc>
                <a:spcPct val="90000"/>
              </a:lnSpc>
              <a:buNone/>
              <a:defRPr sz="2400" b="0" i="0" baseline="0">
                <a:solidFill>
                  <a:schemeClr val="tx2"/>
                </a:solidFill>
                <a:latin typeface="Uni Sans" charset="0"/>
                <a:ea typeface="Uni Sans" charset="0"/>
                <a:cs typeface="Uni Sans"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a:t>SUB-HEADER HERE (UNI SANS REGULAR, 24 PT.)</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874" y="1363508"/>
            <a:ext cx="1090095" cy="96362"/>
          </a:xfrm>
          <a:prstGeom prst="rect">
            <a:avLst/>
          </a:prstGeom>
        </p:spPr>
      </p:pic>
      <p:sp>
        <p:nvSpPr>
          <p:cNvPr id="2" name="Title 1"/>
          <p:cNvSpPr>
            <a:spLocks noGrp="1"/>
          </p:cNvSpPr>
          <p:nvPr>
            <p:ph type="title" hasCustomPrompt="1"/>
          </p:nvPr>
        </p:nvSpPr>
        <p:spPr>
          <a:xfrm>
            <a:off x="460374" y="369733"/>
            <a:ext cx="8184657"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242930136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0" name="Text Placeholder 9"/>
          <p:cNvSpPr>
            <a:spLocks noGrp="1"/>
          </p:cNvSpPr>
          <p:nvPr>
            <p:ph type="body" sz="quarter" idx="11" hasCustomPrompt="1"/>
          </p:nvPr>
        </p:nvSpPr>
        <p:spPr>
          <a:xfrm>
            <a:off x="447923" y="1730667"/>
            <a:ext cx="8197114" cy="2365901"/>
          </a:xfrm>
          <a:prstGeom prst="rect">
            <a:avLst/>
          </a:prstGeom>
        </p:spPr>
        <p:txBody>
          <a:bodyPr/>
          <a:lstStyle>
            <a:lvl1pPr marL="342900" indent="-342900">
              <a:buFont typeface="Lucida Grande"/>
              <a:buChar char="&gt;"/>
              <a:defRPr sz="2400" b="1" i="0" baseline="0">
                <a:solidFill>
                  <a:schemeClr val="tx2"/>
                </a:solidFill>
                <a:latin typeface="Open Sans" charset="0"/>
                <a:ea typeface="Open Sans" charset="0"/>
                <a:cs typeface="Open Sans" charset="0"/>
              </a:defRPr>
            </a:lvl1pPr>
            <a:lvl2pPr>
              <a:defRPr sz="2000" b="1" i="0" baseline="0">
                <a:solidFill>
                  <a:schemeClr val="tx2"/>
                </a:solidFill>
                <a:latin typeface="Open Sans" charset="0"/>
                <a:ea typeface="Open Sans" charset="0"/>
                <a:cs typeface="Open Sans" charset="0"/>
              </a:defRPr>
            </a:lvl2pPr>
            <a:lvl3pPr marL="1143000" indent="-228600">
              <a:buSzPct val="100000"/>
              <a:buFont typeface="Lucida Grande"/>
              <a:buChar char="&gt;"/>
              <a:defRPr sz="1800" b="1" i="0" baseline="0">
                <a:solidFill>
                  <a:schemeClr val="tx2"/>
                </a:solidFill>
                <a:latin typeface="Open Sans" charset="0"/>
                <a:ea typeface="Open Sans" charset="0"/>
                <a:cs typeface="Open Sans" charset="0"/>
              </a:defRPr>
            </a:lvl3pPr>
            <a:lvl4pPr>
              <a:defRPr sz="1600" b="1" i="0" baseline="0">
                <a:solidFill>
                  <a:schemeClr val="tx2"/>
                </a:solidFill>
                <a:latin typeface="Open Sans" charset="0"/>
                <a:ea typeface="Open Sans" charset="0"/>
                <a:cs typeface="Open Sans" charset="0"/>
              </a:defRPr>
            </a:lvl4pPr>
            <a:lvl5pPr marL="2057400" indent="-228600">
              <a:buFont typeface="Lucida Grande"/>
              <a:buChar char="&gt;"/>
              <a:defRPr sz="1400" b="1" i="0" baseline="0">
                <a:solidFill>
                  <a:schemeClr val="tx2"/>
                </a:solidFill>
                <a:latin typeface="Open Sans" charset="0"/>
                <a:ea typeface="Open Sans" charset="0"/>
                <a:cs typeface="Open Sans" charset="0"/>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pic>
        <p:nvPicPr>
          <p:cNvPr id="13" name="Picture 12"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5874" y="1363508"/>
            <a:ext cx="1090095" cy="96362"/>
          </a:xfrm>
          <a:prstGeom prst="rect">
            <a:avLst/>
          </a:prstGeom>
        </p:spPr>
      </p:pic>
      <p:sp>
        <p:nvSpPr>
          <p:cNvPr id="2" name="Title 1"/>
          <p:cNvSpPr>
            <a:spLocks noGrp="1"/>
          </p:cNvSpPr>
          <p:nvPr>
            <p:ph type="title" hasCustomPrompt="1"/>
          </p:nvPr>
        </p:nvSpPr>
        <p:spPr>
          <a:xfrm>
            <a:off x="460375" y="369733"/>
            <a:ext cx="8184662"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389039207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874" y="1363508"/>
            <a:ext cx="1090095" cy="96362"/>
          </a:xfrm>
          <a:prstGeom prst="rect">
            <a:avLst/>
          </a:prstGeom>
        </p:spPr>
      </p:pic>
      <p:sp>
        <p:nvSpPr>
          <p:cNvPr id="8" name="Chart Placeholder 11"/>
          <p:cNvSpPr>
            <a:spLocks noGrp="1"/>
          </p:cNvSpPr>
          <p:nvPr>
            <p:ph type="chart" sz="quarter" idx="12" hasCustomPrompt="1"/>
          </p:nvPr>
        </p:nvSpPr>
        <p:spPr>
          <a:xfrm>
            <a:off x="447923" y="1724977"/>
            <a:ext cx="8184662" cy="2961163"/>
          </a:xfrm>
          <a:prstGeom prst="rect">
            <a:avLst/>
          </a:prstGeom>
        </p:spPr>
        <p:txBody>
          <a:bodyPr>
            <a:normAutofit/>
          </a:bodyPr>
          <a:lstStyle>
            <a:lvl1pPr marL="0" indent="0">
              <a:buNone/>
              <a:defRPr sz="2400" b="0" i="1" baseline="0">
                <a:solidFill>
                  <a:schemeClr val="tx1"/>
                </a:solidFill>
                <a:latin typeface="Open Sans Light"/>
                <a:cs typeface="Open Sans Light"/>
              </a:defRPr>
            </a:lvl1pPr>
          </a:lstStyle>
          <a:p>
            <a:r>
              <a:rPr lang="en-US" dirty="0"/>
              <a:t>Graphics can go here – </a:t>
            </a:r>
            <a:br>
              <a:rPr lang="en-US" dirty="0"/>
            </a:br>
            <a:r>
              <a:rPr lang="en-US" dirty="0"/>
              <a:t>replace this box with your image or chart</a:t>
            </a:r>
          </a:p>
        </p:txBody>
      </p:sp>
      <p:sp>
        <p:nvSpPr>
          <p:cNvPr id="2" name="Title 1"/>
          <p:cNvSpPr>
            <a:spLocks noGrp="1"/>
          </p:cNvSpPr>
          <p:nvPr>
            <p:ph type="title" hasCustomPrompt="1"/>
          </p:nvPr>
        </p:nvSpPr>
        <p:spPr>
          <a:xfrm>
            <a:off x="460375" y="381608"/>
            <a:ext cx="8172210"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74404453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Logo">
    <p:spTree>
      <p:nvGrpSpPr>
        <p:cNvPr id="1" name=""/>
        <p:cNvGrpSpPr/>
        <p:nvPr/>
      </p:nvGrpSpPr>
      <p:grpSpPr>
        <a:xfrm>
          <a:off x="0" y="0"/>
          <a:ext cx="0" cy="0"/>
          <a:chOff x="0" y="0"/>
          <a:chExt cx="0" cy="0"/>
        </a:xfrm>
      </p:grpSpPr>
      <p:pic>
        <p:nvPicPr>
          <p:cNvPr id="4" name="Picture 3" descr="A black background with a black square&#10;&#10;Description automatically generated with medium confidence">
            <a:extLst>
              <a:ext uri="{FF2B5EF4-FFF2-40B4-BE49-F238E27FC236}">
                <a16:creationId xmlns:a16="http://schemas.microsoft.com/office/drawing/2014/main" id="{C15219B2-38CE-3AC4-B5B8-8A8BE41ED3E9}"/>
              </a:ext>
            </a:extLst>
          </p:cNvPr>
          <p:cNvPicPr>
            <a:picLocks noChangeAspect="1"/>
          </p:cNvPicPr>
          <p:nvPr userDrawn="1"/>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sharpenSoften amount="100000"/>
                    </a14:imgEffect>
                    <a14:imgEffect>
                      <a14:colorTemperature colorTemp="11500"/>
                    </a14:imgEffect>
                  </a14:imgLayer>
                </a14:imgProps>
              </a:ext>
            </a:extLst>
          </a:blip>
          <a:srcRect l="18715"/>
          <a:stretch/>
        </p:blipFill>
        <p:spPr>
          <a:xfrm>
            <a:off x="569461" y="4486868"/>
            <a:ext cx="2320925" cy="368363"/>
          </a:xfrm>
          <a:prstGeom prst="rect">
            <a:avLst/>
          </a:prstGeom>
        </p:spPr>
      </p:pic>
      <p:pic>
        <p:nvPicPr>
          <p:cNvPr id="7" name="Picture 6"/>
          <p:cNvPicPr>
            <a:picLocks noChangeAspect="1"/>
          </p:cNvPicPr>
          <p:nvPr userDrawn="1"/>
        </p:nvPicPr>
        <p:blipFill>
          <a:blip r:embed="rId4"/>
          <a:stretch>
            <a:fillRect/>
          </a:stretch>
        </p:blipFill>
        <p:spPr>
          <a:xfrm>
            <a:off x="568081" y="3426449"/>
            <a:ext cx="1600200" cy="139700"/>
          </a:xfrm>
          <a:prstGeom prst="rect">
            <a:avLst/>
          </a:prstGeom>
        </p:spPr>
      </p:pic>
      <p:pic>
        <p:nvPicPr>
          <p:cNvPr id="13" name="Picture 12" descr="W Logo_Purple_2685_HEX.png"/>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sp>
        <p:nvSpPr>
          <p:cNvPr id="3" name="Title 2"/>
          <p:cNvSpPr>
            <a:spLocks noGrp="1"/>
          </p:cNvSpPr>
          <p:nvPr>
            <p:ph type="title" hasCustomPrompt="1"/>
          </p:nvPr>
        </p:nvSpPr>
        <p:spPr>
          <a:xfrm>
            <a:off x="460375" y="644993"/>
            <a:ext cx="7023540" cy="2641756"/>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dirty="0"/>
              <a:t>TITLE HERE</a:t>
            </a:r>
            <a:br>
              <a:rPr lang="en-US" dirty="0"/>
            </a:br>
            <a:r>
              <a:rPr lang="en-US" dirty="0"/>
              <a:t>ENCODE NORMAL</a:t>
            </a:r>
            <a:br>
              <a:rPr lang="en-US" dirty="0"/>
            </a:br>
            <a:r>
              <a:rPr lang="en-US" dirty="0"/>
              <a:t>BLACK, 50 PT. </a:t>
            </a:r>
          </a:p>
        </p:txBody>
      </p:sp>
    </p:spTree>
    <p:extLst>
      <p:ext uri="{BB962C8B-B14F-4D97-AF65-F5344CB8AC3E}">
        <p14:creationId xmlns:p14="http://schemas.microsoft.com/office/powerpoint/2010/main" val="107402826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no-Log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568081" y="3426449"/>
            <a:ext cx="1600200" cy="139700"/>
          </a:xfrm>
          <a:prstGeom prst="rect">
            <a:avLst/>
          </a:prstGeom>
        </p:spPr>
      </p:pic>
      <p:pic>
        <p:nvPicPr>
          <p:cNvPr id="6" name="Picture 5" descr="W Logo_Purple_2685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sp>
        <p:nvSpPr>
          <p:cNvPr id="2" name="Title 1"/>
          <p:cNvSpPr>
            <a:spLocks noGrp="1"/>
          </p:cNvSpPr>
          <p:nvPr>
            <p:ph type="title" hasCustomPrompt="1"/>
          </p:nvPr>
        </p:nvSpPr>
        <p:spPr>
          <a:xfrm>
            <a:off x="460376" y="644993"/>
            <a:ext cx="7023540" cy="2641756"/>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dirty="0"/>
              <a:t>TITLE HERE</a:t>
            </a:r>
            <a:br>
              <a:rPr lang="en-US" dirty="0"/>
            </a:br>
            <a:r>
              <a:rPr lang="en-US" dirty="0"/>
              <a:t>ENCODE NORMAL</a:t>
            </a:r>
            <a:br>
              <a:rPr lang="en-US" dirty="0"/>
            </a:br>
            <a:r>
              <a:rPr lang="en-US" dirty="0"/>
              <a:t>BLACK, 50 PT. </a:t>
            </a:r>
          </a:p>
        </p:txBody>
      </p:sp>
    </p:spTree>
    <p:extLst>
      <p:ext uri="{BB962C8B-B14F-4D97-AF65-F5344CB8AC3E}">
        <p14:creationId xmlns:p14="http://schemas.microsoft.com/office/powerpoint/2010/main" val="339719106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Section-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666847-1547-C1C1-DB05-547E8F40FE0E}"/>
              </a:ext>
            </a:extLst>
          </p:cNvPr>
          <p:cNvPicPr>
            <a:picLocks noChangeAspect="1"/>
          </p:cNvPicPr>
          <p:nvPr userDrawn="1"/>
        </p:nvPicPr>
        <p:blipFill>
          <a:blip r:embed="rId2"/>
          <a:stretch>
            <a:fillRect/>
          </a:stretch>
        </p:blipFill>
        <p:spPr>
          <a:xfrm>
            <a:off x="549031" y="2738954"/>
            <a:ext cx="1417385" cy="123740"/>
          </a:xfrm>
          <a:prstGeom prst="rect">
            <a:avLst/>
          </a:prstGeom>
        </p:spPr>
      </p:pic>
      <p:sp>
        <p:nvSpPr>
          <p:cNvPr id="2" name="Title 1"/>
          <p:cNvSpPr>
            <a:spLocks noGrp="1"/>
          </p:cNvSpPr>
          <p:nvPr>
            <p:ph type="title" hasCustomPrompt="1"/>
          </p:nvPr>
        </p:nvSpPr>
        <p:spPr>
          <a:xfrm>
            <a:off x="460374" y="644993"/>
            <a:ext cx="8039569" cy="2026645"/>
          </a:xfrm>
          <a:prstGeom prst="rect">
            <a:avLst/>
          </a:prstGeom>
        </p:spPr>
        <p:txBody>
          <a:bodyPr anchor="b"/>
          <a:lstStyle>
            <a:lvl1pPr algn="l">
              <a:defRPr sz="3600" b="1" i="0" baseline="0">
                <a:solidFill>
                  <a:schemeClr val="tx2"/>
                </a:solidFill>
                <a:latin typeface="Encode Sans Normal Black" charset="0"/>
                <a:ea typeface="Encode Sans Normal Black" charset="0"/>
                <a:cs typeface="Encode Sans Normal Black" charset="0"/>
              </a:defRPr>
            </a:lvl1pPr>
          </a:lstStyle>
          <a:p>
            <a:r>
              <a:rPr lang="en-US" dirty="0"/>
              <a:t>TITLE HERE </a:t>
            </a:r>
            <a:br>
              <a:rPr lang="en-US" dirty="0"/>
            </a:br>
            <a:r>
              <a:rPr lang="en-US" dirty="0"/>
              <a:t>ENCODE NORMAL BLACK, 36 PT.</a:t>
            </a:r>
          </a:p>
        </p:txBody>
      </p:sp>
    </p:spTree>
    <p:extLst>
      <p:ext uri="{BB962C8B-B14F-4D97-AF65-F5344CB8AC3E}">
        <p14:creationId xmlns:p14="http://schemas.microsoft.com/office/powerpoint/2010/main" val="381437327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stretch>
            <a:fillRect/>
          </a:stretch>
        </p:blipFill>
        <p:spPr>
          <a:xfrm>
            <a:off x="555381" y="1364403"/>
            <a:ext cx="1103781" cy="96361"/>
          </a:xfrm>
          <a:prstGeom prst="rect">
            <a:avLst/>
          </a:prstGeom>
        </p:spPr>
      </p:pic>
      <p:pic>
        <p:nvPicPr>
          <p:cNvPr id="12" name="Picture 11"/>
          <p:cNvPicPr>
            <a:picLocks noChangeAspect="1"/>
          </p:cNvPicPr>
          <p:nvPr userDrawn="1"/>
        </p:nvPicPr>
        <p:blipFill>
          <a:blip r:embed="rId3"/>
          <a:stretch>
            <a:fillRect/>
          </a:stretch>
        </p:blipFill>
        <p:spPr>
          <a:xfrm>
            <a:off x="549031" y="1363508"/>
            <a:ext cx="1103781" cy="96362"/>
          </a:xfrm>
          <a:prstGeom prst="rect">
            <a:avLst/>
          </a:prstGeom>
        </p:spPr>
      </p:pic>
      <p:sp>
        <p:nvSpPr>
          <p:cNvPr id="24" name="Text Placeholder 9"/>
          <p:cNvSpPr>
            <a:spLocks noGrp="1"/>
          </p:cNvSpPr>
          <p:nvPr>
            <p:ph type="body" sz="quarter" idx="11" hasCustomPrompt="1"/>
          </p:nvPr>
        </p:nvSpPr>
        <p:spPr>
          <a:xfrm>
            <a:off x="447923" y="2320239"/>
            <a:ext cx="8197114" cy="2251761"/>
          </a:xfrm>
          <a:prstGeom prst="rect">
            <a:avLst/>
          </a:prstGeom>
        </p:spPr>
        <p:txBody>
          <a:bodyPr/>
          <a:lstStyle>
            <a:lvl1pPr marL="342900" indent="-342900">
              <a:buFont typeface="Lucida Grande"/>
              <a:buChar char="&gt;"/>
              <a:defRPr sz="2400" b="1" i="0" baseline="0">
                <a:solidFill>
                  <a:schemeClr val="tx2"/>
                </a:solidFill>
                <a:latin typeface="Open Sans" charset="0"/>
                <a:ea typeface="Open Sans" charset="0"/>
                <a:cs typeface="Open Sans" charset="0"/>
              </a:defRPr>
            </a:lvl1pPr>
            <a:lvl2pPr>
              <a:defRPr sz="2000" b="1" i="0" baseline="0">
                <a:solidFill>
                  <a:schemeClr val="tx2"/>
                </a:solidFill>
                <a:latin typeface="Open Sans" charset="0"/>
                <a:ea typeface="Open Sans" charset="0"/>
                <a:cs typeface="Open Sans" charset="0"/>
              </a:defRPr>
            </a:lvl2pPr>
            <a:lvl3pPr marL="1143000" indent="-228600">
              <a:buSzPct val="100000"/>
              <a:buFont typeface="Lucida Grande"/>
              <a:buChar char="&gt;"/>
              <a:defRPr sz="1800" b="1" i="0" baseline="0">
                <a:solidFill>
                  <a:schemeClr val="tx2"/>
                </a:solidFill>
                <a:latin typeface="Open Sans" charset="0"/>
                <a:ea typeface="Open Sans" charset="0"/>
                <a:cs typeface="Open Sans" charset="0"/>
              </a:defRPr>
            </a:lvl3pPr>
            <a:lvl4pPr>
              <a:defRPr sz="1600" b="1" i="0" baseline="0">
                <a:solidFill>
                  <a:schemeClr val="tx2"/>
                </a:solidFill>
                <a:latin typeface="Open Sans" charset="0"/>
                <a:ea typeface="Open Sans" charset="0"/>
                <a:cs typeface="Open Sans" charset="0"/>
              </a:defRPr>
            </a:lvl4pPr>
            <a:lvl5pPr marL="2057400" indent="-228600">
              <a:buFont typeface="Lucida Grande"/>
              <a:buChar char="&gt;"/>
              <a:defRPr sz="1400" b="1" i="0" baseline="0">
                <a:solidFill>
                  <a:schemeClr val="tx2"/>
                </a:solidFill>
                <a:latin typeface="Open Sans" charset="0"/>
                <a:ea typeface="Open Sans" charset="0"/>
                <a:cs typeface="Open Sans" charset="0"/>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sp>
        <p:nvSpPr>
          <p:cNvPr id="25" name="Text Placeholder 5"/>
          <p:cNvSpPr>
            <a:spLocks noGrp="1"/>
          </p:cNvSpPr>
          <p:nvPr>
            <p:ph type="body" sz="quarter" idx="12" hasCustomPrompt="1"/>
          </p:nvPr>
        </p:nvSpPr>
        <p:spPr>
          <a:xfrm>
            <a:off x="460375" y="1730667"/>
            <a:ext cx="8184662" cy="411171"/>
          </a:xfrm>
          <a:prstGeom prst="rect">
            <a:avLst/>
          </a:prstGeom>
        </p:spPr>
        <p:txBody>
          <a:bodyPr>
            <a:noAutofit/>
          </a:bodyPr>
          <a:lstStyle>
            <a:lvl1pPr marL="0" indent="0">
              <a:lnSpc>
                <a:spcPct val="90000"/>
              </a:lnSpc>
              <a:buNone/>
              <a:defRPr sz="2400" b="0" i="0" baseline="0">
                <a:solidFill>
                  <a:schemeClr val="tx2"/>
                </a:solidFill>
                <a:latin typeface="Uni Sans" charset="0"/>
                <a:ea typeface="Uni Sans" charset="0"/>
                <a:cs typeface="Uni Sans"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a:t>SUB-HEADER HERE (UNI SANS REGULAR, 24 PT.)</a:t>
            </a:r>
          </a:p>
        </p:txBody>
      </p:sp>
      <p:sp>
        <p:nvSpPr>
          <p:cNvPr id="2" name="Title 1"/>
          <p:cNvSpPr>
            <a:spLocks noGrp="1"/>
          </p:cNvSpPr>
          <p:nvPr>
            <p:ph type="title" hasCustomPrompt="1"/>
          </p:nvPr>
        </p:nvSpPr>
        <p:spPr>
          <a:xfrm>
            <a:off x="447922" y="369285"/>
            <a:ext cx="8197109"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307287265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pic>
        <p:nvPicPr>
          <p:cNvPr id="22" name="Picture 21"/>
          <p:cNvPicPr>
            <a:picLocks noChangeAspect="1"/>
          </p:cNvPicPr>
          <p:nvPr userDrawn="1"/>
        </p:nvPicPr>
        <p:blipFill>
          <a:blip r:embed="rId2"/>
          <a:stretch>
            <a:fillRect/>
          </a:stretch>
        </p:blipFill>
        <p:spPr>
          <a:xfrm>
            <a:off x="549031" y="1363508"/>
            <a:ext cx="1103781" cy="96362"/>
          </a:xfrm>
          <a:prstGeom prst="rect">
            <a:avLst/>
          </a:prstGeom>
        </p:spPr>
      </p:pic>
      <p:pic>
        <p:nvPicPr>
          <p:cNvPr id="6" name="Picture 5" descr="W Logo_Purple_2685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sp>
        <p:nvSpPr>
          <p:cNvPr id="8" name="Text Placeholder 9"/>
          <p:cNvSpPr>
            <a:spLocks noGrp="1"/>
          </p:cNvSpPr>
          <p:nvPr>
            <p:ph type="body" sz="quarter" idx="11" hasCustomPrompt="1"/>
          </p:nvPr>
        </p:nvSpPr>
        <p:spPr>
          <a:xfrm>
            <a:off x="447923" y="1730667"/>
            <a:ext cx="8197114" cy="2365901"/>
          </a:xfrm>
          <a:prstGeom prst="rect">
            <a:avLst/>
          </a:prstGeom>
        </p:spPr>
        <p:txBody>
          <a:bodyPr/>
          <a:lstStyle>
            <a:lvl1pPr marL="342900" indent="-342900">
              <a:buFont typeface="Lucida Grande"/>
              <a:buChar char="&gt;"/>
              <a:defRPr sz="2400" b="1" i="0" baseline="0">
                <a:solidFill>
                  <a:schemeClr val="tx2"/>
                </a:solidFill>
                <a:latin typeface="Open Sans" charset="0"/>
                <a:ea typeface="Open Sans" charset="0"/>
                <a:cs typeface="Open Sans" charset="0"/>
              </a:defRPr>
            </a:lvl1pPr>
            <a:lvl2pPr>
              <a:defRPr sz="2000" b="1" i="0" baseline="0">
                <a:solidFill>
                  <a:schemeClr val="tx2"/>
                </a:solidFill>
                <a:latin typeface="Open Sans" charset="0"/>
                <a:ea typeface="Open Sans" charset="0"/>
                <a:cs typeface="Open Sans" charset="0"/>
              </a:defRPr>
            </a:lvl2pPr>
            <a:lvl3pPr marL="1143000" indent="-228600">
              <a:buSzPct val="100000"/>
              <a:buFont typeface="Lucida Grande"/>
              <a:buChar char="&gt;"/>
              <a:defRPr sz="1800" b="1" i="0" baseline="0">
                <a:solidFill>
                  <a:schemeClr val="tx2"/>
                </a:solidFill>
                <a:latin typeface="Open Sans" charset="0"/>
                <a:ea typeface="Open Sans" charset="0"/>
                <a:cs typeface="Open Sans" charset="0"/>
              </a:defRPr>
            </a:lvl3pPr>
            <a:lvl4pPr>
              <a:defRPr sz="1600" b="1" i="0" baseline="0">
                <a:solidFill>
                  <a:schemeClr val="tx2"/>
                </a:solidFill>
                <a:latin typeface="Open Sans" charset="0"/>
                <a:ea typeface="Open Sans" charset="0"/>
                <a:cs typeface="Open Sans" charset="0"/>
              </a:defRPr>
            </a:lvl4pPr>
            <a:lvl5pPr marL="2057400" indent="-228600">
              <a:buFont typeface="Lucida Grande"/>
              <a:buChar char="&gt;"/>
              <a:defRPr sz="1400" b="1" i="0" baseline="0">
                <a:solidFill>
                  <a:schemeClr val="tx2"/>
                </a:solidFill>
                <a:latin typeface="Open Sans" charset="0"/>
                <a:ea typeface="Open Sans" charset="0"/>
                <a:cs typeface="Open Sans" charset="0"/>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sp>
        <p:nvSpPr>
          <p:cNvPr id="2" name="Title 1"/>
          <p:cNvSpPr>
            <a:spLocks noGrp="1"/>
          </p:cNvSpPr>
          <p:nvPr>
            <p:ph type="title" hasCustomPrompt="1"/>
          </p:nvPr>
        </p:nvSpPr>
        <p:spPr>
          <a:xfrm>
            <a:off x="460375" y="370622"/>
            <a:ext cx="8184662"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14502204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549031" y="1363508"/>
            <a:ext cx="1103781" cy="96362"/>
          </a:xfrm>
          <a:prstGeom prst="rect">
            <a:avLst/>
          </a:prstGeom>
        </p:spPr>
      </p:pic>
      <p:sp>
        <p:nvSpPr>
          <p:cNvPr id="10" name="Chart Placeholder 11"/>
          <p:cNvSpPr>
            <a:spLocks noGrp="1"/>
          </p:cNvSpPr>
          <p:nvPr>
            <p:ph type="chart" sz="quarter" idx="12" hasCustomPrompt="1"/>
          </p:nvPr>
        </p:nvSpPr>
        <p:spPr>
          <a:xfrm>
            <a:off x="447923" y="1724977"/>
            <a:ext cx="8184662" cy="2961163"/>
          </a:xfrm>
          <a:prstGeom prst="rect">
            <a:avLst/>
          </a:prstGeom>
        </p:spPr>
        <p:txBody>
          <a:bodyPr>
            <a:normAutofit/>
          </a:bodyPr>
          <a:lstStyle>
            <a:lvl1pPr marL="0" indent="0">
              <a:buNone/>
              <a:defRPr sz="2400" b="0" i="1" baseline="0">
                <a:solidFill>
                  <a:schemeClr val="tx1"/>
                </a:solidFill>
                <a:latin typeface="Open Sans Light"/>
                <a:cs typeface="Open Sans Light"/>
              </a:defRPr>
            </a:lvl1pPr>
          </a:lstStyle>
          <a:p>
            <a:r>
              <a:rPr lang="en-US" dirty="0"/>
              <a:t>Graphics can go here – </a:t>
            </a:r>
            <a:br>
              <a:rPr lang="en-US" dirty="0"/>
            </a:br>
            <a:r>
              <a:rPr lang="en-US" dirty="0"/>
              <a:t>replace this box with your image or chart</a:t>
            </a:r>
          </a:p>
        </p:txBody>
      </p:sp>
      <p:sp>
        <p:nvSpPr>
          <p:cNvPr id="2" name="Title 1"/>
          <p:cNvSpPr>
            <a:spLocks noGrp="1"/>
          </p:cNvSpPr>
          <p:nvPr>
            <p:ph type="title" hasCustomPrompt="1"/>
          </p:nvPr>
        </p:nvSpPr>
        <p:spPr>
          <a:xfrm>
            <a:off x="460375" y="369733"/>
            <a:ext cx="8172210" cy="993775"/>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24895524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no-logo">
    <p:bg>
      <p:bgPr>
        <a:solidFill>
          <a:schemeClr val="bg1"/>
        </a:solidFill>
        <a:effectLst/>
      </p:bgPr>
    </p:bg>
    <p:spTree>
      <p:nvGrpSpPr>
        <p:cNvPr id="1" name=""/>
        <p:cNvGrpSpPr/>
        <p:nvPr/>
      </p:nvGrpSpPr>
      <p:grpSpPr>
        <a:xfrm>
          <a:off x="0" y="0"/>
          <a:ext cx="0" cy="0"/>
          <a:chOff x="0" y="0"/>
          <a:chExt cx="0" cy="0"/>
        </a:xfrm>
      </p:grpSpPr>
      <p:pic>
        <p:nvPicPr>
          <p:cNvPr id="7" name="Picture 6" descr="UW_W Logo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9" name="Picture 8"/>
          <p:cNvPicPr>
            <a:picLocks noChangeAspect="1"/>
          </p:cNvPicPr>
          <p:nvPr userDrawn="1"/>
        </p:nvPicPr>
        <p:blipFill>
          <a:blip r:embed="rId3"/>
          <a:stretch>
            <a:fillRect/>
          </a:stretch>
        </p:blipFill>
        <p:spPr>
          <a:xfrm>
            <a:off x="568081" y="3426449"/>
            <a:ext cx="1600200" cy="139700"/>
          </a:xfrm>
          <a:prstGeom prst="rect">
            <a:avLst/>
          </a:prstGeom>
        </p:spPr>
      </p:pic>
      <p:sp>
        <p:nvSpPr>
          <p:cNvPr id="2" name="Title 1"/>
          <p:cNvSpPr>
            <a:spLocks noGrp="1"/>
          </p:cNvSpPr>
          <p:nvPr>
            <p:ph type="title" hasCustomPrompt="1"/>
          </p:nvPr>
        </p:nvSpPr>
        <p:spPr>
          <a:xfrm>
            <a:off x="460375" y="644993"/>
            <a:ext cx="7023540" cy="2641756"/>
          </a:xfrm>
          <a:prstGeom prst="rect">
            <a:avLst/>
          </a:prstGeom>
        </p:spPr>
        <p:txBody>
          <a:bodyPr anchor="b"/>
          <a:lstStyle>
            <a:lvl1pPr algn="l">
              <a:defRPr sz="5000" b="1" i="0" baseline="0">
                <a:solidFill>
                  <a:schemeClr val="tx2"/>
                </a:solidFill>
                <a:latin typeface="Encode Sans Normal Black" charset="0"/>
                <a:ea typeface="Encode Sans Normal Black" charset="0"/>
                <a:cs typeface="Encode Sans Normal Black" charset="0"/>
              </a:defRPr>
            </a:lvl1pPr>
          </a:lstStyle>
          <a:p>
            <a:r>
              <a:rPr lang="en-US" dirty="0"/>
              <a:t>TITLE HERE </a:t>
            </a:r>
            <a:br>
              <a:rPr lang="en-US" dirty="0"/>
            </a:br>
            <a:r>
              <a:rPr lang="en-US" dirty="0"/>
              <a:t>ENCODE NORMAL BLACK, 50 PT.</a:t>
            </a:r>
          </a:p>
        </p:txBody>
      </p:sp>
    </p:spTree>
    <p:extLst>
      <p:ext uri="{BB962C8B-B14F-4D97-AF65-F5344CB8AC3E}">
        <p14:creationId xmlns:p14="http://schemas.microsoft.com/office/powerpoint/2010/main" val="237349125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ection-divi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0374" y="644993"/>
            <a:ext cx="8039569" cy="2026645"/>
          </a:xfrm>
          <a:prstGeom prst="rect">
            <a:avLst/>
          </a:prstGeom>
        </p:spPr>
        <p:txBody>
          <a:bodyPr anchor="b"/>
          <a:lstStyle>
            <a:lvl1pPr algn="l">
              <a:defRPr sz="3600" b="1" i="0" baseline="0">
                <a:solidFill>
                  <a:schemeClr val="tx2"/>
                </a:solidFill>
                <a:latin typeface="Encode Sans Normal Black" charset="0"/>
                <a:ea typeface="Encode Sans Normal Black" charset="0"/>
                <a:cs typeface="Encode Sans Normal Black" charset="0"/>
              </a:defRPr>
            </a:lvl1pPr>
          </a:lstStyle>
          <a:p>
            <a:r>
              <a:rPr lang="en-US" dirty="0"/>
              <a:t>TITLE HERE </a:t>
            </a:r>
            <a:br>
              <a:rPr lang="en-US" dirty="0"/>
            </a:br>
            <a:r>
              <a:rPr lang="en-US" dirty="0"/>
              <a:t>ENCODE NORMAL BLACK, 36 PT.</a:t>
            </a:r>
          </a:p>
        </p:txBody>
      </p:sp>
      <p:pic>
        <p:nvPicPr>
          <p:cNvPr id="4" name="Picture 3">
            <a:extLst>
              <a:ext uri="{FF2B5EF4-FFF2-40B4-BE49-F238E27FC236}">
                <a16:creationId xmlns:a16="http://schemas.microsoft.com/office/drawing/2014/main" id="{B69C9936-F439-7C6E-5F36-9D9D95181A95}"/>
              </a:ext>
            </a:extLst>
          </p:cNvPr>
          <p:cNvPicPr>
            <a:picLocks noChangeAspect="1"/>
          </p:cNvPicPr>
          <p:nvPr userDrawn="1"/>
        </p:nvPicPr>
        <p:blipFill>
          <a:blip r:embed="rId2"/>
          <a:stretch>
            <a:fillRect/>
          </a:stretch>
        </p:blipFill>
        <p:spPr>
          <a:xfrm>
            <a:off x="549031" y="2734955"/>
            <a:ext cx="1414941" cy="123527"/>
          </a:xfrm>
          <a:prstGeom prst="rect">
            <a:avLst/>
          </a:prstGeom>
        </p:spPr>
      </p:pic>
    </p:spTree>
    <p:extLst>
      <p:ext uri="{BB962C8B-B14F-4D97-AF65-F5344CB8AC3E}">
        <p14:creationId xmlns:p14="http://schemas.microsoft.com/office/powerpoint/2010/main" val="128168346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9" name="Text Placeholder 9"/>
          <p:cNvSpPr>
            <a:spLocks noGrp="1"/>
          </p:cNvSpPr>
          <p:nvPr>
            <p:ph type="body" sz="quarter" idx="11" hasCustomPrompt="1"/>
          </p:nvPr>
        </p:nvSpPr>
        <p:spPr>
          <a:xfrm>
            <a:off x="447923" y="2320239"/>
            <a:ext cx="8197114" cy="2251761"/>
          </a:xfrm>
          <a:prstGeom prst="rect">
            <a:avLst/>
          </a:prstGeom>
        </p:spPr>
        <p:txBody>
          <a:bodyPr/>
          <a:lstStyle>
            <a:lvl1pPr marL="342900" indent="-342900">
              <a:buFont typeface="Lucida Grande"/>
              <a:buChar char="&gt;"/>
              <a:defRPr sz="2400" b="1" i="0" baseline="0">
                <a:solidFill>
                  <a:schemeClr val="tx2"/>
                </a:solidFill>
                <a:latin typeface="Open Sans" charset="0"/>
                <a:ea typeface="Open Sans" charset="0"/>
                <a:cs typeface="Open Sans" charset="0"/>
              </a:defRPr>
            </a:lvl1pPr>
            <a:lvl2pPr>
              <a:defRPr sz="2000" b="1" i="0" baseline="0">
                <a:solidFill>
                  <a:schemeClr val="tx2"/>
                </a:solidFill>
                <a:latin typeface="Open Sans" charset="0"/>
                <a:ea typeface="Open Sans" charset="0"/>
                <a:cs typeface="Open Sans" charset="0"/>
              </a:defRPr>
            </a:lvl2pPr>
            <a:lvl3pPr marL="1143000" indent="-228600">
              <a:buSzPct val="100000"/>
              <a:buFont typeface="Lucida Grande"/>
              <a:buChar char="&gt;"/>
              <a:defRPr sz="1800" b="1" i="0" baseline="0">
                <a:solidFill>
                  <a:schemeClr val="tx2"/>
                </a:solidFill>
                <a:latin typeface="Open Sans" charset="0"/>
                <a:ea typeface="Open Sans" charset="0"/>
                <a:cs typeface="Open Sans" charset="0"/>
              </a:defRPr>
            </a:lvl3pPr>
            <a:lvl4pPr>
              <a:defRPr sz="1600" b="1" i="0" baseline="0">
                <a:solidFill>
                  <a:schemeClr val="tx2"/>
                </a:solidFill>
                <a:latin typeface="Open Sans" charset="0"/>
                <a:ea typeface="Open Sans" charset="0"/>
                <a:cs typeface="Open Sans" charset="0"/>
              </a:defRPr>
            </a:lvl4pPr>
            <a:lvl5pPr marL="2057400" indent="-228600">
              <a:buFont typeface="Lucida Grande"/>
              <a:buChar char="&gt;"/>
              <a:defRPr sz="1400" b="1" i="0" baseline="0">
                <a:solidFill>
                  <a:schemeClr val="tx2"/>
                </a:solidFill>
                <a:latin typeface="Open Sans" charset="0"/>
                <a:ea typeface="Open Sans" charset="0"/>
                <a:cs typeface="Open Sans" charset="0"/>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sp>
        <p:nvSpPr>
          <p:cNvPr id="10" name="Text Placeholder 5"/>
          <p:cNvSpPr>
            <a:spLocks noGrp="1"/>
          </p:cNvSpPr>
          <p:nvPr>
            <p:ph type="body" sz="quarter" idx="12" hasCustomPrompt="1"/>
          </p:nvPr>
        </p:nvSpPr>
        <p:spPr>
          <a:xfrm>
            <a:off x="460375" y="1730667"/>
            <a:ext cx="8184662" cy="411171"/>
          </a:xfrm>
          <a:prstGeom prst="rect">
            <a:avLst/>
          </a:prstGeom>
        </p:spPr>
        <p:txBody>
          <a:bodyPr>
            <a:noAutofit/>
          </a:bodyPr>
          <a:lstStyle>
            <a:lvl1pPr marL="0" indent="0">
              <a:lnSpc>
                <a:spcPct val="90000"/>
              </a:lnSpc>
              <a:buNone/>
              <a:defRPr sz="2400" b="0" i="0" baseline="0">
                <a:solidFill>
                  <a:schemeClr val="tx2"/>
                </a:solidFill>
                <a:latin typeface="Uni Sans" charset="0"/>
                <a:ea typeface="Uni Sans" charset="0"/>
                <a:cs typeface="Uni Sans"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a:t>SUB-HEADER HERE (UNI SANS REGULAR, 24 PT.)</a:t>
            </a:r>
          </a:p>
        </p:txBody>
      </p:sp>
      <p:pic>
        <p:nvPicPr>
          <p:cNvPr id="11" name="Picture 10"/>
          <p:cNvPicPr>
            <a:picLocks noChangeAspect="1"/>
          </p:cNvPicPr>
          <p:nvPr userDrawn="1"/>
        </p:nvPicPr>
        <p:blipFill>
          <a:blip r:embed="rId2"/>
          <a:stretch>
            <a:fillRect/>
          </a:stretch>
        </p:blipFill>
        <p:spPr>
          <a:xfrm>
            <a:off x="549031" y="1363508"/>
            <a:ext cx="1103781" cy="96362"/>
          </a:xfrm>
          <a:prstGeom prst="rect">
            <a:avLst/>
          </a:prstGeom>
        </p:spPr>
      </p:pic>
      <p:sp>
        <p:nvSpPr>
          <p:cNvPr id="2" name="Title 1"/>
          <p:cNvSpPr>
            <a:spLocks noGrp="1"/>
          </p:cNvSpPr>
          <p:nvPr>
            <p:ph type="title" hasCustomPrompt="1"/>
          </p:nvPr>
        </p:nvSpPr>
        <p:spPr>
          <a:xfrm>
            <a:off x="447923" y="371510"/>
            <a:ext cx="8197114"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276924056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er + Content">
    <p:bg>
      <p:bgPr>
        <a:solidFill>
          <a:schemeClr val="bg1"/>
        </a:solidFill>
        <a:effectLst/>
      </p:bgPr>
    </p:bg>
    <p:spTree>
      <p:nvGrpSpPr>
        <p:cNvPr id="1" name=""/>
        <p:cNvGrpSpPr/>
        <p:nvPr/>
      </p:nvGrpSpPr>
      <p:grpSpPr>
        <a:xfrm>
          <a:off x="0" y="0"/>
          <a:ext cx="0" cy="0"/>
          <a:chOff x="0" y="0"/>
          <a:chExt cx="0" cy="0"/>
        </a:xfrm>
      </p:grpSpPr>
      <p:sp>
        <p:nvSpPr>
          <p:cNvPr id="7" name="Text Placeholder 9"/>
          <p:cNvSpPr>
            <a:spLocks noGrp="1"/>
          </p:cNvSpPr>
          <p:nvPr>
            <p:ph type="body" sz="quarter" idx="11" hasCustomPrompt="1"/>
          </p:nvPr>
        </p:nvSpPr>
        <p:spPr>
          <a:xfrm>
            <a:off x="447923" y="1730667"/>
            <a:ext cx="8197114" cy="2365901"/>
          </a:xfrm>
          <a:prstGeom prst="rect">
            <a:avLst/>
          </a:prstGeom>
        </p:spPr>
        <p:txBody>
          <a:bodyPr/>
          <a:lstStyle>
            <a:lvl1pPr marL="342900" indent="-342900">
              <a:buFont typeface="Lucida Grande"/>
              <a:buChar char="&gt;"/>
              <a:defRPr sz="2400" b="1" i="0" baseline="0">
                <a:solidFill>
                  <a:schemeClr val="tx2"/>
                </a:solidFill>
                <a:latin typeface="Open Sans" charset="0"/>
                <a:ea typeface="Open Sans" charset="0"/>
                <a:cs typeface="Open Sans" charset="0"/>
              </a:defRPr>
            </a:lvl1pPr>
            <a:lvl2pPr>
              <a:defRPr sz="2000" b="1" i="0" baseline="0">
                <a:solidFill>
                  <a:schemeClr val="tx2"/>
                </a:solidFill>
                <a:latin typeface="Open Sans" charset="0"/>
                <a:ea typeface="Open Sans" charset="0"/>
                <a:cs typeface="Open Sans" charset="0"/>
              </a:defRPr>
            </a:lvl2pPr>
            <a:lvl3pPr marL="1143000" indent="-228600">
              <a:buSzPct val="100000"/>
              <a:buFont typeface="Lucida Grande"/>
              <a:buChar char="&gt;"/>
              <a:defRPr sz="1800" b="1" i="0" baseline="0">
                <a:solidFill>
                  <a:schemeClr val="tx2"/>
                </a:solidFill>
                <a:latin typeface="Open Sans" charset="0"/>
                <a:ea typeface="Open Sans" charset="0"/>
                <a:cs typeface="Open Sans" charset="0"/>
              </a:defRPr>
            </a:lvl3pPr>
            <a:lvl4pPr>
              <a:defRPr sz="1600" b="1" i="0" baseline="0">
                <a:solidFill>
                  <a:schemeClr val="tx2"/>
                </a:solidFill>
                <a:latin typeface="Open Sans" charset="0"/>
                <a:ea typeface="Open Sans" charset="0"/>
                <a:cs typeface="Open Sans" charset="0"/>
              </a:defRPr>
            </a:lvl4pPr>
            <a:lvl5pPr marL="2057400" indent="-228600">
              <a:buFont typeface="Lucida Grande"/>
              <a:buChar char="&gt;"/>
              <a:defRPr sz="1400" b="1" i="0" baseline="0">
                <a:solidFill>
                  <a:schemeClr val="tx2"/>
                </a:solidFill>
                <a:latin typeface="Open Sans" charset="0"/>
                <a:ea typeface="Open Sans" charset="0"/>
                <a:cs typeface="Open Sans" charset="0"/>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pic>
        <p:nvPicPr>
          <p:cNvPr id="12" name="Picture 11"/>
          <p:cNvPicPr>
            <a:picLocks noChangeAspect="1"/>
          </p:cNvPicPr>
          <p:nvPr userDrawn="1"/>
        </p:nvPicPr>
        <p:blipFill>
          <a:blip r:embed="rId2"/>
          <a:stretch>
            <a:fillRect/>
          </a:stretch>
        </p:blipFill>
        <p:spPr>
          <a:xfrm>
            <a:off x="549031" y="1363508"/>
            <a:ext cx="1103781" cy="96362"/>
          </a:xfrm>
          <a:prstGeom prst="rect">
            <a:avLst/>
          </a:prstGeom>
        </p:spPr>
      </p:pic>
      <p:pic>
        <p:nvPicPr>
          <p:cNvPr id="13" name="Picture 12" descr="UW_W Logo_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sp>
        <p:nvSpPr>
          <p:cNvPr id="2" name="Title 1"/>
          <p:cNvSpPr>
            <a:spLocks noGrp="1"/>
          </p:cNvSpPr>
          <p:nvPr>
            <p:ph type="title" hasCustomPrompt="1"/>
          </p:nvPr>
        </p:nvSpPr>
        <p:spPr>
          <a:xfrm>
            <a:off x="447923" y="369733"/>
            <a:ext cx="8197114"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323633797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 Graphic">
    <p:bg>
      <p:bgPr>
        <a:solidFill>
          <a:schemeClr val="bg1"/>
        </a:solidFill>
        <a:effectLst/>
      </p:bgPr>
    </p:bg>
    <p:spTree>
      <p:nvGrpSpPr>
        <p:cNvPr id="1" name=""/>
        <p:cNvGrpSpPr/>
        <p:nvPr/>
      </p:nvGrpSpPr>
      <p:grpSpPr>
        <a:xfrm>
          <a:off x="0" y="0"/>
          <a:ext cx="0" cy="0"/>
          <a:chOff x="0" y="0"/>
          <a:chExt cx="0" cy="0"/>
        </a:xfrm>
      </p:grpSpPr>
      <p:sp>
        <p:nvSpPr>
          <p:cNvPr id="6" name="Chart Placeholder 11"/>
          <p:cNvSpPr>
            <a:spLocks noGrp="1"/>
          </p:cNvSpPr>
          <p:nvPr>
            <p:ph type="chart" sz="quarter" idx="12" hasCustomPrompt="1"/>
          </p:nvPr>
        </p:nvSpPr>
        <p:spPr>
          <a:xfrm>
            <a:off x="447923" y="1724977"/>
            <a:ext cx="8184662" cy="2828169"/>
          </a:xfrm>
          <a:prstGeom prst="rect">
            <a:avLst/>
          </a:prstGeom>
        </p:spPr>
        <p:txBody>
          <a:bodyPr>
            <a:normAutofit/>
          </a:bodyPr>
          <a:lstStyle>
            <a:lvl1pPr marL="0" indent="0">
              <a:buNone/>
              <a:defRPr sz="2400" b="0" i="1" baseline="0">
                <a:solidFill>
                  <a:srgbClr val="FFFFFF"/>
                </a:solidFill>
                <a:latin typeface="Open Sans Light"/>
                <a:cs typeface="Open Sans Light"/>
              </a:defRPr>
            </a:lvl1pPr>
          </a:lstStyle>
          <a:p>
            <a:r>
              <a:rPr lang="en-US" dirty="0"/>
              <a:t>Graphics can go here – </a:t>
            </a:r>
            <a:br>
              <a:rPr lang="en-US" dirty="0"/>
            </a:br>
            <a:r>
              <a:rPr lang="en-US" dirty="0"/>
              <a:t>replace this box with your image or chart</a:t>
            </a:r>
          </a:p>
        </p:txBody>
      </p:sp>
      <p:pic>
        <p:nvPicPr>
          <p:cNvPr id="13" name="Picture 12"/>
          <p:cNvPicPr>
            <a:picLocks noChangeAspect="1"/>
          </p:cNvPicPr>
          <p:nvPr userDrawn="1"/>
        </p:nvPicPr>
        <p:blipFill>
          <a:blip r:embed="rId2"/>
          <a:stretch>
            <a:fillRect/>
          </a:stretch>
        </p:blipFill>
        <p:spPr>
          <a:xfrm>
            <a:off x="549031" y="1363508"/>
            <a:ext cx="1103781" cy="96362"/>
          </a:xfrm>
          <a:prstGeom prst="rect">
            <a:avLst/>
          </a:prstGeom>
        </p:spPr>
      </p:pic>
      <p:sp>
        <p:nvSpPr>
          <p:cNvPr id="2" name="Title 1"/>
          <p:cNvSpPr>
            <a:spLocks noGrp="1"/>
          </p:cNvSpPr>
          <p:nvPr>
            <p:ph type="title" hasCustomPrompt="1"/>
          </p:nvPr>
        </p:nvSpPr>
        <p:spPr>
          <a:xfrm>
            <a:off x="460375" y="370622"/>
            <a:ext cx="8184662" cy="993775"/>
          </a:xfrm>
          <a:prstGeom prst="rect">
            <a:avLst/>
          </a:prstGeom>
        </p:spPr>
        <p:txBody>
          <a:bodyPr anchor="b"/>
          <a:lstStyle>
            <a:lvl1pPr algn="l">
              <a:defRPr sz="3000" b="1" i="0">
                <a:solidFill>
                  <a:schemeClr val="tx2"/>
                </a:solidFill>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382856032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Logo">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9461" y="3426449"/>
            <a:ext cx="1597439" cy="139700"/>
          </a:xfrm>
          <a:prstGeom prst="rect">
            <a:avLst/>
          </a:prstGeom>
        </p:spPr>
      </p:pic>
      <p:pic>
        <p:nvPicPr>
          <p:cNvPr id="10" name="Picture 9" descr="W Logo_Purple_2685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sp>
        <p:nvSpPr>
          <p:cNvPr id="2" name="Title 1"/>
          <p:cNvSpPr>
            <a:spLocks noGrp="1"/>
          </p:cNvSpPr>
          <p:nvPr>
            <p:ph type="title" hasCustomPrompt="1"/>
          </p:nvPr>
        </p:nvSpPr>
        <p:spPr>
          <a:xfrm>
            <a:off x="460375" y="644993"/>
            <a:ext cx="7023540" cy="2641756"/>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dirty="0"/>
              <a:t>TITLE HERE</a:t>
            </a:r>
            <a:br>
              <a:rPr lang="en-US" dirty="0"/>
            </a:br>
            <a:r>
              <a:rPr lang="en-US" dirty="0"/>
              <a:t>ENCODE NORMAL</a:t>
            </a:r>
            <a:br>
              <a:rPr lang="en-US" dirty="0"/>
            </a:br>
            <a:r>
              <a:rPr lang="en-US" dirty="0"/>
              <a:t>BLACK, 50 PT. </a:t>
            </a: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F560F1F7-F7BC-9AB7-20DA-1E9A3558F0BF}"/>
              </a:ext>
            </a:extLst>
          </p:cNvPr>
          <p:cNvPicPr>
            <a:picLocks noChangeAspect="1"/>
          </p:cNvPicPr>
          <p:nvPr userDrawn="1"/>
        </p:nvPicPr>
        <p:blipFill>
          <a:blip r:embed="rId4">
            <a:duotone>
              <a:schemeClr val="accent1">
                <a:shade val="45000"/>
                <a:satMod val="135000"/>
              </a:schemeClr>
              <a:prstClr val="white"/>
            </a:duotone>
            <a:extLst>
              <a:ext uri="{BEBA8EAE-BF5A-486C-A8C5-ECC9F3942E4B}">
                <a14:imgProps xmlns:a14="http://schemas.microsoft.com/office/drawing/2010/main">
                  <a14:imgLayer r:embed="rId5">
                    <a14:imgEffect>
                      <a14:sharpenSoften amount="100000"/>
                    </a14:imgEffect>
                    <a14:imgEffect>
                      <a14:colorTemperature colorTemp="11500"/>
                    </a14:imgEffect>
                  </a14:imgLayer>
                </a14:imgProps>
              </a:ext>
            </a:extLst>
          </a:blip>
          <a:srcRect l="18715"/>
          <a:stretch/>
        </p:blipFill>
        <p:spPr>
          <a:xfrm>
            <a:off x="569461" y="4391087"/>
            <a:ext cx="2320925" cy="368363"/>
          </a:xfrm>
          <a:prstGeom prst="rect">
            <a:avLst/>
          </a:prstGeom>
        </p:spPr>
      </p:pic>
    </p:spTree>
    <p:extLst>
      <p:ext uri="{BB962C8B-B14F-4D97-AF65-F5344CB8AC3E}">
        <p14:creationId xmlns:p14="http://schemas.microsoft.com/office/powerpoint/2010/main" val="396565348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no-Logo">
    <p:spTree>
      <p:nvGrpSpPr>
        <p:cNvPr id="1" name=""/>
        <p:cNvGrpSpPr/>
        <p:nvPr/>
      </p:nvGrpSpPr>
      <p:grpSpPr>
        <a:xfrm>
          <a:off x="0" y="0"/>
          <a:ext cx="0" cy="0"/>
          <a:chOff x="0" y="0"/>
          <a:chExt cx="0" cy="0"/>
        </a:xfrm>
      </p:grpSpPr>
      <p:pic>
        <p:nvPicPr>
          <p:cNvPr id="9" name="Picture 8"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3915" y="4219956"/>
            <a:ext cx="1371600" cy="923544"/>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9461" y="3426449"/>
            <a:ext cx="1597439" cy="139700"/>
          </a:xfrm>
          <a:prstGeom prst="rect">
            <a:avLst/>
          </a:prstGeom>
        </p:spPr>
      </p:pic>
      <p:sp>
        <p:nvSpPr>
          <p:cNvPr id="2" name="Title 1"/>
          <p:cNvSpPr>
            <a:spLocks noGrp="1"/>
          </p:cNvSpPr>
          <p:nvPr>
            <p:ph type="title" hasCustomPrompt="1"/>
          </p:nvPr>
        </p:nvSpPr>
        <p:spPr>
          <a:xfrm>
            <a:off x="460375" y="644993"/>
            <a:ext cx="6972300" cy="2641756"/>
          </a:xfrm>
          <a:prstGeom prst="rect">
            <a:avLst/>
          </a:prstGeom>
        </p:spPr>
        <p:txBody>
          <a:bodyPr anchor="b"/>
          <a:lstStyle>
            <a:lvl1pPr algn="l">
              <a:defRPr sz="5000" b="1" i="0">
                <a:latin typeface="Encode Sans Normal Black" charset="0"/>
                <a:ea typeface="Encode Sans Normal Black" charset="0"/>
                <a:cs typeface="Encode Sans Normal Black" charset="0"/>
              </a:defRPr>
            </a:lvl1pPr>
          </a:lstStyle>
          <a:p>
            <a:pPr lvl="0"/>
            <a:r>
              <a:rPr lang="en-US" dirty="0"/>
              <a:t>TITLE HERE</a:t>
            </a:r>
            <a:br>
              <a:rPr lang="en-US" dirty="0"/>
            </a:br>
            <a:r>
              <a:rPr lang="en-US" dirty="0"/>
              <a:t>ENCODE NORMAL</a:t>
            </a:r>
            <a:br>
              <a:rPr lang="en-US" dirty="0"/>
            </a:br>
            <a:r>
              <a:rPr lang="en-US" dirty="0"/>
              <a:t>BLACK, 50 PT. </a:t>
            </a:r>
          </a:p>
        </p:txBody>
      </p:sp>
    </p:spTree>
    <p:extLst>
      <p:ext uri="{BB962C8B-B14F-4D97-AF65-F5344CB8AC3E}">
        <p14:creationId xmlns:p14="http://schemas.microsoft.com/office/powerpoint/2010/main" val="290149128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ection-divid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454C2E-B51A-8E33-3181-074E59B0E7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031" y="2738954"/>
            <a:ext cx="1414941" cy="123740"/>
          </a:xfrm>
          <a:prstGeom prst="rect">
            <a:avLst/>
          </a:prstGeom>
        </p:spPr>
      </p:pic>
      <p:sp>
        <p:nvSpPr>
          <p:cNvPr id="2" name="Title 1"/>
          <p:cNvSpPr>
            <a:spLocks noGrp="1"/>
          </p:cNvSpPr>
          <p:nvPr>
            <p:ph type="title" hasCustomPrompt="1"/>
          </p:nvPr>
        </p:nvSpPr>
        <p:spPr>
          <a:xfrm>
            <a:off x="460374" y="644993"/>
            <a:ext cx="8039569" cy="2026645"/>
          </a:xfrm>
          <a:prstGeom prst="rect">
            <a:avLst/>
          </a:prstGeom>
        </p:spPr>
        <p:txBody>
          <a:bodyPr anchor="b"/>
          <a:lstStyle>
            <a:lvl1pPr algn="l">
              <a:defRPr sz="3600" b="1" i="0" baseline="0">
                <a:solidFill>
                  <a:schemeClr val="tx2"/>
                </a:solidFill>
                <a:latin typeface="Encode Sans Normal Black" charset="0"/>
                <a:ea typeface="Encode Sans Normal Black" charset="0"/>
                <a:cs typeface="Encode Sans Normal Black" charset="0"/>
              </a:defRPr>
            </a:lvl1pPr>
          </a:lstStyle>
          <a:p>
            <a:r>
              <a:rPr lang="en-US" dirty="0"/>
              <a:t>TITLE HERE </a:t>
            </a:r>
            <a:br>
              <a:rPr lang="en-US" dirty="0"/>
            </a:br>
            <a:r>
              <a:rPr lang="en-US" dirty="0"/>
              <a:t>ENCODE NORMAL BLACK, 36 PT.</a:t>
            </a:r>
          </a:p>
        </p:txBody>
      </p:sp>
    </p:spTree>
    <p:extLst>
      <p:ext uri="{BB962C8B-B14F-4D97-AF65-F5344CB8AC3E}">
        <p14:creationId xmlns:p14="http://schemas.microsoft.com/office/powerpoint/2010/main" val="275339255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3703096"/>
      </p:ext>
    </p:extLst>
  </p:cSld>
  <p:clrMap bg1="dk1" tx1="lt1" bg2="dk2" tx2="lt2" accent1="accent1" accent2="accent2" accent3="accent3" accent4="accent4" accent5="accent5" accent6="accent6" hlink="hlink" folHlink="folHlink"/>
  <p:sldLayoutIdLst>
    <p:sldLayoutId id="2147483666" r:id="rId1"/>
    <p:sldLayoutId id="2147483658" r:id="rId2"/>
    <p:sldLayoutId id="2147483680" r:id="rId3"/>
    <p:sldLayoutId id="2147483659" r:id="rId4"/>
    <p:sldLayoutId id="2147483660" r:id="rId5"/>
    <p:sldLayoutId id="2147483661"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2CA9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665410"/>
      </p:ext>
    </p:extLst>
  </p:cSld>
  <p:clrMap bg1="lt1" tx1="dk1" bg2="lt2" tx2="dk2" accent1="accent1" accent2="accent2" accent3="accent3" accent4="accent4" accent5="accent5" accent6="accent6" hlink="hlink" folHlink="folHlink"/>
  <p:sldLayoutIdLst>
    <p:sldLayoutId id="2147483678" r:id="rId1"/>
    <p:sldLayoutId id="2147483673" r:id="rId2"/>
    <p:sldLayoutId id="2147483681" r:id="rId3"/>
    <p:sldLayoutId id="2147483674" r:id="rId4"/>
    <p:sldLayoutId id="2147483675" r:id="rId5"/>
    <p:sldLayoutId id="2147483677"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868176"/>
      </p:ext>
    </p:extLst>
  </p:cSld>
  <p:clrMap bg1="lt1" tx1="dk1" bg2="lt2" tx2="dk2" accent1="accent1" accent2="accent2" accent3="accent3" accent4="accent4" accent5="accent5" accent6="accent6" hlink="hlink" folHlink="folHlink"/>
  <p:sldLayoutIdLst>
    <p:sldLayoutId id="2147483679" r:id="rId1"/>
    <p:sldLayoutId id="2147483653" r:id="rId2"/>
    <p:sldLayoutId id="2147483683" r:id="rId3"/>
    <p:sldLayoutId id="2147483663" r:id="rId4"/>
    <p:sldLayoutId id="2147483664" r:id="rId5"/>
    <p:sldLayoutId id="2147483665"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hyperlink" Target="https://www.uscis.gov/i-539" TargetMode="Externa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hyperlink" Target="https://ap.washington.edu/ahr/visas/scholar-resources/j1/j1-travel/" TargetMode="External"/><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hyperlink" Target="https://i94.cbp.dhs.gov/I94/" TargetMode="External"/><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8" Type="http://schemas.openxmlformats.org/officeDocument/2006/relationships/hyperlink" Target="https://hr.uw.edu/policies/staff-visa-sponsorship/" TargetMode="External"/><Relationship Id="rId3" Type="http://schemas.openxmlformats.org/officeDocument/2006/relationships/hyperlink" Target="https://ap.washington.edu/ahr/visas/scholar-resources/" TargetMode="External"/><Relationship Id="rId7" Type="http://schemas.openxmlformats.org/officeDocument/2006/relationships/hyperlink" Target="https://groups.uw.edu/group/76c5ae3f0af94587a9e8c9e25ce0c084/" TargetMode="External"/><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hyperlink" Target="https://ap.washington.edu/about-us/contact/" TargetMode="External"/><Relationship Id="rId5" Type="http://schemas.openxmlformats.org/officeDocument/2006/relationships/hyperlink" Target="https://ap.washington.edu/ahr/visas/scholar-resources/faq/current-visa-travel-faqs-for-international-scholars/" TargetMode="External"/><Relationship Id="rId4" Type="http://schemas.openxmlformats.org/officeDocument/2006/relationships/hyperlink" Target="https://ap.washington.edu/ahr/visas/scholar-resources/j1/"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2" name="Title 1">
            <a:extLst>
              <a:ext uri="{FF2B5EF4-FFF2-40B4-BE49-F238E27FC236}">
                <a16:creationId xmlns:a16="http://schemas.microsoft.com/office/drawing/2014/main" id="{718CD95F-8EE2-5372-31A4-47D67DDDF23F}"/>
              </a:ext>
            </a:extLst>
          </p:cNvPr>
          <p:cNvSpPr>
            <a:spLocks noGrp="1"/>
          </p:cNvSpPr>
          <p:nvPr>
            <p:ph type="title"/>
          </p:nvPr>
        </p:nvSpPr>
        <p:spPr>
          <a:xfrm>
            <a:off x="460375" y="644993"/>
            <a:ext cx="7969250" cy="2641756"/>
          </a:xfrm>
        </p:spPr>
        <p:txBody>
          <a:bodyPr/>
          <a:lstStyle/>
          <a:p>
            <a:pPr>
              <a:lnSpc>
                <a:spcPct val="100000"/>
              </a:lnSpc>
              <a:spcBef>
                <a:spcPts val="0"/>
              </a:spcBef>
            </a:pPr>
            <a:r>
              <a:rPr lang="en-US" dirty="0"/>
              <a:t>Duration of Status Information Session</a:t>
            </a:r>
          </a:p>
        </p:txBody>
      </p:sp>
      <p:sp>
        <p:nvSpPr>
          <p:cNvPr id="90" name="Google Shape;90;p12"/>
          <p:cNvSpPr txBox="1"/>
          <p:nvPr/>
        </p:nvSpPr>
        <p:spPr>
          <a:xfrm>
            <a:off x="460375" y="3680487"/>
            <a:ext cx="5502600" cy="453364"/>
          </a:xfrm>
          <a:prstGeom prst="rect">
            <a:avLst/>
          </a:prstGeom>
          <a:noFill/>
          <a:ln>
            <a:noFill/>
          </a:ln>
        </p:spPr>
        <p:txBody>
          <a:bodyPr spcFirstLastPara="1" wrap="square" lIns="68569" tIns="68569" rIns="68569" bIns="68569" anchor="t" anchorCtr="0">
            <a:noAutofit/>
          </a:bodyPr>
          <a:lstStyle/>
          <a:p>
            <a:pPr defTabSz="342900"/>
            <a:r>
              <a:rPr lang="en-US" b="1" dirty="0">
                <a:solidFill>
                  <a:schemeClr val="tx2"/>
                </a:solidFill>
                <a:latin typeface="Open Sans"/>
                <a:ea typeface="Open Sans"/>
                <a:cs typeface="Open Sans"/>
                <a:sym typeface="Open Sans"/>
              </a:rPr>
              <a:t>International Scholars Operations</a:t>
            </a:r>
          </a:p>
          <a:p>
            <a:pPr defTabSz="342900"/>
            <a:r>
              <a:rPr lang="en-US" b="1" dirty="0">
                <a:solidFill>
                  <a:schemeClr val="tx2"/>
                </a:solidFill>
                <a:latin typeface="Open Sans"/>
                <a:ea typeface="Open Sans"/>
                <a:cs typeface="Open Sans"/>
                <a:sym typeface="Open Sans"/>
              </a:rPr>
              <a:t>07/31/2026</a:t>
            </a:r>
            <a:endParaRPr b="1" dirty="0">
              <a:solidFill>
                <a:schemeClr val="tx2"/>
              </a:solidFill>
              <a:latin typeface="Open Sans"/>
              <a:ea typeface="Open Sans"/>
              <a:cs typeface="Open Sans"/>
              <a:sym typeface="Open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06ACBA-BA66-F67F-FB6A-A3E93959F7EC}"/>
              </a:ext>
            </a:extLst>
          </p:cNvPr>
          <p:cNvSpPr>
            <a:spLocks noGrp="1"/>
          </p:cNvSpPr>
          <p:nvPr>
            <p:ph type="title"/>
          </p:nvPr>
        </p:nvSpPr>
        <p:spPr/>
        <p:txBody>
          <a:bodyPr/>
          <a:lstStyle/>
          <a:p>
            <a:r>
              <a:rPr lang="en-US" dirty="0"/>
              <a:t>FOR EXAMPLE:</a:t>
            </a:r>
          </a:p>
        </p:txBody>
      </p:sp>
      <p:sp>
        <p:nvSpPr>
          <p:cNvPr id="2" name="Text Placeholder 1">
            <a:extLst>
              <a:ext uri="{FF2B5EF4-FFF2-40B4-BE49-F238E27FC236}">
                <a16:creationId xmlns:a16="http://schemas.microsoft.com/office/drawing/2014/main" id="{EBE1E41C-F130-3F4F-C05B-7110F79090C5}"/>
              </a:ext>
            </a:extLst>
          </p:cNvPr>
          <p:cNvSpPr>
            <a:spLocks noGrp="1"/>
          </p:cNvSpPr>
          <p:nvPr>
            <p:ph type="body" sz="quarter" idx="11"/>
          </p:nvPr>
        </p:nvSpPr>
        <p:spPr/>
        <p:txBody>
          <a:bodyPr/>
          <a:lstStyle/>
          <a:p>
            <a:r>
              <a:rPr lang="en-US" b="0" dirty="0"/>
              <a:t>A J-1 exchange visitor arrives on a DS-2019 valid for one year, and is admitted for “D/S”</a:t>
            </a:r>
          </a:p>
          <a:p>
            <a:r>
              <a:rPr lang="en-US" b="0" dirty="0"/>
              <a:t>The following year, his exchange program is extended, and he’s issued a new DS-2019 with a new end date</a:t>
            </a:r>
          </a:p>
          <a:p>
            <a:r>
              <a:rPr lang="en-US" b="0" dirty="0"/>
              <a:t>This automatically extends his “D/S” with no additional action necessary</a:t>
            </a:r>
          </a:p>
          <a:p>
            <a:endParaRPr lang="en-US" dirty="0"/>
          </a:p>
        </p:txBody>
      </p:sp>
    </p:spTree>
    <p:extLst>
      <p:ext uri="{BB962C8B-B14F-4D97-AF65-F5344CB8AC3E}">
        <p14:creationId xmlns:p14="http://schemas.microsoft.com/office/powerpoint/2010/main" val="3889988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5FA1AB-39A6-F1EF-C12B-FD1B26B1E760}"/>
              </a:ext>
            </a:extLst>
          </p:cNvPr>
          <p:cNvSpPr>
            <a:spLocks noGrp="1"/>
          </p:cNvSpPr>
          <p:nvPr>
            <p:ph type="title"/>
          </p:nvPr>
        </p:nvSpPr>
        <p:spPr/>
        <p:txBody>
          <a:bodyPr/>
          <a:lstStyle/>
          <a:p>
            <a:r>
              <a:rPr lang="en-US" dirty="0"/>
              <a:t>“DURATION OF STATUS” CONTINUES UNTIL 09/14/2026</a:t>
            </a:r>
          </a:p>
        </p:txBody>
      </p:sp>
      <p:sp>
        <p:nvSpPr>
          <p:cNvPr id="2" name="Text Placeholder 1">
            <a:extLst>
              <a:ext uri="{FF2B5EF4-FFF2-40B4-BE49-F238E27FC236}">
                <a16:creationId xmlns:a16="http://schemas.microsoft.com/office/drawing/2014/main" id="{D66D9F8D-6FCA-B784-6096-2FA368694A3E}"/>
              </a:ext>
            </a:extLst>
          </p:cNvPr>
          <p:cNvSpPr>
            <a:spLocks noGrp="1"/>
          </p:cNvSpPr>
          <p:nvPr>
            <p:ph type="body" sz="quarter" idx="11"/>
          </p:nvPr>
        </p:nvSpPr>
        <p:spPr/>
        <p:txBody>
          <a:bodyPr/>
          <a:lstStyle/>
          <a:p>
            <a:r>
              <a:rPr lang="en-US" dirty="0"/>
              <a:t>This means that any extensions completed </a:t>
            </a:r>
            <a:r>
              <a:rPr lang="en-US" u="sng" dirty="0"/>
              <a:t>prior to 09/15/2026 do not require additional action</a:t>
            </a:r>
            <a:endParaRPr lang="en-US" dirty="0"/>
          </a:p>
          <a:p>
            <a:r>
              <a:rPr lang="en-US" dirty="0"/>
              <a:t>ISO is working with units to complete as many extensions as possible before the rules go into effect</a:t>
            </a:r>
          </a:p>
        </p:txBody>
      </p:sp>
    </p:spTree>
    <p:extLst>
      <p:ext uri="{BB962C8B-B14F-4D97-AF65-F5344CB8AC3E}">
        <p14:creationId xmlns:p14="http://schemas.microsoft.com/office/powerpoint/2010/main" val="1797186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47DCE6-D92A-28E6-9BC9-263E55441FB2}"/>
              </a:ext>
            </a:extLst>
          </p:cNvPr>
          <p:cNvSpPr>
            <a:spLocks noGrp="1"/>
          </p:cNvSpPr>
          <p:nvPr>
            <p:ph type="title"/>
          </p:nvPr>
        </p:nvSpPr>
        <p:spPr/>
        <p:txBody>
          <a:bodyPr/>
          <a:lstStyle/>
          <a:p>
            <a:r>
              <a:rPr lang="en-US" dirty="0"/>
              <a:t>SO WHAT’S CHANGING?</a:t>
            </a:r>
          </a:p>
        </p:txBody>
      </p:sp>
    </p:spTree>
    <p:extLst>
      <p:ext uri="{BB962C8B-B14F-4D97-AF65-F5344CB8AC3E}">
        <p14:creationId xmlns:p14="http://schemas.microsoft.com/office/powerpoint/2010/main" val="3533699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131656-3DBE-A786-6C66-F2F78C3D8D67}"/>
              </a:ext>
            </a:extLst>
          </p:cNvPr>
          <p:cNvSpPr>
            <a:spLocks noGrp="1"/>
          </p:cNvSpPr>
          <p:nvPr>
            <p:ph type="title"/>
          </p:nvPr>
        </p:nvSpPr>
        <p:spPr/>
        <p:txBody>
          <a:bodyPr/>
          <a:lstStyle/>
          <a:p>
            <a:r>
              <a:rPr lang="en-US" dirty="0"/>
              <a:t>“DURATION OF STATUS” IS ENDING</a:t>
            </a:r>
          </a:p>
        </p:txBody>
      </p:sp>
      <p:sp>
        <p:nvSpPr>
          <p:cNvPr id="4" name="Text Placeholder 3">
            <a:extLst>
              <a:ext uri="{FF2B5EF4-FFF2-40B4-BE49-F238E27FC236}">
                <a16:creationId xmlns:a16="http://schemas.microsoft.com/office/drawing/2014/main" id="{06976367-8FA4-3A4D-6379-0AA94267674D}"/>
              </a:ext>
            </a:extLst>
          </p:cNvPr>
          <p:cNvSpPr>
            <a:spLocks noGrp="1"/>
          </p:cNvSpPr>
          <p:nvPr>
            <p:ph type="body" sz="quarter" idx="11"/>
          </p:nvPr>
        </p:nvSpPr>
        <p:spPr/>
        <p:txBody>
          <a:bodyPr/>
          <a:lstStyle/>
          <a:p>
            <a:r>
              <a:rPr lang="en-US" b="0" dirty="0"/>
              <a:t>On 07/17, the Department of Homeland Security published a new rule that would replace “duration of status” with a fixed period of admission (also called an “admit until date” or AUD)</a:t>
            </a:r>
          </a:p>
          <a:p>
            <a:r>
              <a:rPr lang="en-US" b="0" dirty="0"/>
              <a:t>The rule is scheduled to go into effect on September 15, 2026</a:t>
            </a:r>
          </a:p>
        </p:txBody>
      </p:sp>
    </p:spTree>
    <p:extLst>
      <p:ext uri="{BB962C8B-B14F-4D97-AF65-F5344CB8AC3E}">
        <p14:creationId xmlns:p14="http://schemas.microsoft.com/office/powerpoint/2010/main" val="1636064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22897D-E17B-ECB1-196A-B8CCAC5C54F6}"/>
              </a:ext>
            </a:extLst>
          </p:cNvPr>
          <p:cNvSpPr>
            <a:spLocks noGrp="1"/>
          </p:cNvSpPr>
          <p:nvPr>
            <p:ph type="title"/>
          </p:nvPr>
        </p:nvSpPr>
        <p:spPr/>
        <p:txBody>
          <a:bodyPr/>
          <a:lstStyle/>
          <a:p>
            <a:r>
              <a:rPr lang="en-US" dirty="0"/>
              <a:t>WHAT IS REPLACING IT?</a:t>
            </a:r>
          </a:p>
        </p:txBody>
      </p:sp>
      <p:sp>
        <p:nvSpPr>
          <p:cNvPr id="2" name="Text Placeholder 1">
            <a:extLst>
              <a:ext uri="{FF2B5EF4-FFF2-40B4-BE49-F238E27FC236}">
                <a16:creationId xmlns:a16="http://schemas.microsoft.com/office/drawing/2014/main" id="{1F8A1667-B33C-4FC5-4953-411AFD3BBF4B}"/>
              </a:ext>
            </a:extLst>
          </p:cNvPr>
          <p:cNvSpPr>
            <a:spLocks noGrp="1"/>
          </p:cNvSpPr>
          <p:nvPr>
            <p:ph type="body" sz="quarter" idx="11"/>
          </p:nvPr>
        </p:nvSpPr>
        <p:spPr>
          <a:xfrm>
            <a:off x="447923" y="1585524"/>
            <a:ext cx="8197114" cy="2365901"/>
          </a:xfrm>
        </p:spPr>
        <p:txBody>
          <a:bodyPr/>
          <a:lstStyle/>
          <a:p>
            <a:r>
              <a:rPr lang="en-US" b="0" dirty="0"/>
              <a:t>Starting September 15</a:t>
            </a:r>
            <a:r>
              <a:rPr lang="en-US" b="0" baseline="30000" dirty="0"/>
              <a:t>th</a:t>
            </a:r>
            <a:r>
              <a:rPr lang="en-US" b="0" dirty="0"/>
              <a:t>, incoming or returning J-1 exchange visitors will be admitted until a specific date</a:t>
            </a:r>
          </a:p>
          <a:p>
            <a:r>
              <a:rPr lang="en-US" b="0" dirty="0"/>
              <a:t>The date will be: </a:t>
            </a:r>
          </a:p>
          <a:p>
            <a:pPr lvl="1"/>
            <a:r>
              <a:rPr lang="en-US" b="0" dirty="0"/>
              <a:t>the end date on their DS-2019 </a:t>
            </a:r>
            <a:r>
              <a:rPr lang="en-US" dirty="0"/>
              <a:t>or </a:t>
            </a:r>
          </a:p>
          <a:p>
            <a:pPr lvl="1"/>
            <a:r>
              <a:rPr lang="en-US" b="0" dirty="0"/>
              <a:t>four years from their entry date, </a:t>
            </a:r>
            <a:r>
              <a:rPr lang="en-US" dirty="0"/>
              <a:t>whichever is shorter</a:t>
            </a:r>
            <a:r>
              <a:rPr lang="en-US" b="0" dirty="0"/>
              <a:t>, </a:t>
            </a:r>
          </a:p>
          <a:p>
            <a:pPr lvl="1"/>
            <a:r>
              <a:rPr lang="en-US" b="0" dirty="0"/>
              <a:t>plus a 30-day grace period</a:t>
            </a:r>
          </a:p>
          <a:p>
            <a:r>
              <a:rPr lang="en-US" b="0" dirty="0"/>
              <a:t>Additional process will be necessary to extend </a:t>
            </a:r>
            <a:br>
              <a:rPr lang="en-US" b="0" dirty="0"/>
            </a:br>
            <a:r>
              <a:rPr lang="en-US" b="0" dirty="0"/>
              <a:t>that “admit until date”</a:t>
            </a:r>
          </a:p>
          <a:p>
            <a:endParaRPr lang="en-US" b="0" dirty="0"/>
          </a:p>
        </p:txBody>
      </p:sp>
    </p:spTree>
    <p:extLst>
      <p:ext uri="{BB962C8B-B14F-4D97-AF65-F5344CB8AC3E}">
        <p14:creationId xmlns:p14="http://schemas.microsoft.com/office/powerpoint/2010/main" val="2152150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EBD28B-F82F-AEB4-5BB5-95D2BFB9D680}"/>
              </a:ext>
            </a:extLst>
          </p:cNvPr>
          <p:cNvSpPr>
            <a:spLocks noGrp="1"/>
          </p:cNvSpPr>
          <p:nvPr>
            <p:ph type="title"/>
          </p:nvPr>
        </p:nvSpPr>
        <p:spPr/>
        <p:txBody>
          <a:bodyPr/>
          <a:lstStyle/>
          <a:p>
            <a:r>
              <a:rPr lang="en-US" dirty="0"/>
              <a:t>FOR EXAMPLE</a:t>
            </a:r>
          </a:p>
        </p:txBody>
      </p:sp>
      <p:sp>
        <p:nvSpPr>
          <p:cNvPr id="2" name="Text Placeholder 1">
            <a:extLst>
              <a:ext uri="{FF2B5EF4-FFF2-40B4-BE49-F238E27FC236}">
                <a16:creationId xmlns:a16="http://schemas.microsoft.com/office/drawing/2014/main" id="{2F1100C5-A78D-356F-A7F4-85348BE5CE53}"/>
              </a:ext>
            </a:extLst>
          </p:cNvPr>
          <p:cNvSpPr>
            <a:spLocks noGrp="1"/>
          </p:cNvSpPr>
          <p:nvPr>
            <p:ph type="body" sz="quarter" idx="11"/>
          </p:nvPr>
        </p:nvSpPr>
        <p:spPr/>
        <p:txBody>
          <a:bodyPr/>
          <a:lstStyle/>
          <a:p>
            <a:r>
              <a:rPr lang="en-US" dirty="0"/>
              <a:t>Jack has a DS-2019 that expires on 07/31/2029</a:t>
            </a:r>
          </a:p>
          <a:p>
            <a:r>
              <a:rPr lang="en-US" dirty="0"/>
              <a:t>He travels and reenters the U.S.</a:t>
            </a:r>
          </a:p>
          <a:p>
            <a:r>
              <a:rPr lang="en-US" dirty="0"/>
              <a:t>US Customs and Border Protection updates his I-94 record with an “Admit Until Date” of 08/30/2029:</a:t>
            </a:r>
          </a:p>
          <a:p>
            <a:pPr lvl="1"/>
            <a:r>
              <a:rPr lang="en-US" dirty="0"/>
              <a:t>The program end date on his DS-2019</a:t>
            </a:r>
          </a:p>
          <a:p>
            <a:pPr lvl="1"/>
            <a:r>
              <a:rPr lang="en-US" dirty="0"/>
              <a:t>+ 30 day grace period</a:t>
            </a:r>
          </a:p>
        </p:txBody>
      </p:sp>
    </p:spTree>
    <p:extLst>
      <p:ext uri="{BB962C8B-B14F-4D97-AF65-F5344CB8AC3E}">
        <p14:creationId xmlns:p14="http://schemas.microsoft.com/office/powerpoint/2010/main" val="4041194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56248D-5173-A6D2-494A-E4E7FE67303A}"/>
              </a:ext>
            </a:extLst>
          </p:cNvPr>
          <p:cNvSpPr>
            <a:spLocks noGrp="1"/>
          </p:cNvSpPr>
          <p:nvPr>
            <p:ph type="title"/>
          </p:nvPr>
        </p:nvSpPr>
        <p:spPr/>
        <p:txBody>
          <a:bodyPr/>
          <a:lstStyle/>
          <a:p>
            <a:r>
              <a:rPr lang="en-US" dirty="0"/>
              <a:t>HOW ARE EXISTING J-1S AFFECTED?</a:t>
            </a:r>
          </a:p>
        </p:txBody>
      </p:sp>
      <p:sp>
        <p:nvSpPr>
          <p:cNvPr id="2" name="Text Placeholder 1">
            <a:extLst>
              <a:ext uri="{FF2B5EF4-FFF2-40B4-BE49-F238E27FC236}">
                <a16:creationId xmlns:a16="http://schemas.microsoft.com/office/drawing/2014/main" id="{BF5A5E9B-B169-C19E-99F9-57B00F3D8B47}"/>
              </a:ext>
            </a:extLst>
          </p:cNvPr>
          <p:cNvSpPr>
            <a:spLocks noGrp="1"/>
          </p:cNvSpPr>
          <p:nvPr>
            <p:ph type="body" sz="quarter" idx="11"/>
          </p:nvPr>
        </p:nvSpPr>
        <p:spPr>
          <a:xfrm>
            <a:off x="447923" y="1607296"/>
            <a:ext cx="8197114" cy="2365901"/>
          </a:xfrm>
        </p:spPr>
        <p:txBody>
          <a:bodyPr/>
          <a:lstStyle/>
          <a:p>
            <a:r>
              <a:rPr lang="en-US" sz="2000" b="0" dirty="0"/>
              <a:t>J-1 exchange visitors already inside the U.S. on 09/15/2026 will also be transitioned to a fixed admission date</a:t>
            </a:r>
          </a:p>
          <a:p>
            <a:r>
              <a:rPr lang="en-US" sz="2000" b="0" dirty="0"/>
              <a:t>That date will be</a:t>
            </a:r>
          </a:p>
          <a:p>
            <a:pPr lvl="1"/>
            <a:r>
              <a:rPr lang="en-US" sz="1800" b="0" dirty="0"/>
              <a:t>the end date on their DS-2019 or </a:t>
            </a:r>
          </a:p>
          <a:p>
            <a:pPr lvl="1"/>
            <a:r>
              <a:rPr lang="en-US" sz="1800" b="0" dirty="0"/>
              <a:t>four years from 09/15/2026, whichever is shorter, </a:t>
            </a:r>
          </a:p>
          <a:p>
            <a:pPr lvl="1"/>
            <a:r>
              <a:rPr lang="en-US" sz="1800" b="0" dirty="0"/>
              <a:t>plus a 30-day grace period</a:t>
            </a:r>
          </a:p>
          <a:p>
            <a:r>
              <a:rPr lang="en-US" sz="2000" b="0" dirty="0"/>
              <a:t>They will </a:t>
            </a:r>
            <a:r>
              <a:rPr lang="en-US" sz="2000" b="0" u="sng" dirty="0"/>
              <a:t>not receive any notification from the government of this change</a:t>
            </a:r>
            <a:endParaRPr lang="en-US" sz="2000" b="0" dirty="0"/>
          </a:p>
        </p:txBody>
      </p:sp>
    </p:spTree>
    <p:extLst>
      <p:ext uri="{BB962C8B-B14F-4D97-AF65-F5344CB8AC3E}">
        <p14:creationId xmlns:p14="http://schemas.microsoft.com/office/powerpoint/2010/main" val="19391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703021-0F9C-9BD8-3A88-F43342A1A54E}"/>
              </a:ext>
            </a:extLst>
          </p:cNvPr>
          <p:cNvSpPr>
            <a:spLocks noGrp="1"/>
          </p:cNvSpPr>
          <p:nvPr>
            <p:ph type="title"/>
          </p:nvPr>
        </p:nvSpPr>
        <p:spPr/>
        <p:txBody>
          <a:bodyPr/>
          <a:lstStyle/>
          <a:p>
            <a:r>
              <a:rPr lang="en-US" dirty="0"/>
              <a:t>HOW DO I EXTEND MY ADMIT UNTIL DATE?</a:t>
            </a:r>
          </a:p>
        </p:txBody>
      </p:sp>
      <p:sp>
        <p:nvSpPr>
          <p:cNvPr id="2" name="Text Placeholder 1">
            <a:extLst>
              <a:ext uri="{FF2B5EF4-FFF2-40B4-BE49-F238E27FC236}">
                <a16:creationId xmlns:a16="http://schemas.microsoft.com/office/drawing/2014/main" id="{31A00F77-4E05-0E69-3BE3-0818F7F9C39D}"/>
              </a:ext>
            </a:extLst>
          </p:cNvPr>
          <p:cNvSpPr>
            <a:spLocks noGrp="1"/>
          </p:cNvSpPr>
          <p:nvPr>
            <p:ph type="body" sz="quarter" idx="11"/>
          </p:nvPr>
        </p:nvSpPr>
        <p:spPr/>
        <p:txBody>
          <a:bodyPr/>
          <a:lstStyle/>
          <a:p>
            <a:r>
              <a:rPr lang="en-US" dirty="0"/>
              <a:t>There are two ways to extend a fixed admission date:</a:t>
            </a:r>
          </a:p>
          <a:p>
            <a:pPr lvl="1"/>
            <a:r>
              <a:rPr lang="en-US" dirty="0"/>
              <a:t>File an I-539 Application to Extend Status with USCIS, or</a:t>
            </a:r>
          </a:p>
          <a:p>
            <a:pPr lvl="1"/>
            <a:r>
              <a:rPr lang="en-US" dirty="0"/>
              <a:t>Leave the U.S. and apply for a new period of admission at a U.S. port of entry</a:t>
            </a:r>
          </a:p>
        </p:txBody>
      </p:sp>
    </p:spTree>
    <p:extLst>
      <p:ext uri="{BB962C8B-B14F-4D97-AF65-F5344CB8AC3E}">
        <p14:creationId xmlns:p14="http://schemas.microsoft.com/office/powerpoint/2010/main" val="517052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4" name="Title 3">
            <a:extLst>
              <a:ext uri="{FF2B5EF4-FFF2-40B4-BE49-F238E27FC236}">
                <a16:creationId xmlns:a16="http://schemas.microsoft.com/office/drawing/2014/main" id="{E02744CA-4A44-DB32-0C2C-8A2D32E479BB}"/>
              </a:ext>
            </a:extLst>
          </p:cNvPr>
          <p:cNvSpPr>
            <a:spLocks noGrp="1"/>
          </p:cNvSpPr>
          <p:nvPr>
            <p:ph type="title"/>
          </p:nvPr>
        </p:nvSpPr>
        <p:spPr/>
        <p:txBody>
          <a:bodyPr/>
          <a:lstStyle/>
          <a:p>
            <a:r>
              <a:rPr lang="en-US" dirty="0"/>
              <a:t>J-1 Extension Process </a:t>
            </a:r>
          </a:p>
        </p:txBody>
      </p:sp>
      <p:graphicFrame>
        <p:nvGraphicFramePr>
          <p:cNvPr id="2" name="Diagram 1" descr="Image showing progression of J visa request:&#10;- UW unit requests extension&#10;- ISO reviews request and issues extended DS-2019&#10;- ISO and/or unit share extended DS-2019 with scholar&#10;NEW - Scholar uses extended DS-2019 to file I-539 Application OR exit/reenter">
            <a:extLst>
              <a:ext uri="{FF2B5EF4-FFF2-40B4-BE49-F238E27FC236}">
                <a16:creationId xmlns:a16="http://schemas.microsoft.com/office/drawing/2014/main" id="{CCE52455-81BD-FF91-2A7F-1C5CF9DB5C64}"/>
              </a:ext>
            </a:extLst>
          </p:cNvPr>
          <p:cNvGraphicFramePr/>
          <p:nvPr>
            <p:extLst>
              <p:ext uri="{D42A27DB-BD31-4B8C-83A1-F6EECF244321}">
                <p14:modId xmlns:p14="http://schemas.microsoft.com/office/powerpoint/2010/main" val="2495434227"/>
              </p:ext>
            </p:extLst>
          </p:nvPr>
        </p:nvGraphicFramePr>
        <p:xfrm>
          <a:off x="750981" y="1661451"/>
          <a:ext cx="7772400" cy="32294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Arrow: Right 4">
            <a:extLst>
              <a:ext uri="{FF2B5EF4-FFF2-40B4-BE49-F238E27FC236}">
                <a16:creationId xmlns:a16="http://schemas.microsoft.com/office/drawing/2014/main" id="{87B3F799-6E82-67B9-8DD4-F19E0507AF73}"/>
              </a:ext>
            </a:extLst>
          </p:cNvPr>
          <p:cNvSpPr/>
          <p:nvPr/>
        </p:nvSpPr>
        <p:spPr>
          <a:xfrm>
            <a:off x="239486" y="4078514"/>
            <a:ext cx="2024743" cy="98697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a:t>NEW</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F2A3D8-4B3A-0669-C111-3A5BEB43EDAC}"/>
              </a:ext>
            </a:extLst>
          </p:cNvPr>
          <p:cNvSpPr>
            <a:spLocks noGrp="1"/>
          </p:cNvSpPr>
          <p:nvPr>
            <p:ph type="title"/>
          </p:nvPr>
        </p:nvSpPr>
        <p:spPr/>
        <p:txBody>
          <a:bodyPr/>
          <a:lstStyle/>
          <a:p>
            <a:r>
              <a:rPr lang="en-US" sz="3200" dirty="0"/>
              <a:t>WHAT’S AN I-539 APPLICATION?</a:t>
            </a:r>
          </a:p>
        </p:txBody>
      </p:sp>
    </p:spTree>
    <p:extLst>
      <p:ext uri="{BB962C8B-B14F-4D97-AF65-F5344CB8AC3E}">
        <p14:creationId xmlns:p14="http://schemas.microsoft.com/office/powerpoint/2010/main" val="405120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2" name="Title 1">
            <a:extLst>
              <a:ext uri="{FF2B5EF4-FFF2-40B4-BE49-F238E27FC236}">
                <a16:creationId xmlns:a16="http://schemas.microsoft.com/office/drawing/2014/main" id="{F1C7D29C-2AA6-EA88-E958-ED48AEEEFACE}"/>
              </a:ext>
            </a:extLst>
          </p:cNvPr>
          <p:cNvSpPr>
            <a:spLocks noGrp="1"/>
          </p:cNvSpPr>
          <p:nvPr>
            <p:ph type="title"/>
          </p:nvPr>
        </p:nvSpPr>
        <p:spPr/>
        <p:txBody>
          <a:bodyPr/>
          <a:lstStyle/>
          <a:p>
            <a:r>
              <a:rPr lang="en-US" sz="3200" dirty="0"/>
              <a:t>Agenda</a:t>
            </a:r>
            <a:endParaRPr lang="en-US" dirty="0"/>
          </a:p>
        </p:txBody>
      </p:sp>
      <p:sp>
        <p:nvSpPr>
          <p:cNvPr id="4" name="Text Placeholder 3">
            <a:extLst>
              <a:ext uri="{FF2B5EF4-FFF2-40B4-BE49-F238E27FC236}">
                <a16:creationId xmlns:a16="http://schemas.microsoft.com/office/drawing/2014/main" id="{C7B40CB0-4ABF-512B-6D41-B918D684CB92}"/>
              </a:ext>
            </a:extLst>
          </p:cNvPr>
          <p:cNvSpPr>
            <a:spLocks noGrp="1"/>
          </p:cNvSpPr>
          <p:nvPr>
            <p:ph type="body" sz="quarter" idx="11"/>
          </p:nvPr>
        </p:nvSpPr>
        <p:spPr>
          <a:xfrm>
            <a:off x="432025" y="1579593"/>
            <a:ext cx="8197114" cy="2730014"/>
          </a:xfrm>
        </p:spPr>
        <p:txBody>
          <a:bodyPr/>
          <a:lstStyle/>
          <a:p>
            <a:pPr>
              <a:lnSpc>
                <a:spcPts val="2800"/>
              </a:lnSpc>
              <a:spcBef>
                <a:spcPts val="0"/>
              </a:spcBef>
            </a:pPr>
            <a:r>
              <a:rPr lang="en-US" sz="1800" dirty="0"/>
              <a:t>Introduction</a:t>
            </a:r>
          </a:p>
          <a:p>
            <a:pPr>
              <a:lnSpc>
                <a:spcPts val="2800"/>
              </a:lnSpc>
              <a:spcBef>
                <a:spcPts val="0"/>
              </a:spcBef>
            </a:pPr>
            <a:r>
              <a:rPr lang="en-US" sz="1800" dirty="0"/>
              <a:t>What was “Duration of Status”?</a:t>
            </a:r>
          </a:p>
          <a:p>
            <a:pPr>
              <a:lnSpc>
                <a:spcPts val="2800"/>
              </a:lnSpc>
              <a:spcBef>
                <a:spcPts val="0"/>
              </a:spcBef>
            </a:pPr>
            <a:r>
              <a:rPr lang="en-US" sz="1800" dirty="0"/>
              <a:t>What is Changing?</a:t>
            </a:r>
          </a:p>
          <a:p>
            <a:pPr>
              <a:lnSpc>
                <a:spcPts val="2800"/>
              </a:lnSpc>
              <a:spcBef>
                <a:spcPts val="0"/>
              </a:spcBef>
            </a:pPr>
            <a:r>
              <a:rPr lang="en-US" sz="1800" dirty="0"/>
              <a:t>What’s an I-539 Application?</a:t>
            </a:r>
          </a:p>
          <a:p>
            <a:pPr>
              <a:lnSpc>
                <a:spcPts val="2800"/>
              </a:lnSpc>
              <a:spcBef>
                <a:spcPts val="0"/>
              </a:spcBef>
            </a:pPr>
            <a:r>
              <a:rPr lang="en-US" sz="1800" dirty="0"/>
              <a:t>What About Travel?</a:t>
            </a:r>
            <a:endParaRPr lang="en-US" sz="1400" dirty="0"/>
          </a:p>
          <a:p>
            <a:pPr>
              <a:lnSpc>
                <a:spcPts val="2800"/>
              </a:lnSpc>
              <a:spcBef>
                <a:spcPts val="0"/>
              </a:spcBef>
            </a:pPr>
            <a:r>
              <a:rPr lang="en-US" sz="1800" dirty="0"/>
              <a:t>What is the Transition Period?</a:t>
            </a:r>
          </a:p>
          <a:p>
            <a:pPr>
              <a:lnSpc>
                <a:spcPts val="2800"/>
              </a:lnSpc>
              <a:spcBef>
                <a:spcPts val="0"/>
              </a:spcBef>
            </a:pPr>
            <a:r>
              <a:rPr lang="en-US" sz="1800" dirty="0"/>
              <a:t>Other Useful Information</a:t>
            </a:r>
          </a:p>
          <a:p>
            <a:pPr>
              <a:lnSpc>
                <a:spcPts val="2800"/>
              </a:lnSpc>
              <a:spcBef>
                <a:spcPts val="0"/>
              </a:spcBef>
            </a:pPr>
            <a:r>
              <a:rPr lang="en-US" sz="1800" dirty="0"/>
              <a:t>Q&amp;A</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120867-5E2B-F786-E83D-E84EF7B1A50F}"/>
              </a:ext>
            </a:extLst>
          </p:cNvPr>
          <p:cNvSpPr>
            <a:spLocks noGrp="1"/>
          </p:cNvSpPr>
          <p:nvPr>
            <p:ph type="title"/>
          </p:nvPr>
        </p:nvSpPr>
        <p:spPr/>
        <p:txBody>
          <a:bodyPr/>
          <a:lstStyle/>
          <a:p>
            <a:r>
              <a:rPr lang="en-US" dirty="0"/>
              <a:t>I-539 APPLICATION TO CHANGE OR EXTEND STATUS</a:t>
            </a:r>
          </a:p>
        </p:txBody>
      </p:sp>
      <p:sp>
        <p:nvSpPr>
          <p:cNvPr id="4" name="Text Placeholder 3">
            <a:extLst>
              <a:ext uri="{FF2B5EF4-FFF2-40B4-BE49-F238E27FC236}">
                <a16:creationId xmlns:a16="http://schemas.microsoft.com/office/drawing/2014/main" id="{C8531DDC-D27E-AA8C-88E7-45D5D571ED8C}"/>
              </a:ext>
            </a:extLst>
          </p:cNvPr>
          <p:cNvSpPr>
            <a:spLocks noGrp="1"/>
          </p:cNvSpPr>
          <p:nvPr>
            <p:ph type="body" sz="quarter" idx="11"/>
          </p:nvPr>
        </p:nvSpPr>
        <p:spPr/>
        <p:txBody>
          <a:bodyPr/>
          <a:lstStyle/>
          <a:p>
            <a:r>
              <a:rPr lang="en-US" dirty="0"/>
              <a:t>USCIS form used for people who are changing or extending some visa statuses inside the U.S.</a:t>
            </a:r>
          </a:p>
          <a:p>
            <a:r>
              <a:rPr lang="en-US" dirty="0"/>
              <a:t>Can be filed online at </a:t>
            </a:r>
            <a:r>
              <a:rPr lang="en-US" dirty="0">
                <a:solidFill>
                  <a:schemeClr val="accent2">
                    <a:lumMod val="50000"/>
                  </a:schemeClr>
                </a:solidFill>
                <a:hlinkClick r:id="rId2">
                  <a:extLst>
                    <a:ext uri="{A12FA001-AC4F-418D-AE19-62706E023703}">
                      <ahyp:hlinkClr xmlns:ahyp="http://schemas.microsoft.com/office/drawing/2018/hyperlinkcolor" val="tx"/>
                    </a:ext>
                  </a:extLst>
                </a:hlinkClick>
              </a:rPr>
              <a:t>https://www.uscis.gov/i-539</a:t>
            </a:r>
            <a:r>
              <a:rPr lang="en-US" dirty="0">
                <a:solidFill>
                  <a:schemeClr val="accent2">
                    <a:lumMod val="50000"/>
                  </a:schemeClr>
                </a:solidFill>
              </a:rPr>
              <a:t> </a:t>
            </a:r>
          </a:p>
          <a:p>
            <a:r>
              <a:rPr lang="en-US" dirty="0">
                <a:solidFill>
                  <a:schemeClr val="tx1"/>
                </a:solidFill>
              </a:rPr>
              <a:t>Filing fee of </a:t>
            </a:r>
          </a:p>
          <a:p>
            <a:pPr lvl="1"/>
            <a:r>
              <a:rPr lang="en-US" dirty="0">
                <a:solidFill>
                  <a:schemeClr val="tx1"/>
                </a:solidFill>
              </a:rPr>
              <a:t>$420 (if filed online)</a:t>
            </a:r>
          </a:p>
          <a:p>
            <a:pPr lvl="1"/>
            <a:r>
              <a:rPr lang="en-US" dirty="0">
                <a:solidFill>
                  <a:schemeClr val="tx1"/>
                </a:solidFill>
              </a:rPr>
              <a:t>$470 (if filed on paper)</a:t>
            </a:r>
          </a:p>
          <a:p>
            <a:r>
              <a:rPr lang="en-US" dirty="0">
                <a:solidFill>
                  <a:schemeClr val="tx1"/>
                </a:solidFill>
              </a:rPr>
              <a:t>Processing time may be 5 months or more</a:t>
            </a:r>
          </a:p>
        </p:txBody>
      </p:sp>
    </p:spTree>
    <p:extLst>
      <p:ext uri="{BB962C8B-B14F-4D97-AF65-F5344CB8AC3E}">
        <p14:creationId xmlns:p14="http://schemas.microsoft.com/office/powerpoint/2010/main" val="1600551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A526D1-FED5-B39F-0770-F1D98B78CD70}"/>
              </a:ext>
            </a:extLst>
          </p:cNvPr>
          <p:cNvSpPr>
            <a:spLocks noGrp="1"/>
          </p:cNvSpPr>
          <p:nvPr>
            <p:ph type="title"/>
          </p:nvPr>
        </p:nvSpPr>
        <p:spPr/>
        <p:txBody>
          <a:bodyPr/>
          <a:lstStyle/>
          <a:p>
            <a:r>
              <a:rPr lang="en-US" dirty="0"/>
              <a:t>WHO HAS TO FILE FORM I-539</a:t>
            </a:r>
          </a:p>
        </p:txBody>
      </p:sp>
      <p:sp>
        <p:nvSpPr>
          <p:cNvPr id="2" name="Text Placeholder 1">
            <a:extLst>
              <a:ext uri="{FF2B5EF4-FFF2-40B4-BE49-F238E27FC236}">
                <a16:creationId xmlns:a16="http://schemas.microsoft.com/office/drawing/2014/main" id="{2C7EEAEA-FDD0-2058-86F3-4B853057D3EF}"/>
              </a:ext>
            </a:extLst>
          </p:cNvPr>
          <p:cNvSpPr>
            <a:spLocks noGrp="1"/>
          </p:cNvSpPr>
          <p:nvPr>
            <p:ph type="body" sz="quarter" idx="11"/>
          </p:nvPr>
        </p:nvSpPr>
        <p:spPr/>
        <p:txBody>
          <a:bodyPr/>
          <a:lstStyle/>
          <a:p>
            <a:r>
              <a:rPr lang="en-US" dirty="0"/>
              <a:t>If you receive an extended DS-2019 after 09/14/2026 and you do not want to travel, you will have to file Form I-539</a:t>
            </a:r>
          </a:p>
          <a:p>
            <a:r>
              <a:rPr lang="en-US" dirty="0"/>
              <a:t>Your J-2 dependents who are in the country will also have to be listed on the Form I-539</a:t>
            </a:r>
          </a:p>
        </p:txBody>
      </p:sp>
    </p:spTree>
    <p:extLst>
      <p:ext uri="{BB962C8B-B14F-4D97-AF65-F5344CB8AC3E}">
        <p14:creationId xmlns:p14="http://schemas.microsoft.com/office/powerpoint/2010/main" val="4257308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651AE1D-C9B6-644F-084D-5E4933CCFE7E}"/>
              </a:ext>
            </a:extLst>
          </p:cNvPr>
          <p:cNvSpPr>
            <a:spLocks noGrp="1"/>
          </p:cNvSpPr>
          <p:nvPr>
            <p:ph type="title"/>
          </p:nvPr>
        </p:nvSpPr>
        <p:spPr/>
        <p:txBody>
          <a:bodyPr/>
          <a:lstStyle/>
          <a:p>
            <a:r>
              <a:rPr lang="en-US" dirty="0"/>
              <a:t>WATCH THIS SPACE</a:t>
            </a:r>
          </a:p>
        </p:txBody>
      </p:sp>
      <p:sp>
        <p:nvSpPr>
          <p:cNvPr id="2" name="Text Placeholder 1">
            <a:extLst>
              <a:ext uri="{FF2B5EF4-FFF2-40B4-BE49-F238E27FC236}">
                <a16:creationId xmlns:a16="http://schemas.microsoft.com/office/drawing/2014/main" id="{2C808598-8469-529F-18F8-6DFB572A3383}"/>
              </a:ext>
            </a:extLst>
          </p:cNvPr>
          <p:cNvSpPr>
            <a:spLocks noGrp="1"/>
          </p:cNvSpPr>
          <p:nvPr>
            <p:ph type="body" sz="quarter" idx="11"/>
          </p:nvPr>
        </p:nvSpPr>
        <p:spPr/>
        <p:txBody>
          <a:bodyPr/>
          <a:lstStyle/>
          <a:p>
            <a:r>
              <a:rPr lang="en-US" dirty="0"/>
              <a:t>ISO will develop guidance for completing form I-539 and post it to our website before the rule goes into effect</a:t>
            </a:r>
          </a:p>
          <a:p>
            <a:r>
              <a:rPr lang="en-US" dirty="0"/>
              <a:t>ISO will provide guidance on Form I-539 with every extended DS-2019 issued after 09/14</a:t>
            </a:r>
          </a:p>
        </p:txBody>
      </p:sp>
    </p:spTree>
    <p:extLst>
      <p:ext uri="{BB962C8B-B14F-4D97-AF65-F5344CB8AC3E}">
        <p14:creationId xmlns:p14="http://schemas.microsoft.com/office/powerpoint/2010/main" val="15301014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7A6289-1169-ED3C-D22C-4D47B5F163AD}"/>
              </a:ext>
            </a:extLst>
          </p:cNvPr>
          <p:cNvSpPr>
            <a:spLocks noGrp="1"/>
          </p:cNvSpPr>
          <p:nvPr>
            <p:ph type="title"/>
          </p:nvPr>
        </p:nvSpPr>
        <p:spPr/>
        <p:txBody>
          <a:bodyPr/>
          <a:lstStyle/>
          <a:p>
            <a:r>
              <a:rPr lang="en-US" dirty="0"/>
              <a:t>WHAT ABOUT TRAVEL?</a:t>
            </a:r>
          </a:p>
        </p:txBody>
      </p:sp>
    </p:spTree>
    <p:extLst>
      <p:ext uri="{BB962C8B-B14F-4D97-AF65-F5344CB8AC3E}">
        <p14:creationId xmlns:p14="http://schemas.microsoft.com/office/powerpoint/2010/main" val="1023730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2C312A-933E-AF6C-DC4B-604F1CDC5C70}"/>
              </a:ext>
            </a:extLst>
          </p:cNvPr>
          <p:cNvSpPr>
            <a:spLocks noGrp="1"/>
          </p:cNvSpPr>
          <p:nvPr>
            <p:ph type="title"/>
          </p:nvPr>
        </p:nvSpPr>
        <p:spPr/>
        <p:txBody>
          <a:bodyPr/>
          <a:lstStyle/>
          <a:p>
            <a:r>
              <a:rPr lang="en-US" dirty="0"/>
              <a:t>WHAT IF I WANT TO TRAVEL INSTEAD?</a:t>
            </a:r>
          </a:p>
        </p:txBody>
      </p:sp>
      <p:sp>
        <p:nvSpPr>
          <p:cNvPr id="2" name="Text Placeholder 1">
            <a:extLst>
              <a:ext uri="{FF2B5EF4-FFF2-40B4-BE49-F238E27FC236}">
                <a16:creationId xmlns:a16="http://schemas.microsoft.com/office/drawing/2014/main" id="{EAF8D5ED-1949-ABAA-3865-90A9BD3AC000}"/>
              </a:ext>
            </a:extLst>
          </p:cNvPr>
          <p:cNvSpPr>
            <a:spLocks noGrp="1"/>
          </p:cNvSpPr>
          <p:nvPr>
            <p:ph type="body" sz="quarter" idx="11"/>
          </p:nvPr>
        </p:nvSpPr>
        <p:spPr/>
        <p:txBody>
          <a:bodyPr/>
          <a:lstStyle/>
          <a:p>
            <a:r>
              <a:rPr lang="en-US" dirty="0"/>
              <a:t>The new rule says that J-1s can exit the U.S. and apply for a new period of admission at reentry instead of filing Form I-539</a:t>
            </a:r>
          </a:p>
          <a:p>
            <a:r>
              <a:rPr lang="en-US" dirty="0"/>
              <a:t>BUT – travel always has risk, and we don’t know how U.S. Customs &amp; Border Protection will handle these applications</a:t>
            </a:r>
          </a:p>
        </p:txBody>
      </p:sp>
    </p:spTree>
    <p:extLst>
      <p:ext uri="{BB962C8B-B14F-4D97-AF65-F5344CB8AC3E}">
        <p14:creationId xmlns:p14="http://schemas.microsoft.com/office/powerpoint/2010/main" val="37963085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6C5CC-0795-E7C4-7551-5753007CB9F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3E4264C-62FE-C4CB-27D0-EE0525F3F389}"/>
              </a:ext>
            </a:extLst>
          </p:cNvPr>
          <p:cNvSpPr>
            <a:spLocks noGrp="1"/>
          </p:cNvSpPr>
          <p:nvPr>
            <p:ph type="title"/>
          </p:nvPr>
        </p:nvSpPr>
        <p:spPr>
          <a:xfrm>
            <a:off x="460375" y="369733"/>
            <a:ext cx="8154236" cy="993775"/>
          </a:xfrm>
        </p:spPr>
        <p:txBody>
          <a:bodyPr/>
          <a:lstStyle/>
          <a:p>
            <a:r>
              <a:rPr lang="en-US" dirty="0"/>
              <a:t>USING EXIT AND REENTRY TO EXTEND YOUR J-1 STATUS</a:t>
            </a:r>
          </a:p>
        </p:txBody>
      </p:sp>
      <p:sp>
        <p:nvSpPr>
          <p:cNvPr id="6" name="Content Placeholder 2">
            <a:extLst>
              <a:ext uri="{FF2B5EF4-FFF2-40B4-BE49-F238E27FC236}">
                <a16:creationId xmlns:a16="http://schemas.microsoft.com/office/drawing/2014/main" id="{7FB4571C-E140-C2FB-60E3-4AFA73BF4080}"/>
              </a:ext>
            </a:extLst>
          </p:cNvPr>
          <p:cNvSpPr txBox="1">
            <a:spLocks/>
          </p:cNvSpPr>
          <p:nvPr/>
        </p:nvSpPr>
        <p:spPr>
          <a:xfrm>
            <a:off x="469175" y="1608065"/>
            <a:ext cx="7832614" cy="3165702"/>
          </a:xfrm>
          <a:prstGeom prst="rect">
            <a:avLst/>
          </a:prstGeom>
        </p:spPr>
        <p:txBody>
          <a:bodyPr>
            <a:normAutofit fontScale="925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Open Sans" panose="020B0606030504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See our </a:t>
            </a:r>
            <a:r>
              <a:rPr lang="en-US" sz="2400" dirty="0">
                <a:solidFill>
                  <a:schemeClr val="accent2">
                    <a:lumMod val="50000"/>
                  </a:schemeClr>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J-1 Travel </a:t>
            </a:r>
            <a:r>
              <a:rPr lang="en-US" sz="2400" dirty="0">
                <a:latin typeface="Open Sans" panose="020B0606030504020204" pitchFamily="34" charset="0"/>
                <a:ea typeface="Open Sans" panose="020B0606030504020204" pitchFamily="34" charset="0"/>
                <a:cs typeface="Open Sans" panose="020B0606030504020204" pitchFamily="34" charset="0"/>
              </a:rPr>
              <a:t>page and take all listed documents with you</a:t>
            </a:r>
          </a:p>
          <a:p>
            <a:pPr>
              <a:buFont typeface="Open Sans" panose="020B0606030504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If your visa stamp will expire before your return, plan to apply for a new visa stamp at a U.S. consulate abroad</a:t>
            </a:r>
          </a:p>
          <a:p>
            <a:pPr>
              <a:buFont typeface="Open Sans" panose="020B0606030504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Tell the Customs &amp; Border Protection officer that you want to apply for a new period of admission on your J-1</a:t>
            </a:r>
          </a:p>
          <a:p>
            <a:pPr>
              <a:buFont typeface="Open Sans" panose="020B0606030504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Check your I-94 </a:t>
            </a:r>
            <a:r>
              <a:rPr lang="en-US" sz="2400" b="1" dirty="0">
                <a:latin typeface="Open Sans" panose="020B0606030504020204" pitchFamily="34" charset="0"/>
                <a:ea typeface="Open Sans" panose="020B0606030504020204" pitchFamily="34" charset="0"/>
                <a:cs typeface="Open Sans" panose="020B0606030504020204" pitchFamily="34" charset="0"/>
              </a:rPr>
              <a:t>every time</a:t>
            </a:r>
            <a:r>
              <a:rPr lang="en-US" sz="2400" dirty="0">
                <a:latin typeface="Open Sans" panose="020B0606030504020204" pitchFamily="34" charset="0"/>
                <a:ea typeface="Open Sans" panose="020B0606030504020204" pitchFamily="34" charset="0"/>
                <a:cs typeface="Open Sans" panose="020B0606030504020204" pitchFamily="34" charset="0"/>
              </a:rPr>
              <a:t> you return to the U.S.</a:t>
            </a:r>
          </a:p>
        </p:txBody>
      </p:sp>
    </p:spTree>
    <p:extLst>
      <p:ext uri="{BB962C8B-B14F-4D97-AF65-F5344CB8AC3E}">
        <p14:creationId xmlns:p14="http://schemas.microsoft.com/office/powerpoint/2010/main" val="1772632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883C3-37F1-FAA1-6798-069B6BEAD01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23DE0B1-536F-3910-42C6-2D3FCB162254}"/>
              </a:ext>
            </a:extLst>
          </p:cNvPr>
          <p:cNvSpPr>
            <a:spLocks noGrp="1"/>
          </p:cNvSpPr>
          <p:nvPr>
            <p:ph type="title"/>
          </p:nvPr>
        </p:nvSpPr>
        <p:spPr>
          <a:xfrm>
            <a:off x="460375" y="369733"/>
            <a:ext cx="7468436" cy="993775"/>
          </a:xfrm>
        </p:spPr>
        <p:txBody>
          <a:bodyPr/>
          <a:lstStyle/>
          <a:p>
            <a:r>
              <a:rPr lang="en-US" dirty="0"/>
              <a:t>I-94 ARRIVAL/DEPARTURE RECORD</a:t>
            </a:r>
          </a:p>
        </p:txBody>
      </p:sp>
      <p:sp>
        <p:nvSpPr>
          <p:cNvPr id="6" name="Content Placeholder 2">
            <a:extLst>
              <a:ext uri="{FF2B5EF4-FFF2-40B4-BE49-F238E27FC236}">
                <a16:creationId xmlns:a16="http://schemas.microsoft.com/office/drawing/2014/main" id="{DD29C6B3-57DA-1DFD-4E2D-01409D673D24}"/>
              </a:ext>
            </a:extLst>
          </p:cNvPr>
          <p:cNvSpPr txBox="1">
            <a:spLocks/>
          </p:cNvSpPr>
          <p:nvPr/>
        </p:nvSpPr>
        <p:spPr>
          <a:xfrm>
            <a:off x="469175" y="1608065"/>
            <a:ext cx="7351351" cy="3165702"/>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Available at </a:t>
            </a:r>
            <a:r>
              <a:rPr lang="en-US" sz="1800" dirty="0">
                <a:solidFill>
                  <a:srgbClr val="0070C0"/>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https://i94.cbp.dhs.gov/I94/</a:t>
            </a:r>
            <a:endParaRPr lang="en-US" sz="1800"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a:p>
            <a:pPr>
              <a:buFont typeface="Open Sans" panose="020B0606030504020204" pitchFamily="34" charset="0"/>
              <a:buChar char="−"/>
            </a:pPr>
            <a:r>
              <a:rPr lang="en-US" sz="1800" b="1" dirty="0">
                <a:latin typeface="Open Sans" panose="020B0606030504020204" pitchFamily="34" charset="0"/>
                <a:ea typeface="Open Sans" panose="020B0606030504020204" pitchFamily="34" charset="0"/>
                <a:cs typeface="Open Sans" panose="020B0606030504020204" pitchFamily="34" charset="0"/>
              </a:rPr>
              <a:t>Check this every time you reenter the U.S.</a:t>
            </a:r>
          </a:p>
          <a:p>
            <a:pPr>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In particular, check your Admit Until Date: </a:t>
            </a:r>
          </a:p>
          <a:p>
            <a:pPr lvl="1">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If admitted on or before 09/14/2026, should say “D/S”</a:t>
            </a:r>
          </a:p>
          <a:p>
            <a:pPr lvl="1">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If admitted on or after 09/15/2026, </a:t>
            </a:r>
          </a:p>
          <a:p>
            <a:pPr lvl="2">
              <a:buFont typeface="Open Sans" panose="020B0606030504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will list an end date that is your program end date or 4 years from your admission date, </a:t>
            </a:r>
            <a:r>
              <a:rPr lang="en-US" sz="1400" b="1" dirty="0">
                <a:latin typeface="Open Sans" panose="020B0606030504020204" pitchFamily="34" charset="0"/>
                <a:ea typeface="Open Sans" panose="020B0606030504020204" pitchFamily="34" charset="0"/>
                <a:cs typeface="Open Sans" panose="020B0606030504020204" pitchFamily="34" charset="0"/>
              </a:rPr>
              <a:t>whichever is shorter</a:t>
            </a:r>
            <a:r>
              <a:rPr lang="en-US" sz="1400" dirty="0">
                <a:latin typeface="Open Sans" panose="020B0606030504020204" pitchFamily="34" charset="0"/>
                <a:ea typeface="Open Sans" panose="020B0606030504020204" pitchFamily="34" charset="0"/>
                <a:cs typeface="Open Sans" panose="020B0606030504020204" pitchFamily="34" charset="0"/>
              </a:rPr>
              <a:t>, plus 30-day grace period</a:t>
            </a:r>
          </a:p>
          <a:p>
            <a:pPr lvl="2">
              <a:buFont typeface="Open Sans" panose="020B0606030504020204" pitchFamily="34" charset="0"/>
              <a:buChar char="−"/>
            </a:pPr>
            <a:r>
              <a:rPr lang="en-US" sz="1400" b="1" dirty="0">
                <a:latin typeface="Open Sans" panose="020B0606030504020204" pitchFamily="34" charset="0"/>
                <a:ea typeface="Open Sans" panose="020B0606030504020204" pitchFamily="34" charset="0"/>
                <a:cs typeface="Open Sans" panose="020B0606030504020204" pitchFamily="34" charset="0"/>
              </a:rPr>
              <a:t>May list an end date shorter than the above if your passport is expiring before then – </a:t>
            </a:r>
            <a:r>
              <a:rPr lang="en-US" sz="1400" dirty="0">
                <a:latin typeface="Open Sans" panose="020B0606030504020204" pitchFamily="34" charset="0"/>
                <a:ea typeface="Open Sans" panose="020B0606030504020204" pitchFamily="34" charset="0"/>
                <a:cs typeface="Open Sans" panose="020B0606030504020204" pitchFamily="34" charset="0"/>
              </a:rPr>
              <a:t>let us know if this happens to you!</a:t>
            </a:r>
            <a:endParaRPr lang="en-US" sz="1000" b="1" dirty="0">
              <a:latin typeface="Open Sans" panose="020B0606030504020204" pitchFamily="34" charset="0"/>
              <a:ea typeface="Open Sans" panose="020B0606030504020204" pitchFamily="34" charset="0"/>
              <a:cs typeface="Open Sans" panose="020B0606030504020204" pitchFamily="34" charset="0"/>
            </a:endParaRPr>
          </a:p>
          <a:p>
            <a:pPr>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If anything is incorrect, contact ISO</a:t>
            </a:r>
          </a:p>
        </p:txBody>
      </p:sp>
    </p:spTree>
    <p:extLst>
      <p:ext uri="{BB962C8B-B14F-4D97-AF65-F5344CB8AC3E}">
        <p14:creationId xmlns:p14="http://schemas.microsoft.com/office/powerpoint/2010/main" val="1808797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E7D76-7AC5-7533-A5AB-F20ECEC5BBF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44D2A6-7F60-CBA4-905D-F49AF3086966}"/>
              </a:ext>
            </a:extLst>
          </p:cNvPr>
          <p:cNvSpPr>
            <a:spLocks noGrp="1"/>
          </p:cNvSpPr>
          <p:nvPr>
            <p:ph type="title"/>
          </p:nvPr>
        </p:nvSpPr>
        <p:spPr>
          <a:xfrm>
            <a:off x="460375" y="369733"/>
            <a:ext cx="8154236" cy="993775"/>
          </a:xfrm>
        </p:spPr>
        <p:txBody>
          <a:bodyPr/>
          <a:lstStyle/>
          <a:p>
            <a:r>
              <a:rPr lang="en-US" sz="2400" dirty="0"/>
              <a:t>WHY IS THE I-94 RECORD SO IMPORTANT?</a:t>
            </a:r>
          </a:p>
        </p:txBody>
      </p:sp>
      <p:sp>
        <p:nvSpPr>
          <p:cNvPr id="6" name="Content Placeholder 2">
            <a:extLst>
              <a:ext uri="{FF2B5EF4-FFF2-40B4-BE49-F238E27FC236}">
                <a16:creationId xmlns:a16="http://schemas.microsoft.com/office/drawing/2014/main" id="{DBD65D01-D9F5-7FA1-E783-9B074BB3F217}"/>
              </a:ext>
            </a:extLst>
          </p:cNvPr>
          <p:cNvSpPr txBox="1">
            <a:spLocks/>
          </p:cNvSpPr>
          <p:nvPr/>
        </p:nvSpPr>
        <p:spPr>
          <a:xfrm>
            <a:off x="469175" y="1608065"/>
            <a:ext cx="7832614" cy="3165702"/>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Your I-94 record sets the end date for your status in the U.S.</a:t>
            </a:r>
          </a:p>
          <a:p>
            <a:pPr>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If you stay in the U.S. after the “Admit Until Date”, you may accrue “unlawful presence”</a:t>
            </a:r>
          </a:p>
          <a:p>
            <a:pPr>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“Unlawful presence” can make you </a:t>
            </a:r>
          </a:p>
          <a:p>
            <a:pPr lvl="1">
              <a:buFont typeface="Open Sans" panose="020B0606030504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Ineligible for reentry, visa extensions, or permanent residence</a:t>
            </a:r>
          </a:p>
          <a:p>
            <a:pPr lvl="1">
              <a:buFont typeface="Open Sans" panose="020B0606030504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Subject to detention and/or removal</a:t>
            </a:r>
          </a:p>
          <a:p>
            <a:pPr>
              <a:buFont typeface="Open Sans" panose="020B0606030504020204" pitchFamily="34" charset="0"/>
              <a:buChar char="−"/>
            </a:pPr>
            <a:r>
              <a:rPr lang="en-US" sz="1800" dirty="0">
                <a:latin typeface="Open Sans" panose="020B0606030504020204" pitchFamily="34" charset="0"/>
                <a:ea typeface="Open Sans" panose="020B0606030504020204" pitchFamily="34" charset="0"/>
                <a:cs typeface="Open Sans" panose="020B0606030504020204" pitchFamily="34" charset="0"/>
              </a:rPr>
              <a:t>This is why it’s important to </a:t>
            </a:r>
          </a:p>
          <a:p>
            <a:pPr lvl="1">
              <a:buFont typeface="Open Sans" panose="020B0606030504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Check your I-94 record EVERY time you reenter the U.S., and</a:t>
            </a:r>
          </a:p>
          <a:p>
            <a:pPr lvl="1">
              <a:buFont typeface="Open Sans" panose="020B0606030504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Extend your J-1 status timely by filing an I-539 Application, or exiting/reentering</a:t>
            </a:r>
          </a:p>
        </p:txBody>
      </p:sp>
    </p:spTree>
    <p:extLst>
      <p:ext uri="{BB962C8B-B14F-4D97-AF65-F5344CB8AC3E}">
        <p14:creationId xmlns:p14="http://schemas.microsoft.com/office/powerpoint/2010/main" val="434488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59EC7F-7FF7-EDA4-8FD9-A0E8EE12D450}"/>
              </a:ext>
            </a:extLst>
          </p:cNvPr>
          <p:cNvSpPr>
            <a:spLocks noGrp="1"/>
          </p:cNvSpPr>
          <p:nvPr>
            <p:ph type="title"/>
          </p:nvPr>
        </p:nvSpPr>
        <p:spPr/>
        <p:txBody>
          <a:bodyPr/>
          <a:lstStyle/>
          <a:p>
            <a:r>
              <a:rPr lang="en-US" dirty="0"/>
              <a:t>WHAT IS THE TRANSITION PERIOD?</a:t>
            </a:r>
          </a:p>
        </p:txBody>
      </p:sp>
    </p:spTree>
    <p:extLst>
      <p:ext uri="{BB962C8B-B14F-4D97-AF65-F5344CB8AC3E}">
        <p14:creationId xmlns:p14="http://schemas.microsoft.com/office/powerpoint/2010/main" val="3008524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CA4753-1009-6725-80DE-D315822FB12B}"/>
              </a:ext>
            </a:extLst>
          </p:cNvPr>
          <p:cNvSpPr>
            <a:spLocks noGrp="1"/>
          </p:cNvSpPr>
          <p:nvPr>
            <p:ph type="title"/>
          </p:nvPr>
        </p:nvSpPr>
        <p:spPr/>
        <p:txBody>
          <a:bodyPr/>
          <a:lstStyle/>
          <a:p>
            <a:r>
              <a:rPr lang="en-US" dirty="0"/>
              <a:t>D/S TRANSITION PERIOD</a:t>
            </a:r>
          </a:p>
        </p:txBody>
      </p:sp>
      <p:sp>
        <p:nvSpPr>
          <p:cNvPr id="4" name="Text Placeholder 3">
            <a:extLst>
              <a:ext uri="{FF2B5EF4-FFF2-40B4-BE49-F238E27FC236}">
                <a16:creationId xmlns:a16="http://schemas.microsoft.com/office/drawing/2014/main" id="{5D0C9878-438D-48FF-44A0-2F4B4B5A5A7B}"/>
              </a:ext>
            </a:extLst>
          </p:cNvPr>
          <p:cNvSpPr>
            <a:spLocks noGrp="1"/>
          </p:cNvSpPr>
          <p:nvPr>
            <p:ph type="body" sz="quarter" idx="11"/>
          </p:nvPr>
        </p:nvSpPr>
        <p:spPr/>
        <p:txBody>
          <a:bodyPr/>
          <a:lstStyle/>
          <a:p>
            <a:pPr>
              <a:lnSpc>
                <a:spcPct val="114000"/>
              </a:lnSpc>
            </a:pPr>
            <a:r>
              <a:rPr lang="en-US" sz="2000" b="0" dirty="0"/>
              <a:t>The new rule creates a “transition period” from 09/15/2026 to 03/18/2027</a:t>
            </a:r>
          </a:p>
          <a:p>
            <a:pPr>
              <a:lnSpc>
                <a:spcPct val="114000"/>
              </a:lnSpc>
            </a:pPr>
            <a:r>
              <a:rPr lang="en-US" sz="2000" b="0" dirty="0"/>
              <a:t>People who file their I-539 applications during this period can continue their exchange activity </a:t>
            </a:r>
            <a:r>
              <a:rPr lang="en-US" sz="2000" b="0" u="sng" dirty="0"/>
              <a:t>through the end date on their new DS-2019</a:t>
            </a:r>
            <a:r>
              <a:rPr lang="en-US" sz="2000" b="0" dirty="0"/>
              <a:t> while they wait for the I-539 application to be approved</a:t>
            </a:r>
          </a:p>
          <a:p>
            <a:pPr lvl="1">
              <a:lnSpc>
                <a:spcPct val="114000"/>
              </a:lnSpc>
            </a:pPr>
            <a:r>
              <a:rPr lang="en-US" sz="1800" b="0" dirty="0"/>
              <a:t>I-539 application must be filed before expiration </a:t>
            </a:r>
            <a:br>
              <a:rPr lang="en-US" sz="1800" b="0" dirty="0"/>
            </a:br>
            <a:r>
              <a:rPr lang="en-US" sz="1800" b="0" dirty="0"/>
              <a:t>of existing J-1 grace period and/or I-94 record</a:t>
            </a:r>
          </a:p>
        </p:txBody>
      </p:sp>
    </p:spTree>
    <p:extLst>
      <p:ext uri="{BB962C8B-B14F-4D97-AF65-F5344CB8AC3E}">
        <p14:creationId xmlns:p14="http://schemas.microsoft.com/office/powerpoint/2010/main" val="3007280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2" name="Title 1">
            <a:extLst>
              <a:ext uri="{FF2B5EF4-FFF2-40B4-BE49-F238E27FC236}">
                <a16:creationId xmlns:a16="http://schemas.microsoft.com/office/drawing/2014/main" id="{732CCF99-EE65-C135-7882-F497ABC43076}"/>
              </a:ext>
            </a:extLst>
          </p:cNvPr>
          <p:cNvSpPr>
            <a:spLocks noGrp="1"/>
          </p:cNvSpPr>
          <p:nvPr>
            <p:ph type="title"/>
          </p:nvPr>
        </p:nvSpPr>
        <p:spPr/>
        <p:txBody>
          <a:bodyPr/>
          <a:lstStyle/>
          <a:p>
            <a:r>
              <a:rPr lang="en-US" dirty="0"/>
              <a:t>Introduction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6F5D1D-A622-9E82-5A7E-9150B3E0F40A}"/>
              </a:ext>
            </a:extLst>
          </p:cNvPr>
          <p:cNvSpPr>
            <a:spLocks noGrp="1"/>
          </p:cNvSpPr>
          <p:nvPr>
            <p:ph type="title"/>
          </p:nvPr>
        </p:nvSpPr>
        <p:spPr/>
        <p:txBody>
          <a:bodyPr/>
          <a:lstStyle/>
          <a:p>
            <a:r>
              <a:rPr lang="en-US" dirty="0"/>
              <a:t>TRANSITION TIMELINE</a:t>
            </a:r>
          </a:p>
        </p:txBody>
      </p:sp>
      <p:graphicFrame>
        <p:nvGraphicFramePr>
          <p:cNvPr id="4" name="Diagram 3" descr="NOW (UNTIL 09/15/2026): Completed J-1 extensions don’t require any additional action by J-1 exchange visitor&#10;No I-539 or exit/reentry required &#10;&#10;TRANSITION PERIOD (09/15/2026-03/18/2027): &#10;Completed J-1 extensions require additional action&#10;J-1 exchange visitors with timely filed I-539 can continue exchange activity through end date on new DS-2019&#10;&#10;RULE IN FULL EFFECT (AFTER 03/18/2027)&#10;Completed J-1 extensions require additional action&#10;J-1 exchange visitors with timely filed I-539 can continue exchange activity for 240 days&#10;">
            <a:extLst>
              <a:ext uri="{FF2B5EF4-FFF2-40B4-BE49-F238E27FC236}">
                <a16:creationId xmlns:a16="http://schemas.microsoft.com/office/drawing/2014/main" id="{59D6794D-C71F-784A-8119-81F0959BF10F}"/>
              </a:ext>
            </a:extLst>
          </p:cNvPr>
          <p:cNvGraphicFramePr/>
          <p:nvPr>
            <p:extLst>
              <p:ext uri="{D42A27DB-BD31-4B8C-83A1-F6EECF244321}">
                <p14:modId xmlns:p14="http://schemas.microsoft.com/office/powerpoint/2010/main" val="3620111486"/>
              </p:ext>
            </p:extLst>
          </p:nvPr>
        </p:nvGraphicFramePr>
        <p:xfrm>
          <a:off x="581187" y="1364396"/>
          <a:ext cx="7896386" cy="3676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579949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695276-467E-AF52-4A8E-BD1F64727AFB}"/>
              </a:ext>
            </a:extLst>
          </p:cNvPr>
          <p:cNvSpPr>
            <a:spLocks noGrp="1"/>
          </p:cNvSpPr>
          <p:nvPr>
            <p:ph type="title"/>
          </p:nvPr>
        </p:nvSpPr>
        <p:spPr/>
        <p:txBody>
          <a:bodyPr/>
          <a:lstStyle/>
          <a:p>
            <a:r>
              <a:rPr lang="en-US" dirty="0"/>
              <a:t>FOR EXAMPLE</a:t>
            </a:r>
          </a:p>
        </p:txBody>
      </p:sp>
      <p:sp>
        <p:nvSpPr>
          <p:cNvPr id="2" name="Text Placeholder 1">
            <a:extLst>
              <a:ext uri="{FF2B5EF4-FFF2-40B4-BE49-F238E27FC236}">
                <a16:creationId xmlns:a16="http://schemas.microsoft.com/office/drawing/2014/main" id="{4C55CE77-A052-900D-B809-2D56DBBC420D}"/>
              </a:ext>
            </a:extLst>
          </p:cNvPr>
          <p:cNvSpPr>
            <a:spLocks noGrp="1"/>
          </p:cNvSpPr>
          <p:nvPr>
            <p:ph type="body" sz="quarter" idx="11"/>
          </p:nvPr>
        </p:nvSpPr>
        <p:spPr/>
        <p:txBody>
          <a:bodyPr/>
          <a:lstStyle/>
          <a:p>
            <a:r>
              <a:rPr lang="en-US" dirty="0"/>
              <a:t>Sally’s current DS-2019 will expire on 10/31/2026</a:t>
            </a:r>
          </a:p>
          <a:p>
            <a:r>
              <a:rPr lang="en-US" dirty="0"/>
              <a:t>On 10/01/2026, her unit and ISO issue an extended DS-2019 that will expire on 10/31/2028</a:t>
            </a:r>
          </a:p>
          <a:p>
            <a:r>
              <a:rPr lang="en-US" dirty="0"/>
              <a:t>Sally files her I-539 Application to Extend Status on 11/15/2026 (within her 30-day grace period)</a:t>
            </a:r>
          </a:p>
          <a:p>
            <a:r>
              <a:rPr lang="en-US" dirty="0"/>
              <a:t>Sally is eligible to continue her exchange program through 10/31/2028</a:t>
            </a:r>
          </a:p>
        </p:txBody>
      </p:sp>
    </p:spTree>
    <p:extLst>
      <p:ext uri="{BB962C8B-B14F-4D97-AF65-F5344CB8AC3E}">
        <p14:creationId xmlns:p14="http://schemas.microsoft.com/office/powerpoint/2010/main" val="335279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B9664F-0FFA-5D3F-F096-5829D9441AB4}"/>
              </a:ext>
            </a:extLst>
          </p:cNvPr>
          <p:cNvSpPr>
            <a:spLocks noGrp="1"/>
          </p:cNvSpPr>
          <p:nvPr>
            <p:ph type="title"/>
          </p:nvPr>
        </p:nvSpPr>
        <p:spPr/>
        <p:txBody>
          <a:bodyPr/>
          <a:lstStyle/>
          <a:p>
            <a:r>
              <a:rPr lang="en-US" dirty="0"/>
              <a:t>AFTER THE TRANSITION PERIOD</a:t>
            </a:r>
          </a:p>
        </p:txBody>
      </p:sp>
      <p:sp>
        <p:nvSpPr>
          <p:cNvPr id="2" name="Text Placeholder 1">
            <a:extLst>
              <a:ext uri="{FF2B5EF4-FFF2-40B4-BE49-F238E27FC236}">
                <a16:creationId xmlns:a16="http://schemas.microsoft.com/office/drawing/2014/main" id="{EDE3AB07-B6A9-ABD1-67DA-FC96CD1D4DC0}"/>
              </a:ext>
            </a:extLst>
          </p:cNvPr>
          <p:cNvSpPr>
            <a:spLocks noGrp="1"/>
          </p:cNvSpPr>
          <p:nvPr>
            <p:ph type="body" sz="quarter" idx="11"/>
          </p:nvPr>
        </p:nvSpPr>
        <p:spPr/>
        <p:txBody>
          <a:bodyPr/>
          <a:lstStyle/>
          <a:p>
            <a:r>
              <a:rPr lang="en-US" b="0" dirty="0"/>
              <a:t>J-1 exchange visitors who file their I-539 applications after 03/18/2027 can continue their exchange activity for </a:t>
            </a:r>
            <a:r>
              <a:rPr lang="en-US" b="0" u="sng" dirty="0"/>
              <a:t>up to 240 days</a:t>
            </a:r>
            <a:r>
              <a:rPr lang="en-US" b="0" dirty="0"/>
              <a:t> while they wait for the I-539 application to be approved</a:t>
            </a:r>
          </a:p>
        </p:txBody>
      </p:sp>
    </p:spTree>
    <p:extLst>
      <p:ext uri="{BB962C8B-B14F-4D97-AF65-F5344CB8AC3E}">
        <p14:creationId xmlns:p14="http://schemas.microsoft.com/office/powerpoint/2010/main" val="6146506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F7C9CF-E0BD-8C5B-ACF5-0E6088372A77}"/>
              </a:ext>
            </a:extLst>
          </p:cNvPr>
          <p:cNvSpPr>
            <a:spLocks noGrp="1"/>
          </p:cNvSpPr>
          <p:nvPr>
            <p:ph type="title"/>
          </p:nvPr>
        </p:nvSpPr>
        <p:spPr/>
        <p:txBody>
          <a:bodyPr/>
          <a:lstStyle/>
          <a:p>
            <a:r>
              <a:rPr lang="en-US" dirty="0"/>
              <a:t>FOR EXAMPLE</a:t>
            </a:r>
          </a:p>
        </p:txBody>
      </p:sp>
      <p:sp>
        <p:nvSpPr>
          <p:cNvPr id="2" name="Text Placeholder 1">
            <a:extLst>
              <a:ext uri="{FF2B5EF4-FFF2-40B4-BE49-F238E27FC236}">
                <a16:creationId xmlns:a16="http://schemas.microsoft.com/office/drawing/2014/main" id="{7A654ADF-9F48-A737-824D-E797C252A24D}"/>
              </a:ext>
            </a:extLst>
          </p:cNvPr>
          <p:cNvSpPr>
            <a:spLocks noGrp="1"/>
          </p:cNvSpPr>
          <p:nvPr>
            <p:ph type="body" sz="quarter" idx="11"/>
          </p:nvPr>
        </p:nvSpPr>
        <p:spPr/>
        <p:txBody>
          <a:bodyPr/>
          <a:lstStyle/>
          <a:p>
            <a:r>
              <a:rPr lang="en-US" sz="2000" dirty="0"/>
              <a:t>Pete’s DS-2019 will expire on 05/31/2027</a:t>
            </a:r>
          </a:p>
          <a:p>
            <a:r>
              <a:rPr lang="en-US" sz="2000" dirty="0"/>
              <a:t>On 05/01/2027, his unit and ISO issue an extended DS-2019 that will expire on 05/31/2028</a:t>
            </a:r>
          </a:p>
          <a:p>
            <a:r>
              <a:rPr lang="en-US" sz="2000" dirty="0"/>
              <a:t>Pete files his I-539 Application to Extend Status on 05/15/2027 </a:t>
            </a:r>
          </a:p>
          <a:p>
            <a:r>
              <a:rPr lang="en-US" sz="2000" dirty="0"/>
              <a:t>Pete is eligible to continue his exchange program through up to 01/26/2028 (240 days beyond the end date on his previous DS-2019) while he waits for the I-539        application to be approved</a:t>
            </a:r>
          </a:p>
        </p:txBody>
      </p:sp>
    </p:spTree>
    <p:extLst>
      <p:ext uri="{BB962C8B-B14F-4D97-AF65-F5344CB8AC3E}">
        <p14:creationId xmlns:p14="http://schemas.microsoft.com/office/powerpoint/2010/main" val="17088780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D8AD0F-1CCC-EB65-6B7F-C280AA9F50EB}"/>
              </a:ext>
            </a:extLst>
          </p:cNvPr>
          <p:cNvSpPr>
            <a:spLocks noGrp="1"/>
          </p:cNvSpPr>
          <p:nvPr>
            <p:ph type="title"/>
          </p:nvPr>
        </p:nvSpPr>
        <p:spPr/>
        <p:txBody>
          <a:bodyPr/>
          <a:lstStyle/>
          <a:p>
            <a:r>
              <a:rPr lang="en-US" dirty="0"/>
              <a:t>OTHER USEFUL INFORMATION</a:t>
            </a:r>
          </a:p>
        </p:txBody>
      </p:sp>
    </p:spTree>
    <p:extLst>
      <p:ext uri="{BB962C8B-B14F-4D97-AF65-F5344CB8AC3E}">
        <p14:creationId xmlns:p14="http://schemas.microsoft.com/office/powerpoint/2010/main" val="20864475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83B354-0649-861C-5065-175DDBDB532F}"/>
              </a:ext>
            </a:extLst>
          </p:cNvPr>
          <p:cNvSpPr>
            <a:spLocks noGrp="1"/>
          </p:cNvSpPr>
          <p:nvPr>
            <p:ph type="title"/>
          </p:nvPr>
        </p:nvSpPr>
        <p:spPr/>
        <p:txBody>
          <a:bodyPr/>
          <a:lstStyle/>
          <a:p>
            <a:r>
              <a:rPr lang="en-US" dirty="0"/>
              <a:t>OTHER CHANGES</a:t>
            </a:r>
          </a:p>
        </p:txBody>
      </p:sp>
      <p:sp>
        <p:nvSpPr>
          <p:cNvPr id="2" name="Text Placeholder 1">
            <a:extLst>
              <a:ext uri="{FF2B5EF4-FFF2-40B4-BE49-F238E27FC236}">
                <a16:creationId xmlns:a16="http://schemas.microsoft.com/office/drawing/2014/main" id="{EF494884-8EFC-7B20-236A-3C6B7ED7E50B}"/>
              </a:ext>
            </a:extLst>
          </p:cNvPr>
          <p:cNvSpPr>
            <a:spLocks noGrp="1"/>
          </p:cNvSpPr>
          <p:nvPr>
            <p:ph type="body" sz="quarter" idx="11"/>
          </p:nvPr>
        </p:nvSpPr>
        <p:spPr/>
        <p:txBody>
          <a:bodyPr/>
          <a:lstStyle/>
          <a:p>
            <a:r>
              <a:rPr lang="en-US" dirty="0"/>
              <a:t>The new rule also makes the following changes:</a:t>
            </a:r>
          </a:p>
          <a:p>
            <a:pPr lvl="1"/>
            <a:r>
              <a:rPr lang="en-US" b="0" dirty="0"/>
              <a:t>J-1 exchange visitors ending their program early must depart the U.S. within 30 days of the program end “or otherwise seek to maintain lawful status within 30 days from the new program end date”</a:t>
            </a:r>
          </a:p>
          <a:p>
            <a:pPr lvl="2"/>
            <a:r>
              <a:rPr lang="en-US" b="0" dirty="0"/>
              <a:t>For example, they may be eligible to apply for a change of status</a:t>
            </a:r>
          </a:p>
          <a:p>
            <a:pPr lvl="1"/>
            <a:r>
              <a:rPr lang="en-US" b="0" dirty="0"/>
              <a:t>J-1 exchange visitors applying for an extension of status may be subject to biometrics collection and/or interview</a:t>
            </a:r>
          </a:p>
        </p:txBody>
      </p:sp>
    </p:spTree>
    <p:extLst>
      <p:ext uri="{BB962C8B-B14F-4D97-AF65-F5344CB8AC3E}">
        <p14:creationId xmlns:p14="http://schemas.microsoft.com/office/powerpoint/2010/main" val="7371510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E49852-482D-F5EA-DC36-C98C23133DEB}"/>
              </a:ext>
            </a:extLst>
          </p:cNvPr>
          <p:cNvSpPr>
            <a:spLocks noGrp="1"/>
          </p:cNvSpPr>
          <p:nvPr>
            <p:ph type="title"/>
          </p:nvPr>
        </p:nvSpPr>
        <p:spPr/>
        <p:txBody>
          <a:bodyPr/>
          <a:lstStyle/>
          <a:p>
            <a:r>
              <a:rPr lang="en-US" sz="2800" dirty="0"/>
              <a:t>DS-2019 ALREADY MAXED OUT? YOU’RE GOING TO BE FINE.</a:t>
            </a:r>
          </a:p>
        </p:txBody>
      </p:sp>
      <p:sp>
        <p:nvSpPr>
          <p:cNvPr id="4" name="Text Placeholder 3">
            <a:extLst>
              <a:ext uri="{FF2B5EF4-FFF2-40B4-BE49-F238E27FC236}">
                <a16:creationId xmlns:a16="http://schemas.microsoft.com/office/drawing/2014/main" id="{3E93264D-B514-DD59-4BDB-6EDD2BD30A65}"/>
              </a:ext>
            </a:extLst>
          </p:cNvPr>
          <p:cNvSpPr>
            <a:spLocks noGrp="1"/>
          </p:cNvSpPr>
          <p:nvPr>
            <p:ph type="body" sz="quarter" idx="11"/>
          </p:nvPr>
        </p:nvSpPr>
        <p:spPr>
          <a:xfrm>
            <a:off x="447923" y="1730667"/>
            <a:ext cx="6953677" cy="2365901"/>
          </a:xfrm>
        </p:spPr>
        <p:txBody>
          <a:bodyPr/>
          <a:lstStyle/>
          <a:p>
            <a:pPr marL="0" indent="0">
              <a:buNone/>
            </a:pPr>
            <a:r>
              <a:rPr lang="en-US" sz="2000" b="0"/>
              <a:t>If your </a:t>
            </a:r>
            <a:r>
              <a:rPr lang="en-US" sz="2000" b="0" dirty="0"/>
              <a:t>DS-2019</a:t>
            </a:r>
          </a:p>
          <a:p>
            <a:pPr lvl="1"/>
            <a:r>
              <a:rPr lang="en-US" sz="1800" b="0" dirty="0"/>
              <a:t>Is already valid for the full 5 years, AND</a:t>
            </a:r>
          </a:p>
          <a:p>
            <a:pPr lvl="1"/>
            <a:r>
              <a:rPr lang="en-US" sz="1800" b="0" dirty="0"/>
              <a:t>Will expire before 09/15/2030,</a:t>
            </a:r>
          </a:p>
          <a:p>
            <a:pPr marL="57150" indent="0">
              <a:buNone/>
            </a:pPr>
            <a:r>
              <a:rPr lang="en-US" sz="2000" b="0" dirty="0"/>
              <a:t>there’s no action you need to take. </a:t>
            </a:r>
          </a:p>
          <a:p>
            <a:pPr marL="57150" indent="0">
              <a:buNone/>
            </a:pPr>
            <a:endParaRPr lang="en-US" sz="2000" b="0" dirty="0"/>
          </a:p>
          <a:p>
            <a:pPr marL="57150" indent="0">
              <a:buNone/>
            </a:pPr>
            <a:r>
              <a:rPr lang="en-US" sz="2000" b="0" dirty="0"/>
              <a:t>This rule should not affect you and you shouldn’t have to file an I-539 (or exit/reenter) to extend at any point.</a:t>
            </a:r>
          </a:p>
        </p:txBody>
      </p:sp>
    </p:spTree>
    <p:extLst>
      <p:ext uri="{BB962C8B-B14F-4D97-AF65-F5344CB8AC3E}">
        <p14:creationId xmlns:p14="http://schemas.microsoft.com/office/powerpoint/2010/main" val="32778444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241BEB-A9B5-DFAB-E259-BCF322913311}"/>
              </a:ext>
            </a:extLst>
          </p:cNvPr>
          <p:cNvSpPr>
            <a:spLocks noGrp="1"/>
          </p:cNvSpPr>
          <p:nvPr>
            <p:ph type="title"/>
          </p:nvPr>
        </p:nvSpPr>
        <p:spPr/>
        <p:txBody>
          <a:bodyPr/>
          <a:lstStyle/>
          <a:p>
            <a:r>
              <a:rPr lang="en-US" dirty="0"/>
              <a:t>TAKEAWAYS</a:t>
            </a:r>
          </a:p>
        </p:txBody>
      </p:sp>
      <p:sp>
        <p:nvSpPr>
          <p:cNvPr id="2" name="Text Placeholder 1">
            <a:extLst>
              <a:ext uri="{FF2B5EF4-FFF2-40B4-BE49-F238E27FC236}">
                <a16:creationId xmlns:a16="http://schemas.microsoft.com/office/drawing/2014/main" id="{64ABAD4C-B5B2-5CA4-A08E-1802B72B6908}"/>
              </a:ext>
            </a:extLst>
          </p:cNvPr>
          <p:cNvSpPr>
            <a:spLocks noGrp="1"/>
          </p:cNvSpPr>
          <p:nvPr>
            <p:ph type="body" sz="quarter" idx="11"/>
          </p:nvPr>
        </p:nvSpPr>
        <p:spPr/>
        <p:txBody>
          <a:bodyPr/>
          <a:lstStyle/>
          <a:p>
            <a:r>
              <a:rPr lang="en-US" b="0" dirty="0"/>
              <a:t>Work with your unit to process an extension right away if you can</a:t>
            </a:r>
          </a:p>
          <a:p>
            <a:r>
              <a:rPr lang="en-US" b="0" dirty="0"/>
              <a:t>Check your I-94 record every time you return from travel</a:t>
            </a:r>
          </a:p>
          <a:p>
            <a:r>
              <a:rPr lang="en-US" b="0" dirty="0"/>
              <a:t>ISO will be in touch with more guidance closer to the effective date, and every time your DS-2019 gets extended</a:t>
            </a:r>
          </a:p>
        </p:txBody>
      </p:sp>
    </p:spTree>
    <p:extLst>
      <p:ext uri="{BB962C8B-B14F-4D97-AF65-F5344CB8AC3E}">
        <p14:creationId xmlns:p14="http://schemas.microsoft.com/office/powerpoint/2010/main" val="7519213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2" name="Title 1">
            <a:extLst>
              <a:ext uri="{FF2B5EF4-FFF2-40B4-BE49-F238E27FC236}">
                <a16:creationId xmlns:a16="http://schemas.microsoft.com/office/drawing/2014/main" id="{72F681E8-957B-33AC-324D-AB93BB9E9F54}"/>
              </a:ext>
            </a:extLst>
          </p:cNvPr>
          <p:cNvSpPr>
            <a:spLocks noGrp="1"/>
          </p:cNvSpPr>
          <p:nvPr>
            <p:ph type="title"/>
          </p:nvPr>
        </p:nvSpPr>
        <p:spPr/>
        <p:txBody>
          <a:bodyPr/>
          <a:lstStyle/>
          <a:p>
            <a:r>
              <a:rPr lang="en-US" dirty="0"/>
              <a:t>Any Questions?</a:t>
            </a:r>
          </a:p>
        </p:txBody>
      </p:sp>
      <p:sp>
        <p:nvSpPr>
          <p:cNvPr id="4" name="TextBox 3">
            <a:extLst>
              <a:ext uri="{FF2B5EF4-FFF2-40B4-BE49-F238E27FC236}">
                <a16:creationId xmlns:a16="http://schemas.microsoft.com/office/drawing/2014/main" id="{AE172BF3-7C07-A424-2307-261F20BD3BF2}"/>
              </a:ext>
            </a:extLst>
          </p:cNvPr>
          <p:cNvSpPr txBox="1"/>
          <p:nvPr/>
        </p:nvSpPr>
        <p:spPr>
          <a:xfrm>
            <a:off x="474714" y="1621254"/>
            <a:ext cx="6271686" cy="2331407"/>
          </a:xfrm>
          <a:prstGeom prst="rect">
            <a:avLst/>
          </a:prstGeom>
          <a:noFill/>
        </p:spPr>
        <p:txBody>
          <a:bodyPr wrap="square">
            <a:spAutoFit/>
          </a:bodyPr>
          <a:lstStyle/>
          <a:p>
            <a:pPr defTabSz="342900">
              <a:spcBef>
                <a:spcPts val="900"/>
              </a:spcBef>
            </a:pPr>
            <a:r>
              <a:rPr lang="en-US" u="sng" dirty="0">
                <a:solidFill>
                  <a:srgbClr val="0070C0"/>
                </a:solidFill>
                <a:latin typeface="Open Sans"/>
                <a:hlinkClick r:id="rId3">
                  <a:extLst>
                    <a:ext uri="{A12FA001-AC4F-418D-AE19-62706E023703}">
                      <ahyp:hlinkClr xmlns:ahyp="http://schemas.microsoft.com/office/drawing/2018/hyperlinkcolor" val="tx"/>
                    </a:ext>
                  </a:extLst>
                </a:hlinkClick>
              </a:rPr>
              <a:t>ISO Scholar Resources</a:t>
            </a:r>
            <a:r>
              <a:rPr lang="en-US" u="sng" dirty="0">
                <a:solidFill>
                  <a:srgbClr val="0070C0"/>
                </a:solidFill>
                <a:latin typeface="Open Sans"/>
              </a:rPr>
              <a:t> Landing Page With Blog Feed </a:t>
            </a:r>
          </a:p>
          <a:p>
            <a:pPr defTabSz="342900">
              <a:spcBef>
                <a:spcPts val="900"/>
              </a:spcBef>
            </a:pPr>
            <a:r>
              <a:rPr lang="en-US" dirty="0">
                <a:solidFill>
                  <a:srgbClr val="0070C0"/>
                </a:solidFill>
                <a:latin typeface="Open Sans"/>
                <a:hlinkClick r:id="rId4">
                  <a:extLst>
                    <a:ext uri="{A12FA001-AC4F-418D-AE19-62706E023703}">
                      <ahyp:hlinkClr xmlns:ahyp="http://schemas.microsoft.com/office/drawing/2018/hyperlinkcolor" val="tx"/>
                    </a:ext>
                  </a:extLst>
                </a:hlinkClick>
              </a:rPr>
              <a:t>J-1 Scholar Resources</a:t>
            </a:r>
            <a:r>
              <a:rPr lang="en-US" dirty="0">
                <a:solidFill>
                  <a:srgbClr val="0070C0"/>
                </a:solidFill>
                <a:latin typeface="Open Sans"/>
              </a:rPr>
              <a:t> </a:t>
            </a:r>
          </a:p>
          <a:p>
            <a:pPr defTabSz="342900">
              <a:spcBef>
                <a:spcPts val="900"/>
              </a:spcBef>
            </a:pPr>
            <a:r>
              <a:rPr lang="en-US" dirty="0">
                <a:solidFill>
                  <a:srgbClr val="0070C0"/>
                </a:solidFill>
                <a:latin typeface="Open Sans"/>
                <a:hlinkClick r:id="rId5">
                  <a:extLst>
                    <a:ext uri="{A12FA001-AC4F-418D-AE19-62706E023703}">
                      <ahyp:hlinkClr xmlns:ahyp="http://schemas.microsoft.com/office/drawing/2018/hyperlinkcolor" val="tx"/>
                    </a:ext>
                  </a:extLst>
                </a:hlinkClick>
              </a:rPr>
              <a:t>Current Visa &amp; Travel FAQ</a:t>
            </a:r>
            <a:endParaRPr lang="en-US" dirty="0">
              <a:solidFill>
                <a:srgbClr val="0070C0"/>
              </a:solidFill>
              <a:latin typeface="Open Sans"/>
              <a:hlinkClick r:id="rId6">
                <a:extLst>
                  <a:ext uri="{A12FA001-AC4F-418D-AE19-62706E023703}">
                    <ahyp:hlinkClr xmlns:ahyp="http://schemas.microsoft.com/office/drawing/2018/hyperlinkcolor" val="tx"/>
                  </a:ext>
                </a:extLst>
              </a:hlinkClick>
            </a:endParaRPr>
          </a:p>
          <a:p>
            <a:pPr marL="342900" indent="-342900" defTabSz="342900">
              <a:spcBef>
                <a:spcPts val="900"/>
              </a:spcBef>
            </a:pPr>
            <a:r>
              <a:rPr lang="en-US" dirty="0">
                <a:solidFill>
                  <a:srgbClr val="0070C0"/>
                </a:solidFill>
                <a:latin typeface="Open Sans"/>
                <a:hlinkClick r:id="rId6">
                  <a:extLst>
                    <a:ext uri="{A12FA001-AC4F-418D-AE19-62706E023703}">
                      <ahyp:hlinkClr xmlns:ahyp="http://schemas.microsoft.com/office/drawing/2018/hyperlinkcolor" val="tx"/>
                    </a:ext>
                  </a:extLst>
                </a:hlinkClick>
              </a:rPr>
              <a:t>ISO Contact Information &amp; Walk-in Hours</a:t>
            </a:r>
            <a:endParaRPr lang="en-US" dirty="0">
              <a:solidFill>
                <a:srgbClr val="0070C0"/>
              </a:solidFill>
              <a:latin typeface="Open Sans"/>
            </a:endParaRPr>
          </a:p>
          <a:p>
            <a:pPr defTabSz="342900">
              <a:spcBef>
                <a:spcPts val="900"/>
              </a:spcBef>
            </a:pPr>
            <a:r>
              <a:rPr lang="en-US" dirty="0">
                <a:solidFill>
                  <a:srgbClr val="0070C0"/>
                </a:solidFill>
                <a:latin typeface="Open Sans"/>
                <a:hlinkClick r:id="rId7">
                  <a:extLst>
                    <a:ext uri="{A12FA001-AC4F-418D-AE19-62706E023703}">
                      <ahyp:hlinkClr xmlns:ahyp="http://schemas.microsoft.com/office/drawing/2018/hyperlinkcolor" val="tx"/>
                    </a:ext>
                  </a:extLst>
                </a:hlinkClick>
              </a:rPr>
              <a:t>Join the International Scholars Mailing List</a:t>
            </a:r>
            <a:endParaRPr lang="en-US" dirty="0">
              <a:solidFill>
                <a:srgbClr val="0070C0"/>
              </a:solidFill>
              <a:latin typeface="Open Sans"/>
              <a:hlinkClick r:id="rId8">
                <a:extLst>
                  <a:ext uri="{A12FA001-AC4F-418D-AE19-62706E023703}">
                    <ahyp:hlinkClr xmlns:ahyp="http://schemas.microsoft.com/office/drawing/2018/hyperlinkcolor" val="tx"/>
                  </a:ext>
                </a:extLst>
              </a:hlinkClick>
            </a:endParaRPr>
          </a:p>
          <a:p>
            <a:pPr defTabSz="342900">
              <a:spcBef>
                <a:spcPts val="900"/>
              </a:spcBef>
            </a:pPr>
            <a:r>
              <a:rPr lang="en-US" u="sng" dirty="0">
                <a:solidFill>
                  <a:srgbClr val="0070C0"/>
                </a:solidFill>
                <a:latin typeface="Open Sans"/>
              </a:rPr>
              <a:t>acadvisa@uw.edu</a:t>
            </a:r>
            <a:r>
              <a:rPr lang="en-US" dirty="0">
                <a:solidFill>
                  <a:srgbClr val="0070C0"/>
                </a:solidFill>
                <a:latin typeface="Open Sans"/>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2" name="Title 1">
            <a:extLst>
              <a:ext uri="{FF2B5EF4-FFF2-40B4-BE49-F238E27FC236}">
                <a16:creationId xmlns:a16="http://schemas.microsoft.com/office/drawing/2014/main" id="{B88640C2-488E-9B10-1EB4-889DA1BAFE92}"/>
              </a:ext>
            </a:extLst>
          </p:cNvPr>
          <p:cNvSpPr>
            <a:spLocks noGrp="1"/>
          </p:cNvSpPr>
          <p:nvPr>
            <p:ph type="title"/>
          </p:nvPr>
        </p:nvSpPr>
        <p:spPr/>
        <p:txBody>
          <a:bodyPr/>
          <a:lstStyle/>
          <a:p>
            <a:r>
              <a:rPr lang="en-US" dirty="0"/>
              <a:t>WHAT IS ISO?</a:t>
            </a:r>
          </a:p>
        </p:txBody>
      </p:sp>
      <p:sp>
        <p:nvSpPr>
          <p:cNvPr id="5" name="TextBox 4">
            <a:extLst>
              <a:ext uri="{FF2B5EF4-FFF2-40B4-BE49-F238E27FC236}">
                <a16:creationId xmlns:a16="http://schemas.microsoft.com/office/drawing/2014/main" id="{EEF0BD9A-0F0E-3566-DFFF-EB29A22B785D}"/>
              </a:ext>
            </a:extLst>
          </p:cNvPr>
          <p:cNvSpPr txBox="1"/>
          <p:nvPr/>
        </p:nvSpPr>
        <p:spPr>
          <a:xfrm>
            <a:off x="4750431" y="3175819"/>
            <a:ext cx="3894600" cy="1450912"/>
          </a:xfrm>
          <a:prstGeom prst="rect">
            <a:avLst/>
          </a:prstGeom>
          <a:solidFill>
            <a:schemeClr val="bg2"/>
          </a:solidFill>
          <a:ln w="50800">
            <a:solidFill>
              <a:schemeClr val="accent2"/>
            </a:solidFill>
          </a:ln>
        </p:spPr>
        <p:txBody>
          <a:bodyPr wrap="square" lIns="182880" tIns="182880" rIns="274320" bIns="182880">
            <a:noAutofit/>
          </a:bodyPr>
          <a:lstStyle/>
          <a:p>
            <a:pPr defTabSz="342900"/>
            <a:r>
              <a:rPr lang="en-US" b="1" dirty="0">
                <a:solidFill>
                  <a:srgbClr val="000000">
                    <a:lumMod val="85000"/>
                    <a:lumOff val="15000"/>
                  </a:srgbClr>
                </a:solidFill>
                <a:latin typeface="Open Sans"/>
              </a:rPr>
              <a:t>ISO is the only office </a:t>
            </a:r>
            <a:r>
              <a:rPr lang="en-US" dirty="0">
                <a:solidFill>
                  <a:srgbClr val="000000">
                    <a:lumMod val="85000"/>
                    <a:lumOff val="15000"/>
                  </a:srgbClr>
                </a:solidFill>
                <a:latin typeface="Open Sans"/>
              </a:rPr>
              <a:t>that can process J-1 Exchange Visitor visas for academic personnel at the University of Washington.</a:t>
            </a:r>
          </a:p>
        </p:txBody>
      </p:sp>
      <p:sp>
        <p:nvSpPr>
          <p:cNvPr id="4" name="Text Placeholder 3">
            <a:extLst>
              <a:ext uri="{FF2B5EF4-FFF2-40B4-BE49-F238E27FC236}">
                <a16:creationId xmlns:a16="http://schemas.microsoft.com/office/drawing/2014/main" id="{02686E34-7DEA-D8F8-CC5F-F932AC09DEC0}"/>
              </a:ext>
            </a:extLst>
          </p:cNvPr>
          <p:cNvSpPr>
            <a:spLocks noGrp="1"/>
          </p:cNvSpPr>
          <p:nvPr>
            <p:ph type="body" sz="quarter" idx="11"/>
          </p:nvPr>
        </p:nvSpPr>
        <p:spPr>
          <a:xfrm>
            <a:off x="473443" y="1601693"/>
            <a:ext cx="6999073" cy="1121842"/>
          </a:xfrm>
        </p:spPr>
        <p:txBody>
          <a:bodyPr/>
          <a:lstStyle/>
          <a:p>
            <a:pPr marL="0" indent="0">
              <a:lnSpc>
                <a:spcPts val="2800"/>
              </a:lnSpc>
              <a:spcBef>
                <a:spcPts val="0"/>
              </a:spcBef>
              <a:buNone/>
            </a:pPr>
            <a:r>
              <a:rPr lang="en-US" sz="2000" dirty="0"/>
              <a:t>ISO is the office that processes employment- and exchange-based visas for faculty, employees, and visitors at the University of Washington.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FA333E-7F06-96D2-3BF9-76BA1C9A08DE}"/>
              </a:ext>
            </a:extLst>
          </p:cNvPr>
          <p:cNvSpPr>
            <a:spLocks noGrp="1"/>
          </p:cNvSpPr>
          <p:nvPr>
            <p:ph type="title"/>
          </p:nvPr>
        </p:nvSpPr>
        <p:spPr/>
        <p:txBody>
          <a:bodyPr/>
          <a:lstStyle/>
          <a:p>
            <a:r>
              <a:rPr lang="en-US" dirty="0"/>
              <a:t>WHO IS THIS SESSION FOR?</a:t>
            </a:r>
          </a:p>
        </p:txBody>
      </p:sp>
      <p:sp>
        <p:nvSpPr>
          <p:cNvPr id="2" name="Text Placeholder 1">
            <a:extLst>
              <a:ext uri="{FF2B5EF4-FFF2-40B4-BE49-F238E27FC236}">
                <a16:creationId xmlns:a16="http://schemas.microsoft.com/office/drawing/2014/main" id="{C3A8DB48-0708-3F2F-F0E1-9CEF1525F1CB}"/>
              </a:ext>
            </a:extLst>
          </p:cNvPr>
          <p:cNvSpPr>
            <a:spLocks noGrp="1"/>
          </p:cNvSpPr>
          <p:nvPr>
            <p:ph type="body" sz="quarter" idx="11"/>
          </p:nvPr>
        </p:nvSpPr>
        <p:spPr>
          <a:xfrm>
            <a:off x="473443" y="1913839"/>
            <a:ext cx="8197114" cy="2251761"/>
          </a:xfrm>
        </p:spPr>
        <p:txBody>
          <a:bodyPr/>
          <a:lstStyle/>
          <a:p>
            <a:r>
              <a:rPr lang="en-US" dirty="0"/>
              <a:t>This information session is for J-1 exchange visitors sponsored through ISO</a:t>
            </a:r>
          </a:p>
          <a:p>
            <a:r>
              <a:rPr lang="en-US" dirty="0"/>
              <a:t>If you are a UW student or UW employee on F-1 OPT, your best source of information will be your international students office</a:t>
            </a:r>
          </a:p>
          <a:p>
            <a:r>
              <a:rPr lang="en-US" dirty="0"/>
              <a:t>If you are a unit admin, our session for you is next week on August 3rd</a:t>
            </a:r>
          </a:p>
        </p:txBody>
      </p:sp>
    </p:spTree>
    <p:extLst>
      <p:ext uri="{BB962C8B-B14F-4D97-AF65-F5344CB8AC3E}">
        <p14:creationId xmlns:p14="http://schemas.microsoft.com/office/powerpoint/2010/main" val="3012996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000801-456A-AA6F-AE96-056F0B732423}"/>
              </a:ext>
            </a:extLst>
          </p:cNvPr>
          <p:cNvSpPr>
            <a:spLocks noGrp="1"/>
          </p:cNvSpPr>
          <p:nvPr>
            <p:ph type="title"/>
          </p:nvPr>
        </p:nvSpPr>
        <p:spPr/>
        <p:txBody>
          <a:bodyPr/>
          <a:lstStyle/>
          <a:p>
            <a:r>
              <a:rPr lang="en-US" dirty="0"/>
              <a:t>SOME REASSURANCES</a:t>
            </a:r>
          </a:p>
        </p:txBody>
      </p:sp>
      <p:sp>
        <p:nvSpPr>
          <p:cNvPr id="4" name="Text Placeholder 3">
            <a:extLst>
              <a:ext uri="{FF2B5EF4-FFF2-40B4-BE49-F238E27FC236}">
                <a16:creationId xmlns:a16="http://schemas.microsoft.com/office/drawing/2014/main" id="{80FEA36C-A6D5-183E-0576-08F4217E8537}"/>
              </a:ext>
            </a:extLst>
          </p:cNvPr>
          <p:cNvSpPr>
            <a:spLocks noGrp="1"/>
          </p:cNvSpPr>
          <p:nvPr>
            <p:ph type="body" sz="quarter" idx="11"/>
          </p:nvPr>
        </p:nvSpPr>
        <p:spPr/>
        <p:txBody>
          <a:bodyPr/>
          <a:lstStyle/>
          <a:p>
            <a:r>
              <a:rPr lang="en-US" dirty="0"/>
              <a:t>There’s nothing you need to do right now</a:t>
            </a:r>
          </a:p>
          <a:p>
            <a:r>
              <a:rPr lang="en-US" dirty="0"/>
              <a:t>Your J-1 documents are still valid</a:t>
            </a:r>
          </a:p>
          <a:p>
            <a:r>
              <a:rPr lang="en-US" dirty="0"/>
              <a:t>The rule doesn’t go into effect until September 15</a:t>
            </a:r>
          </a:p>
          <a:p>
            <a:r>
              <a:rPr lang="en-US" dirty="0"/>
              <a:t>ISO will have more information (and more information sessions) as we get closer to September 15</a:t>
            </a:r>
          </a:p>
        </p:txBody>
      </p:sp>
    </p:spTree>
    <p:extLst>
      <p:ext uri="{BB962C8B-B14F-4D97-AF65-F5344CB8AC3E}">
        <p14:creationId xmlns:p14="http://schemas.microsoft.com/office/powerpoint/2010/main" val="561899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E89F7F0-0A60-41B6-C087-7F71D69831A7}"/>
              </a:ext>
            </a:extLst>
          </p:cNvPr>
          <p:cNvSpPr>
            <a:spLocks noGrp="1"/>
          </p:cNvSpPr>
          <p:nvPr>
            <p:ph type="title"/>
          </p:nvPr>
        </p:nvSpPr>
        <p:spPr/>
        <p:txBody>
          <a:bodyPr/>
          <a:lstStyle/>
          <a:p>
            <a:r>
              <a:rPr lang="en-US" sz="3600" dirty="0"/>
              <a:t>WHAT WAS </a:t>
            </a:r>
            <a:br>
              <a:rPr lang="en-US" sz="3600" dirty="0"/>
            </a:br>
            <a:r>
              <a:rPr lang="en-US" sz="3600" dirty="0"/>
              <a:t>“DURATION OF STATUS”?</a:t>
            </a:r>
          </a:p>
        </p:txBody>
      </p:sp>
    </p:spTree>
    <p:extLst>
      <p:ext uri="{BB962C8B-B14F-4D97-AF65-F5344CB8AC3E}">
        <p14:creationId xmlns:p14="http://schemas.microsoft.com/office/powerpoint/2010/main" val="2188486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D3B2B2-0CC7-A2E1-CB36-F098F5D3C356}"/>
              </a:ext>
            </a:extLst>
          </p:cNvPr>
          <p:cNvSpPr>
            <a:spLocks noGrp="1"/>
          </p:cNvSpPr>
          <p:nvPr>
            <p:ph type="title"/>
          </p:nvPr>
        </p:nvSpPr>
        <p:spPr/>
        <p:txBody>
          <a:bodyPr/>
          <a:lstStyle/>
          <a:p>
            <a:r>
              <a:rPr lang="en-US" dirty="0"/>
              <a:t>DURATION OF STATUS – “D/S”</a:t>
            </a:r>
          </a:p>
        </p:txBody>
      </p:sp>
      <p:sp>
        <p:nvSpPr>
          <p:cNvPr id="2" name="Text Placeholder 1">
            <a:extLst>
              <a:ext uri="{FF2B5EF4-FFF2-40B4-BE49-F238E27FC236}">
                <a16:creationId xmlns:a16="http://schemas.microsoft.com/office/drawing/2014/main" id="{C01375E8-9C6E-5742-18F2-6DD85DB0D091}"/>
              </a:ext>
            </a:extLst>
          </p:cNvPr>
          <p:cNvSpPr>
            <a:spLocks noGrp="1"/>
          </p:cNvSpPr>
          <p:nvPr>
            <p:ph type="body" sz="quarter" idx="11"/>
          </p:nvPr>
        </p:nvSpPr>
        <p:spPr/>
        <p:txBody>
          <a:bodyPr/>
          <a:lstStyle/>
          <a:p>
            <a:r>
              <a:rPr lang="en-US" b="0" dirty="0"/>
              <a:t>For decades, U.S. law has allowed F-1 students and J-1 exchange visitors to remain in the U.S. for as long as they were maintaining their program of study or exchange activity</a:t>
            </a:r>
          </a:p>
          <a:p>
            <a:r>
              <a:rPr lang="en-US" b="0" dirty="0"/>
              <a:t>This allowance was reflected in admission for “D/S” – “Duration of Status” – on the I-94 Arrival/Departure Record</a:t>
            </a:r>
          </a:p>
        </p:txBody>
      </p:sp>
    </p:spTree>
    <p:extLst>
      <p:ext uri="{BB962C8B-B14F-4D97-AF65-F5344CB8AC3E}">
        <p14:creationId xmlns:p14="http://schemas.microsoft.com/office/powerpoint/2010/main" val="399625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3C004C-22D5-8A7C-A557-764CD079043F}"/>
              </a:ext>
            </a:extLst>
          </p:cNvPr>
          <p:cNvSpPr>
            <a:spLocks noGrp="1"/>
          </p:cNvSpPr>
          <p:nvPr>
            <p:ph type="title"/>
          </p:nvPr>
        </p:nvSpPr>
        <p:spPr/>
        <p:txBody>
          <a:bodyPr/>
          <a:lstStyle/>
          <a:p>
            <a:r>
              <a:rPr lang="en-US" dirty="0"/>
              <a:t>FLEXIBILITY FOR F-1 STUDENTS AND </a:t>
            </a:r>
            <a:br>
              <a:rPr lang="en-US" dirty="0"/>
            </a:br>
            <a:r>
              <a:rPr lang="en-US" dirty="0"/>
              <a:t>J-1 EXCHANGE VISITORS </a:t>
            </a:r>
          </a:p>
        </p:txBody>
      </p:sp>
      <p:sp>
        <p:nvSpPr>
          <p:cNvPr id="4" name="Text Placeholder 3">
            <a:extLst>
              <a:ext uri="{FF2B5EF4-FFF2-40B4-BE49-F238E27FC236}">
                <a16:creationId xmlns:a16="http://schemas.microsoft.com/office/drawing/2014/main" id="{E7436F36-229C-A088-4755-4C3B57CF0CDF}"/>
              </a:ext>
            </a:extLst>
          </p:cNvPr>
          <p:cNvSpPr>
            <a:spLocks noGrp="1"/>
          </p:cNvSpPr>
          <p:nvPr>
            <p:ph type="body" sz="quarter" idx="11"/>
          </p:nvPr>
        </p:nvSpPr>
        <p:spPr/>
        <p:txBody>
          <a:bodyPr/>
          <a:lstStyle/>
          <a:p>
            <a:r>
              <a:rPr lang="en-US" b="0" dirty="0"/>
              <a:t>“Duration of Status”</a:t>
            </a:r>
          </a:p>
          <a:p>
            <a:pPr lvl="1"/>
            <a:r>
              <a:rPr lang="en-US" b="0" dirty="0"/>
              <a:t>Allowed F-1 students and J-1 exchange visitors to modify, extend, and transfer their status without having to go through USCIS or other agencies</a:t>
            </a:r>
          </a:p>
          <a:p>
            <a:pPr lvl="1"/>
            <a:r>
              <a:rPr lang="en-US" b="0" dirty="0"/>
              <a:t>Allowed Designated School Officials and Responsible Officers to take certain actions on F-1/J-1 records without going through USCIS or other agencies</a:t>
            </a:r>
          </a:p>
        </p:txBody>
      </p:sp>
    </p:spTree>
    <p:extLst>
      <p:ext uri="{BB962C8B-B14F-4D97-AF65-F5344CB8AC3E}">
        <p14:creationId xmlns:p14="http://schemas.microsoft.com/office/powerpoint/2010/main" val="1098586879"/>
      </p:ext>
    </p:extLst>
  </p:cSld>
  <p:clrMapOvr>
    <a:masterClrMapping/>
  </p:clrMapOvr>
</p:sld>
</file>

<file path=ppt/theme/theme1.xml><?xml version="1.0" encoding="utf-8"?>
<a:theme xmlns:a="http://schemas.openxmlformats.org/drawingml/2006/main" name="Custom Design">
  <a:themeElements>
    <a:clrScheme name="Custom 16">
      <a:dk1>
        <a:srgbClr val="4B2E83"/>
      </a:dk1>
      <a:lt1>
        <a:srgbClr val="E8D3A2"/>
      </a:lt1>
      <a:dk2>
        <a:srgbClr val="4B2E83"/>
      </a:dk2>
      <a:lt2>
        <a:srgbClr val="FFFFFF"/>
      </a:lt2>
      <a:accent1>
        <a:srgbClr val="4B2E83"/>
      </a:accent1>
      <a:accent2>
        <a:srgbClr val="E8D3A2"/>
      </a:accent2>
      <a:accent3>
        <a:srgbClr val="FFFFFF"/>
      </a:accent3>
      <a:accent4>
        <a:srgbClr val="D8D9DA"/>
      </a:accent4>
      <a:accent5>
        <a:srgbClr val="999999"/>
      </a:accent5>
      <a:accent6>
        <a:srgbClr val="917B4C"/>
      </a:accent6>
      <a:hlink>
        <a:srgbClr val="2AD2C9"/>
      </a:hlink>
      <a:folHlink>
        <a:srgbClr val="2AD2C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Custom Design">
  <a:themeElements>
    <a:clrScheme name="4b2e83">
      <a:dk1>
        <a:srgbClr val="4B2E83"/>
      </a:dk1>
      <a:lt1>
        <a:srgbClr val="E8D3A2"/>
      </a:lt1>
      <a:dk2>
        <a:srgbClr val="4B2E83"/>
      </a:dk2>
      <a:lt2>
        <a:srgbClr val="FFFFFF"/>
      </a:lt2>
      <a:accent1>
        <a:srgbClr val="4B2E83"/>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ustom Design">
  <a:themeElements>
    <a:clrScheme name="Custom 2">
      <a:dk1>
        <a:srgbClr val="4B2E83"/>
      </a:dk1>
      <a:lt1>
        <a:srgbClr val="E8D3A2"/>
      </a:lt1>
      <a:dk2>
        <a:srgbClr val="4B2E83"/>
      </a:dk2>
      <a:lt2>
        <a:srgbClr val="FFFFFF"/>
      </a:lt2>
      <a:accent1>
        <a:srgbClr val="4B2E83"/>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492085b-aff0-4424-910d-6832d4def72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640803C16E322488490B9B015E11DB0" ma:contentTypeVersion="13" ma:contentTypeDescription="Create a new document." ma:contentTypeScope="" ma:versionID="da14ac9732af262e64e474a5d252e4d6">
  <xsd:schema xmlns:xsd="http://www.w3.org/2001/XMLSchema" xmlns:xs="http://www.w3.org/2001/XMLSchema" xmlns:p="http://schemas.microsoft.com/office/2006/metadata/properties" xmlns:ns2="0a34d837-7f00-4829-8d55-4c0f8a8551ee" xmlns:ns3="3492085b-aff0-4424-910d-6832d4def727" targetNamespace="http://schemas.microsoft.com/office/2006/metadata/properties" ma:root="true" ma:fieldsID="1b62640884b2802b435047fce2d6a5c2" ns2:_="" ns3:_="">
    <xsd:import namespace="0a34d837-7f00-4829-8d55-4c0f8a8551ee"/>
    <xsd:import namespace="3492085b-aff0-4424-910d-6832d4def72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MediaServiceGenerationTime" minOccurs="0"/>
                <xsd:element ref="ns3:MediaServiceEventHashCode" minOccurs="0"/>
                <xsd:element ref="ns3:MediaLengthInSeconds" minOccurs="0"/>
                <xsd:element ref="ns3:MediaServiceDateTaken" minOccurs="0"/>
                <xsd:element ref="ns3:lcf76f155ced4ddcb4097134ff3c332f"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34d837-7f00-4829-8d55-4c0f8a8551e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92085b-aff0-4424-910d-6832d4def72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9A7B58-205B-4BC9-AC1E-48B2F7DC7D4E}">
  <ds:schemaRefs>
    <ds:schemaRef ds:uri="http://www.w3.org/XML/1998/namespace"/>
    <ds:schemaRef ds:uri="3492085b-aff0-4424-910d-6832d4def727"/>
    <ds:schemaRef ds:uri="http://schemas.openxmlformats.org/package/2006/metadata/core-properties"/>
    <ds:schemaRef ds:uri="http://schemas.microsoft.com/office/infopath/2007/PartnerControls"/>
    <ds:schemaRef ds:uri="http://purl.org/dc/elements/1.1/"/>
    <ds:schemaRef ds:uri="http://schemas.microsoft.com/office/2006/documentManagement/types"/>
    <ds:schemaRef ds:uri="http://purl.org/dc/dcmitype/"/>
    <ds:schemaRef ds:uri="0a34d837-7f00-4829-8d55-4c0f8a8551ee"/>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429849DC-68B2-4250-A6A0-C6E94218E7B6}">
  <ds:schemaRefs>
    <ds:schemaRef ds:uri="http://schemas.microsoft.com/sharepoint/v3/contenttype/forms"/>
  </ds:schemaRefs>
</ds:datastoreItem>
</file>

<file path=customXml/itemProps3.xml><?xml version="1.0" encoding="utf-8"?>
<ds:datastoreItem xmlns:ds="http://schemas.openxmlformats.org/officeDocument/2006/customXml" ds:itemID="{C842CC04-7060-49F7-A1F8-FD46FE5060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a34d837-7f00-4829-8d55-4c0f8a8551ee"/>
    <ds:schemaRef ds:uri="3492085b-aff0-4424-910d-6832d4def7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6b6dd5b-f02f-441a-99a0-162ac5060bd2}" enabled="0" method="" siteId="{f6b6dd5b-f02f-441a-99a0-162ac5060bd2}" removed="1"/>
</clbl:labelList>
</file>

<file path=docProps/app.xml><?xml version="1.0" encoding="utf-8"?>
<Properties xmlns="http://schemas.openxmlformats.org/officeDocument/2006/extended-properties" xmlns:vt="http://schemas.openxmlformats.org/officeDocument/2006/docPropsVTypes">
  <Template/>
  <TotalTime>2722</TotalTime>
  <Words>1852</Words>
  <Application>Microsoft Office PowerPoint</Application>
  <PresentationFormat>On-screen Show (16:9)</PresentationFormat>
  <Paragraphs>170</Paragraphs>
  <Slides>38</Slides>
  <Notes>9</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38</vt:i4>
      </vt:variant>
    </vt:vector>
  </HeadingPairs>
  <TitlesOfParts>
    <vt:vector size="48" baseType="lpstr">
      <vt:lpstr>Aptos</vt:lpstr>
      <vt:lpstr>Arial</vt:lpstr>
      <vt:lpstr>Encode Sans Normal Black</vt:lpstr>
      <vt:lpstr>Lucida Grande</vt:lpstr>
      <vt:lpstr>Open Sans</vt:lpstr>
      <vt:lpstr>Open Sans Light</vt:lpstr>
      <vt:lpstr>Uni Sans</vt:lpstr>
      <vt:lpstr>Custom Design</vt:lpstr>
      <vt:lpstr>2_Custom Design</vt:lpstr>
      <vt:lpstr>1_Custom Design</vt:lpstr>
      <vt:lpstr>Duration of Status Information Session</vt:lpstr>
      <vt:lpstr>Agenda</vt:lpstr>
      <vt:lpstr>Introduction</vt:lpstr>
      <vt:lpstr>WHAT IS ISO?</vt:lpstr>
      <vt:lpstr>WHO IS THIS SESSION FOR?</vt:lpstr>
      <vt:lpstr>SOME REASSURANCES</vt:lpstr>
      <vt:lpstr>WHAT WAS  “DURATION OF STATUS”?</vt:lpstr>
      <vt:lpstr>DURATION OF STATUS – “D/S”</vt:lpstr>
      <vt:lpstr>FLEXIBILITY FOR F-1 STUDENTS AND  J-1 EXCHANGE VISITORS </vt:lpstr>
      <vt:lpstr>FOR EXAMPLE:</vt:lpstr>
      <vt:lpstr>“DURATION OF STATUS” CONTINUES UNTIL 09/14/2026</vt:lpstr>
      <vt:lpstr>SO WHAT’S CHANGING?</vt:lpstr>
      <vt:lpstr>“DURATION OF STATUS” IS ENDING</vt:lpstr>
      <vt:lpstr>WHAT IS REPLACING IT?</vt:lpstr>
      <vt:lpstr>FOR EXAMPLE</vt:lpstr>
      <vt:lpstr>HOW ARE EXISTING J-1S AFFECTED?</vt:lpstr>
      <vt:lpstr>HOW DO I EXTEND MY ADMIT UNTIL DATE?</vt:lpstr>
      <vt:lpstr>J-1 Extension Process </vt:lpstr>
      <vt:lpstr>WHAT’S AN I-539 APPLICATION?</vt:lpstr>
      <vt:lpstr>I-539 APPLICATION TO CHANGE OR EXTEND STATUS</vt:lpstr>
      <vt:lpstr>WHO HAS TO FILE FORM I-539</vt:lpstr>
      <vt:lpstr>WATCH THIS SPACE</vt:lpstr>
      <vt:lpstr>WHAT ABOUT TRAVEL?</vt:lpstr>
      <vt:lpstr>WHAT IF I WANT TO TRAVEL INSTEAD?</vt:lpstr>
      <vt:lpstr>USING EXIT AND REENTRY TO EXTEND YOUR J-1 STATUS</vt:lpstr>
      <vt:lpstr>I-94 ARRIVAL/DEPARTURE RECORD</vt:lpstr>
      <vt:lpstr>WHY IS THE I-94 RECORD SO IMPORTANT?</vt:lpstr>
      <vt:lpstr>WHAT IS THE TRANSITION PERIOD?</vt:lpstr>
      <vt:lpstr>D/S TRANSITION PERIOD</vt:lpstr>
      <vt:lpstr>TRANSITION TIMELINE</vt:lpstr>
      <vt:lpstr>FOR EXAMPLE</vt:lpstr>
      <vt:lpstr>AFTER THE TRANSITION PERIOD</vt:lpstr>
      <vt:lpstr>FOR EXAMPLE</vt:lpstr>
      <vt:lpstr>OTHER USEFUL INFORMATION</vt:lpstr>
      <vt:lpstr>OTHER CHANGES</vt:lpstr>
      <vt:lpstr>DS-2019 ALREADY MAXED OUT? YOU’RE GOING TO BE FINE.</vt:lpstr>
      <vt:lpstr>TAKEAWAYS</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Alanya Cannon</dc:creator>
  <cp:lastModifiedBy>Ursula E Owen</cp:lastModifiedBy>
  <cp:revision>59</cp:revision>
  <dcterms:created xsi:type="dcterms:W3CDTF">2014-10-14T00:51:43Z</dcterms:created>
  <dcterms:modified xsi:type="dcterms:W3CDTF">2026-08-07T23:02:33Z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0x0101001640803C16E322488490B9B015E11DB0</vt:lpwstr>
  </property>
  <property fmtid="{D5CDD505-2E9C-101B-9397-08002B2CF9AE}" pid="3" name="MediaServiceImageTags">
    <vt:lpwstr/>
  </property>
</Properties>
</file>