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4"/>
    <p:sldMasterId id="2147483667" r:id="rId5"/>
  </p:sldMasterIdLst>
  <p:sldIdLst>
    <p:sldId id="256" r:id="rId6"/>
    <p:sldId id="261" r:id="rId7"/>
    <p:sldId id="283" r:id="rId8"/>
    <p:sldId id="306" r:id="rId9"/>
    <p:sldId id="284" r:id="rId10"/>
    <p:sldId id="299" r:id="rId11"/>
    <p:sldId id="285" r:id="rId12"/>
    <p:sldId id="286" r:id="rId13"/>
    <p:sldId id="287" r:id="rId14"/>
    <p:sldId id="288" r:id="rId15"/>
    <p:sldId id="289" r:id="rId16"/>
    <p:sldId id="290" r:id="rId17"/>
    <p:sldId id="303" r:id="rId18"/>
    <p:sldId id="291" r:id="rId19"/>
    <p:sldId id="292" r:id="rId20"/>
    <p:sldId id="293" r:id="rId21"/>
    <p:sldId id="300" r:id="rId22"/>
    <p:sldId id="294" r:id="rId23"/>
    <p:sldId id="295" r:id="rId24"/>
    <p:sldId id="296" r:id="rId25"/>
    <p:sldId id="301" r:id="rId26"/>
    <p:sldId id="297" r:id="rId27"/>
    <p:sldId id="298" r:id="rId28"/>
    <p:sldId id="282" r:id="rId29"/>
    <p:sldId id="280" r:id="rId30"/>
    <p:sldId id="302" r:id="rId31"/>
    <p:sldId id="305" r:id="rId3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EBF2CD-FD87-4F77-877F-CC549983C357}">
          <p14:sldIdLst>
            <p14:sldId id="256"/>
            <p14:sldId id="261"/>
            <p14:sldId id="283"/>
            <p14:sldId id="306"/>
            <p14:sldId id="284"/>
            <p14:sldId id="299"/>
            <p14:sldId id="285"/>
            <p14:sldId id="286"/>
            <p14:sldId id="287"/>
            <p14:sldId id="288"/>
            <p14:sldId id="289"/>
            <p14:sldId id="290"/>
            <p14:sldId id="303"/>
            <p14:sldId id="291"/>
            <p14:sldId id="292"/>
            <p14:sldId id="293"/>
            <p14:sldId id="300"/>
            <p14:sldId id="294"/>
            <p14:sldId id="295"/>
            <p14:sldId id="296"/>
            <p14:sldId id="301"/>
            <p14:sldId id="297"/>
            <p14:sldId id="298"/>
            <p14:sldId id="282"/>
            <p14:sldId id="280"/>
            <p14:sldId id="302"/>
            <p14:sldId id="3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40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4F9D621-AA48-C26B-D9EC-EF5182913455}" name="Holly Schneidmiller" initials="HS" userId="S::holly83@uw.edu::f83dc958-87a7-4be6-95bf-747d6650f82d" providerId="AD"/>
  <p188:author id="{6F95D646-3349-857C-EC2B-D5A45AE8F428}" name="Ursula E Owen" initials="UO" userId="S::ursako@uw.edu::d54ed400-d395-4cf2-8b3d-828b1a7b31f4" providerId="AD"/>
  <p188:author id="{18C9DFF2-C2F3-59F7-FD31-710856D66466}" name="Nicole Schwab" initials="NS" userId="S::nschwab@uw.edu::97682354-f366-47cd-93fd-3a824e5a096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3A2"/>
    <a:srgbClr val="25005C"/>
    <a:srgbClr val="E2CA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2" d="100"/>
          <a:sy n="132" d="100"/>
        </p:scale>
        <p:origin x="126" y="138"/>
      </p:cViewPr>
      <p:guideLst>
        <p:guide orient="horz" pos="1620"/>
        <p:guide pos="4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870452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  <p:pic>
        <p:nvPicPr>
          <p:cNvPr id="5" name="Picture 4" descr="Office of Academic Personnel and Faculty logo">
            <a:extLst>
              <a:ext uri="{FF2B5EF4-FFF2-40B4-BE49-F238E27FC236}">
                <a16:creationId xmlns:a16="http://schemas.microsoft.com/office/drawing/2014/main" id="{85E58DE2-5780-7537-B969-F1412F88FF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8859"/>
          <a:stretch/>
        </p:blipFill>
        <p:spPr>
          <a:xfrm>
            <a:off x="568081" y="4493536"/>
            <a:ext cx="2274874" cy="361695"/>
          </a:xfrm>
          <a:prstGeom prst="rect">
            <a:avLst/>
          </a:prstGeom>
        </p:spPr>
      </p:pic>
      <p:pic>
        <p:nvPicPr>
          <p:cNvPr id="16" name="Picture 15" descr="Purple W, representing the University of Washington.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007990"/>
            <a:ext cx="1371600" cy="923544"/>
          </a:xfrm>
          <a:prstGeom prst="rect">
            <a:avLst/>
          </a:prstGeom>
        </p:spPr>
      </p:pic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68081" y="3651908"/>
            <a:ext cx="1600200" cy="13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02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71510"/>
            <a:ext cx="8172210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sp>
        <p:nvSpPr>
          <p:cNvPr id="8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447923" y="1724977"/>
            <a:ext cx="8184662" cy="2961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chemeClr val="tx1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Graphics can go here – </a:t>
            </a:r>
            <a:br>
              <a:rPr lang="en-US"/>
            </a:br>
            <a:r>
              <a:rPr lang="en-US"/>
              <a:t>replace this box with your image or chart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7A071C-7CC8-BC3E-8EA4-1583B047B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044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870452"/>
            <a:ext cx="6972300" cy="1868502"/>
          </a:xfrm>
          <a:prstGeom prst="rect">
            <a:avLst/>
          </a:prstGeom>
        </p:spPr>
        <p:txBody>
          <a:bodyPr anchor="b"/>
          <a:lstStyle>
            <a:lvl1pPr algn="l">
              <a:defRPr sz="36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36 PT. </a:t>
            </a:r>
          </a:p>
        </p:txBody>
      </p:sp>
      <p:pic>
        <p:nvPicPr>
          <p:cNvPr id="16" name="Picture 15" descr="Purple W, representing the University of Washington.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007990"/>
            <a:ext cx="1371600" cy="923544"/>
          </a:xfrm>
          <a:prstGeom prst="rect">
            <a:avLst/>
          </a:prstGeom>
        </p:spPr>
      </p:pic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9031" y="2738954"/>
            <a:ext cx="1414941" cy="12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93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77358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60375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5D20A-1EB6-D5D4-D4F7-F82B997668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5" y="2230070"/>
            <a:ext cx="8197114" cy="2365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 dirty="0"/>
              <a:t>Content here (Open Sans Bold, 20 pt.)</a:t>
            </a:r>
          </a:p>
          <a:p>
            <a:pPr lvl="1"/>
            <a:r>
              <a:rPr lang="en-US" dirty="0"/>
              <a:t>Second level (Open Sans Bold, 18)</a:t>
            </a:r>
          </a:p>
          <a:p>
            <a:pPr lvl="2"/>
            <a:r>
              <a:rPr lang="en-US" dirty="0"/>
              <a:t>Third level (Open Sans Bold, 16)</a:t>
            </a:r>
          </a:p>
          <a:p>
            <a:pPr lvl="3"/>
            <a:r>
              <a:rPr lang="en-US" dirty="0"/>
              <a:t>Fourth level (Open Sans Bold, 14)</a:t>
            </a:r>
          </a:p>
          <a:p>
            <a:pPr lvl="4"/>
            <a:r>
              <a:rPr lang="en-US" dirty="0"/>
              <a:t>Fifth level (Open Sans Bold, 12)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5381" y="1364403"/>
            <a:ext cx="1103781" cy="96361"/>
          </a:xfrm>
          <a:prstGeom prst="rect">
            <a:avLst/>
          </a:prstGeom>
        </p:spPr>
      </p:pic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69733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1730667"/>
            <a:ext cx="8197114" cy="2365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 dirty="0"/>
              <a:t>Content here (Open Sans Bold, 20 pt.)</a:t>
            </a:r>
          </a:p>
          <a:p>
            <a:pPr lvl="1"/>
            <a:r>
              <a:rPr lang="en-US" dirty="0"/>
              <a:t>Second level (Open Sans Bold, 18)</a:t>
            </a:r>
          </a:p>
          <a:p>
            <a:pPr lvl="2"/>
            <a:r>
              <a:rPr lang="en-US" dirty="0"/>
              <a:t>Third level (Open Sans Bold, 16)</a:t>
            </a:r>
          </a:p>
          <a:p>
            <a:pPr lvl="3"/>
            <a:r>
              <a:rPr lang="en-US" dirty="0"/>
              <a:t>Fourth level (Open Sans Bold, 14)</a:t>
            </a:r>
          </a:p>
          <a:p>
            <a:pPr lvl="4"/>
            <a:r>
              <a:rPr lang="en-US" dirty="0"/>
              <a:t>Fifth level (Open Sans Bold, 12)</a:t>
            </a:r>
          </a:p>
        </p:txBody>
      </p:sp>
      <p:pic>
        <p:nvPicPr>
          <p:cNvPr id="22" name="Pictur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0" y="369733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sp>
        <p:nvSpPr>
          <p:cNvPr id="10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460370" y="1754102"/>
            <a:ext cx="8184662" cy="2961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chemeClr val="tx1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Graphics can go here – </a:t>
            </a:r>
            <a:br>
              <a:rPr lang="en-US"/>
            </a:br>
            <a:r>
              <a:rPr lang="en-US"/>
              <a:t>replace this box with your image or chart</a:t>
            </a:r>
          </a:p>
        </p:txBody>
      </p:sp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87045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  <p:pic>
        <p:nvPicPr>
          <p:cNvPr id="4" name="Picture 3" descr="Office for Academic Personnel and Faculty logo">
            <a:extLst>
              <a:ext uri="{FF2B5EF4-FFF2-40B4-BE49-F238E27FC236}">
                <a16:creationId xmlns:a16="http://schemas.microsoft.com/office/drawing/2014/main" id="{8BC5E39D-2D1E-2037-3C95-57E3BF1D7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8859"/>
          <a:stretch/>
        </p:blipFill>
        <p:spPr>
          <a:xfrm>
            <a:off x="568081" y="508759"/>
            <a:ext cx="2274874" cy="361695"/>
          </a:xfrm>
          <a:prstGeom prst="rect">
            <a:avLst/>
          </a:prstGeom>
        </p:spPr>
      </p:pic>
      <p:pic>
        <p:nvPicPr>
          <p:cNvPr id="12" name="Picture 11" descr="Purple W, representing the University of Washington.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007990"/>
            <a:ext cx="1371600" cy="9235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FAE9AE8-A07A-63E5-0204-E865CCDA7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3651910"/>
            <a:ext cx="1597439" cy="13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49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855533-1514-D106-F722-36006748A8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375" y="870452"/>
            <a:ext cx="6972300" cy="1868502"/>
          </a:xfrm>
          <a:prstGeom prst="rect">
            <a:avLst/>
          </a:prstGeom>
        </p:spPr>
        <p:txBody>
          <a:bodyPr anchor="b"/>
          <a:lstStyle>
            <a:lvl1pPr algn="l">
              <a:defRPr sz="36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36 PT. </a:t>
            </a:r>
          </a:p>
        </p:txBody>
      </p:sp>
      <p:pic>
        <p:nvPicPr>
          <p:cNvPr id="12" name="Picture 11" descr="Purple W, representing the University of Washington.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007990"/>
            <a:ext cx="1371600" cy="9235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FAE9AE8-A07A-63E5-0204-E865CCDA7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2738955"/>
            <a:ext cx="1414941" cy="123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08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60375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70180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9BEDDB0C-BF94-3ABD-8B99-D10DF70C94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2208968"/>
            <a:ext cx="8197114" cy="2365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 dirty="0"/>
              <a:t>Content here (Open Sans Bold, 20 pt.)</a:t>
            </a:r>
          </a:p>
          <a:p>
            <a:pPr lvl="1"/>
            <a:r>
              <a:rPr lang="en-US" dirty="0"/>
              <a:t>Second level (Open Sans Bold, 18)</a:t>
            </a:r>
          </a:p>
          <a:p>
            <a:pPr lvl="2"/>
            <a:r>
              <a:rPr lang="en-US" dirty="0"/>
              <a:t>Third level (Open Sans Bold, 16)</a:t>
            </a:r>
          </a:p>
          <a:p>
            <a:pPr lvl="3"/>
            <a:r>
              <a:rPr lang="en-US" dirty="0"/>
              <a:t>Fourth level (Open Sans Bold, 14)</a:t>
            </a:r>
          </a:p>
          <a:p>
            <a:pPr lvl="4"/>
            <a:r>
              <a:rPr lang="en-US" dirty="0"/>
              <a:t>Fifth level (Open Sans Bold, 12)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C49841-0F63-13B7-1463-EEAC66D9A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210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69733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1730667"/>
            <a:ext cx="8197114" cy="2365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 dirty="0"/>
              <a:t>Content here (Open Sans Bold, 20 pt.)</a:t>
            </a:r>
          </a:p>
          <a:p>
            <a:pPr lvl="1"/>
            <a:r>
              <a:rPr lang="en-US" dirty="0"/>
              <a:t>Second level (Open Sans Bold, 18)</a:t>
            </a:r>
          </a:p>
          <a:p>
            <a:pPr lvl="2"/>
            <a:r>
              <a:rPr lang="en-US" dirty="0"/>
              <a:t>Third level (Open Sans Bold, 16)</a:t>
            </a:r>
          </a:p>
          <a:p>
            <a:pPr lvl="3"/>
            <a:r>
              <a:rPr lang="en-US" dirty="0"/>
              <a:t>Fourth level (Open Sans Bold, 14)</a:t>
            </a:r>
          </a:p>
          <a:p>
            <a:pPr lvl="4"/>
            <a:r>
              <a:rPr lang="en-US" dirty="0"/>
              <a:t>Fifth level (Open Sans Bold, 12)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197E73-61F2-A48D-AF7C-A11BC7922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39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6" t="38360" r="13252" b="30129"/>
          <a:stretch/>
        </p:blipFill>
        <p:spPr>
          <a:xfrm>
            <a:off x="0" y="0"/>
            <a:ext cx="9144000" cy="24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63" r:id="rId3"/>
    <p:sldLayoutId id="2147483664" r:id="rId4"/>
    <p:sldLayoutId id="2147483665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8D3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6" t="38360" r="13252" b="30129"/>
          <a:stretch/>
        </p:blipFill>
        <p:spPr>
          <a:xfrm>
            <a:off x="0" y="0"/>
            <a:ext cx="9144000" cy="24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66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2" r:id="rId2"/>
    <p:sldLayoutId id="2147483681" r:id="rId3"/>
    <p:sldLayoutId id="2147483675" r:id="rId4"/>
    <p:sldLayoutId id="2147483677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ap.washington.edu/blog/2025/08/iso-pilot-program-to-expand-o-1-eb-1b-conrad-waiver-sponsorship/" TargetMode="Externa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ahr/visas/admin-resources/permanent-residency/eb-1b-outstanding-researchers-and-professors/" TargetMode="External"/><Relationship Id="rId2" Type="http://schemas.openxmlformats.org/officeDocument/2006/relationships/hyperlink" Target="https://ap.washington.edu/ahr/visas/admin-resources/o-1a-extraordinary-ability-visas/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ap.washington.edu/blog/2026/05/upcoming_visa_fee_changes/" TargetMode="Externa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hr.uw.edu/worklife/employee-assistance-program/" TargetMode="External"/><Relationship Id="rId2" Type="http://schemas.openxmlformats.org/officeDocument/2006/relationships/hyperlink" Target="https://www.aclu.org/know-your-rights/immigrants-rights" TargetMode="Externa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ahr/visas/admin-resources/" TargetMode="External"/><Relationship Id="rId2" Type="http://schemas.openxmlformats.org/officeDocument/2006/relationships/hyperlink" Target="https://ap.washington.edu/ahr/visas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washington.edu/provost/federal-policy-updates/" TargetMode="External"/><Relationship Id="rId5" Type="http://schemas.openxmlformats.org/officeDocument/2006/relationships/hyperlink" Target="mailto:acadvisa@uw.edu" TargetMode="External"/><Relationship Id="rId4" Type="http://schemas.openxmlformats.org/officeDocument/2006/relationships/hyperlink" Target="https://ap.washington.edu/ahr/visas/scholar-resource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ravel.state.gov/content/travel/en/News/visas-news/adjudicating-niv-applicants-in-their-country-of-residence.html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cis.gov/newsroom/news-releases/uscis-to-consider-anti-americanism-in-immigrant-benefit-requests" TargetMode="External"/><Relationship Id="rId2" Type="http://schemas.openxmlformats.org/officeDocument/2006/relationships/hyperlink" Target="https://www.state.gov/releases/office-of-the-spokesperson/2025/06/announcement-of-expanded-screening-and-vetting-for-visa-applicants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p.washington.edu/blog/2025/12/new-additions-to-june-2025-entry-ban-effective-january-1-2026/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p.washington.edu/blog/2026/01/uscis-expands-hold-on-adjudications-related-to-expanded-december-2025-entry-ban/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p.washington.edu/blog/2025/11/end-of-uws-pause-on-filing-new-h-1b-petitions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800"/>
              </a:lnSpc>
            </a:pPr>
            <a:r>
              <a:rPr lang="en-US" dirty="0"/>
              <a:t>ISO Immigration Update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4AEDB9-82BB-8BF4-3AD3-C0AA2292ECF3}"/>
              </a:ext>
            </a:extLst>
          </p:cNvPr>
          <p:cNvSpPr txBox="1"/>
          <p:nvPr/>
        </p:nvSpPr>
        <p:spPr>
          <a:xfrm>
            <a:off x="544285" y="3903714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05/18/2026</a:t>
            </a:r>
          </a:p>
        </p:txBody>
      </p:sp>
    </p:spTree>
    <p:extLst>
      <p:ext uri="{BB962C8B-B14F-4D97-AF65-F5344CB8AC3E}">
        <p14:creationId xmlns:p14="http://schemas.microsoft.com/office/powerpoint/2010/main" val="2038487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AFB4D7-F6AB-6BF3-1B16-695F116EB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ISO CHANGES</a:t>
            </a:r>
          </a:p>
        </p:txBody>
      </p:sp>
    </p:spTree>
    <p:extLst>
      <p:ext uri="{BB962C8B-B14F-4D97-AF65-F5344CB8AC3E}">
        <p14:creationId xmlns:p14="http://schemas.microsoft.com/office/powerpoint/2010/main" val="136088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14F66D8-3C0C-1131-62F2-E51AE3E86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OUTSIDE COUNSEL PILOT PROGRAM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F3D7BF-229A-88E4-C854-2F96971FAF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Announced</a:t>
            </a:r>
            <a:r>
              <a:rPr lang="en-US" dirty="0"/>
              <a:t> in August 2025</a:t>
            </a:r>
          </a:p>
          <a:p>
            <a:r>
              <a:rPr lang="en-US" dirty="0"/>
              <a:t>Allows UW units to work directly with outside law firm on:</a:t>
            </a:r>
          </a:p>
          <a:p>
            <a:pPr lvl="1"/>
            <a:r>
              <a:rPr lang="en-US" dirty="0"/>
              <a:t>O-1 Extraordinary Ability</a:t>
            </a:r>
          </a:p>
          <a:p>
            <a:pPr lvl="1"/>
            <a:r>
              <a:rPr lang="en-US" dirty="0"/>
              <a:t>EB-1B Outstanding Researcher/Professor</a:t>
            </a:r>
          </a:p>
          <a:p>
            <a:pPr lvl="1"/>
            <a:r>
              <a:rPr lang="en-US" dirty="0"/>
              <a:t>Conrad Waiver applications</a:t>
            </a:r>
          </a:p>
          <a:p>
            <a:r>
              <a:rPr lang="en-US" dirty="0"/>
              <a:t>Removes ISO bandwidth/caseload as a barrier to these cases</a:t>
            </a:r>
          </a:p>
          <a:p>
            <a:r>
              <a:rPr lang="en-US" dirty="0"/>
              <a:t>Cases get filed and approved faster</a:t>
            </a:r>
          </a:p>
          <a:p>
            <a:r>
              <a:rPr lang="en-US" dirty="0"/>
              <a:t>Unit must pay all associated fees</a:t>
            </a:r>
          </a:p>
        </p:txBody>
      </p:sp>
    </p:spTree>
    <p:extLst>
      <p:ext uri="{BB962C8B-B14F-4D97-AF65-F5344CB8AC3E}">
        <p14:creationId xmlns:p14="http://schemas.microsoft.com/office/powerpoint/2010/main" val="3966224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A6612-0101-D901-F6A4-3E96D7E2F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O-1A/EB-1B WEB CONTENT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635DB5-BBAD-7202-5975-970658829C2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As part of the pilot program, ISO published materials on our website describing these sponsorship pathways and associated processes:</a:t>
            </a:r>
          </a:p>
          <a:p>
            <a:pPr lvl="1"/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O-1A Extraordinary Ability Visas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EB-1B Outstanding Researcher/Professor Permanent Residence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Feel free to share these materials with faculty and unit leadership as an informational resource</a:t>
            </a:r>
          </a:p>
        </p:txBody>
      </p:sp>
    </p:spTree>
    <p:extLst>
      <p:ext uri="{BB962C8B-B14F-4D97-AF65-F5344CB8AC3E}">
        <p14:creationId xmlns:p14="http://schemas.microsoft.com/office/powerpoint/2010/main" val="922970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74A05C-2745-4E5F-0B83-23D10B45E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 Break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1DBB8E-A3A0-26A1-989D-70B5FC76A1C4}"/>
              </a:ext>
            </a:extLst>
          </p:cNvPr>
          <p:cNvSpPr txBox="1"/>
          <p:nvPr/>
        </p:nvSpPr>
        <p:spPr>
          <a:xfrm>
            <a:off x="4368800" y="928914"/>
            <a:ext cx="39769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Q: Do attorneys for the Outside Counsel Pilot Program need to be pre-approved?</a:t>
            </a:r>
          </a:p>
          <a:p>
            <a:r>
              <a:rPr lang="en-US" dirty="0"/>
              <a:t>A: The Outside Counsel Pilot Program works with a single law firm already under contract with ISO, Ryan, Swanson &amp; Cleveland. 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34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3F5123-7816-4570-B1B6-E54180CDE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FEDERAL CHANGES</a:t>
            </a:r>
          </a:p>
        </p:txBody>
      </p:sp>
    </p:spTree>
    <p:extLst>
      <p:ext uri="{BB962C8B-B14F-4D97-AF65-F5344CB8AC3E}">
        <p14:creationId xmlns:p14="http://schemas.microsoft.com/office/powerpoint/2010/main" val="3337448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436719F-9439-0F8F-81A5-79FB02DDE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PREVAILING WAGE RULE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51FE89-BE57-E9D0-ABAB-EE4C27B7C4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0375" y="1550796"/>
            <a:ext cx="8357677" cy="2365901"/>
          </a:xfrm>
        </p:spPr>
        <p:txBody>
          <a:bodyPr/>
          <a:lstStyle/>
          <a:p>
            <a:r>
              <a:rPr lang="en-US" sz="1800" dirty="0"/>
              <a:t>Notice of Proposed Rulemaking published in March 2026</a:t>
            </a:r>
          </a:p>
          <a:p>
            <a:r>
              <a:rPr lang="en-US" sz="1800" dirty="0"/>
              <a:t>Will not go into effect until final rule is published</a:t>
            </a:r>
          </a:p>
          <a:p>
            <a:pPr lvl="1"/>
            <a:r>
              <a:rPr lang="en-US" sz="1600" dirty="0"/>
              <a:t>Probably not until at least July 2026</a:t>
            </a:r>
          </a:p>
          <a:p>
            <a:r>
              <a:rPr lang="en-US" sz="1800" dirty="0"/>
              <a:t>Replicates rule that was published in fall of 2020</a:t>
            </a:r>
          </a:p>
          <a:p>
            <a:r>
              <a:rPr lang="en-US" sz="1800" dirty="0"/>
              <a:t>Would change percentile cutoffs for DOL wage levels: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Higher prevailing wages would apply to all H-1B and E-3 sponsorships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F0960D1-3A83-4BBF-5957-6D2D85F6B8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074049"/>
              </p:ext>
            </p:extLst>
          </p:nvPr>
        </p:nvGraphicFramePr>
        <p:xfrm>
          <a:off x="977199" y="3241914"/>
          <a:ext cx="6086055" cy="1127760"/>
        </p:xfrm>
        <a:graphic>
          <a:graphicData uri="http://schemas.openxmlformats.org/drawingml/2006/table">
            <a:tbl>
              <a:tblPr firstRow="1"/>
              <a:tblGrid>
                <a:gridCol w="1217211">
                  <a:extLst>
                    <a:ext uri="{9D8B030D-6E8A-4147-A177-3AD203B41FA5}">
                      <a16:colId xmlns:a16="http://schemas.microsoft.com/office/drawing/2014/main" val="528270715"/>
                    </a:ext>
                  </a:extLst>
                </a:gridCol>
                <a:gridCol w="1217211">
                  <a:extLst>
                    <a:ext uri="{9D8B030D-6E8A-4147-A177-3AD203B41FA5}">
                      <a16:colId xmlns:a16="http://schemas.microsoft.com/office/drawing/2014/main" val="3791181270"/>
                    </a:ext>
                  </a:extLst>
                </a:gridCol>
                <a:gridCol w="1217211">
                  <a:extLst>
                    <a:ext uri="{9D8B030D-6E8A-4147-A177-3AD203B41FA5}">
                      <a16:colId xmlns:a16="http://schemas.microsoft.com/office/drawing/2014/main" val="3860129086"/>
                    </a:ext>
                  </a:extLst>
                </a:gridCol>
                <a:gridCol w="1217211">
                  <a:extLst>
                    <a:ext uri="{9D8B030D-6E8A-4147-A177-3AD203B41FA5}">
                      <a16:colId xmlns:a16="http://schemas.microsoft.com/office/drawing/2014/main" val="1623394970"/>
                    </a:ext>
                  </a:extLst>
                </a:gridCol>
                <a:gridCol w="1217211">
                  <a:extLst>
                    <a:ext uri="{9D8B030D-6E8A-4147-A177-3AD203B41FA5}">
                      <a16:colId xmlns:a16="http://schemas.microsoft.com/office/drawing/2014/main" val="2085583223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endParaRPr lang="en-US" sz="240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Wage Level 1</a:t>
                      </a:r>
                      <a:endParaRPr lang="en-US" sz="240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Wage Level 2</a:t>
                      </a:r>
                      <a:endParaRPr lang="en-US" sz="240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Wage Level 3</a:t>
                      </a:r>
                      <a:endParaRPr lang="en-US" sz="240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Wage Level 4</a:t>
                      </a:r>
                      <a:endParaRPr lang="en-US" sz="240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87896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Current</a:t>
                      </a:r>
                      <a:endParaRPr lang="en-US" sz="240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  <a:endParaRPr lang="en-US" sz="240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  <a:endParaRPr lang="en-US" sz="240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  <a:endParaRPr lang="en-US" sz="240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  <a:endParaRPr lang="en-US" sz="240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281225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Proposed</a:t>
                      </a:r>
                      <a:endParaRPr lang="en-US" sz="240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  <a:endParaRPr lang="en-US" sz="240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  <a:endParaRPr lang="en-US" sz="240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  <a:endParaRPr lang="en-US" sz="240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  <a:endParaRPr lang="en-US" sz="240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8618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503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A3A2676-2DE2-3A23-FCEA-1AA49374A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F-1/J-1 DURATION OF STATUS RULE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622636-9536-4894-D9BC-6D13475A0D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Notice of proposed rulemaking published in August 2025</a:t>
            </a:r>
          </a:p>
          <a:p>
            <a:r>
              <a:rPr lang="en-US" dirty="0"/>
              <a:t>Publication of final rule expected soon</a:t>
            </a:r>
          </a:p>
          <a:p>
            <a:r>
              <a:rPr lang="en-US" dirty="0"/>
              <a:t>Would change how F-1 students and J-1 students and scholars are admitted from “duration of status” to “date certain”</a:t>
            </a:r>
          </a:p>
          <a:p>
            <a:r>
              <a:rPr lang="en-US" dirty="0"/>
              <a:t>Would add significant additional process/paperwork for </a:t>
            </a:r>
          </a:p>
          <a:p>
            <a:pPr lvl="1"/>
            <a:r>
              <a:rPr lang="en-US" dirty="0"/>
              <a:t>F-1 OPT applications</a:t>
            </a:r>
          </a:p>
          <a:p>
            <a:pPr lvl="1"/>
            <a:r>
              <a:rPr lang="en-US" dirty="0"/>
              <a:t>J-1 extensions and transfers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492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11A4D-583B-238C-69C3-D50C5BA65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F-1/J-1 D/S RULE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EF98C-0E7C-F117-70C4-2E17A6C98D3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J-1s would be admitted for a specific period (either end date on DS-2019, or 4 years, whichever is shorter)</a:t>
            </a:r>
          </a:p>
          <a:p>
            <a:r>
              <a:rPr lang="en-US" dirty="0"/>
              <a:t>Each subsequent extension would require either:</a:t>
            </a:r>
          </a:p>
          <a:p>
            <a:pPr lvl="1"/>
            <a:r>
              <a:rPr lang="en-US" dirty="0"/>
              <a:t>I-539 Application to Extend Status to USCIS, or</a:t>
            </a:r>
          </a:p>
          <a:p>
            <a:pPr lvl="1"/>
            <a:r>
              <a:rPr lang="en-US" dirty="0"/>
              <a:t>Exit and reentry to get a new period of admission</a:t>
            </a:r>
          </a:p>
          <a:p>
            <a:r>
              <a:rPr lang="en-US" dirty="0"/>
              <a:t>ISO is working on communications and implementation plan for when the final rule is published</a:t>
            </a:r>
          </a:p>
          <a:p>
            <a:r>
              <a:rPr lang="en-US" dirty="0"/>
              <a:t>We will offer additional training for both scholars and units</a:t>
            </a:r>
          </a:p>
        </p:txBody>
      </p:sp>
    </p:spTree>
    <p:extLst>
      <p:ext uri="{BB962C8B-B14F-4D97-AF65-F5344CB8AC3E}">
        <p14:creationId xmlns:p14="http://schemas.microsoft.com/office/powerpoint/2010/main" val="730859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D62CA2C-D5C4-3126-5332-D2094C401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F-1 OPT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396A3-2FC6-420A-EA69-8D7EA1E176C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Current USCIS director has mentioned that he wants to limit OPT significantly</a:t>
            </a:r>
          </a:p>
          <a:p>
            <a:r>
              <a:rPr lang="en-US" dirty="0"/>
              <a:t>This would affect a lot of UW employees who start working on OPT before moving to H-1B</a:t>
            </a:r>
          </a:p>
          <a:p>
            <a:r>
              <a:rPr lang="en-US" dirty="0"/>
              <a:t>No concrete details yet but be aware that this change may be forthcoming</a:t>
            </a:r>
          </a:p>
        </p:txBody>
      </p:sp>
    </p:spTree>
    <p:extLst>
      <p:ext uri="{BB962C8B-B14F-4D97-AF65-F5344CB8AC3E}">
        <p14:creationId xmlns:p14="http://schemas.microsoft.com/office/powerpoint/2010/main" val="741728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F5F436-97F7-9325-A93D-56CAAF801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ISO CHANGES</a:t>
            </a:r>
          </a:p>
        </p:txBody>
      </p:sp>
    </p:spTree>
    <p:extLst>
      <p:ext uri="{BB962C8B-B14F-4D97-AF65-F5344CB8AC3E}">
        <p14:creationId xmlns:p14="http://schemas.microsoft.com/office/powerpoint/2010/main" val="64126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A67FD3-F305-DEC3-FF62-6C049437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AGENDA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9A65A-2998-E504-DEBC-FAF870A19C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3443" y="1621810"/>
            <a:ext cx="8197114" cy="2790933"/>
          </a:xfrm>
        </p:spPr>
        <p:txBody>
          <a:bodyPr numCol="2"/>
          <a:lstStyle/>
          <a:p>
            <a:r>
              <a:rPr lang="en-US" sz="1800" dirty="0"/>
              <a:t>Recent Federal Changes</a:t>
            </a:r>
          </a:p>
          <a:p>
            <a:pPr lvl="1"/>
            <a:r>
              <a:rPr lang="en-US" sz="1600" dirty="0"/>
              <a:t>Visa Application in Home Country</a:t>
            </a:r>
          </a:p>
          <a:p>
            <a:pPr lvl="1"/>
            <a:r>
              <a:rPr lang="en-US" sz="1600" dirty="0"/>
              <a:t>Social Media Screening</a:t>
            </a:r>
          </a:p>
          <a:p>
            <a:pPr lvl="1"/>
            <a:r>
              <a:rPr lang="en-US" sz="1600" dirty="0"/>
              <a:t>Expanded Biometrics</a:t>
            </a:r>
          </a:p>
          <a:p>
            <a:pPr lvl="1"/>
            <a:r>
              <a:rPr lang="en-US" sz="1600" dirty="0"/>
              <a:t>Entry Bans</a:t>
            </a:r>
          </a:p>
          <a:p>
            <a:pPr lvl="1"/>
            <a:r>
              <a:rPr lang="en-US" sz="1600" dirty="0"/>
              <a:t>Adjudications Holds</a:t>
            </a:r>
          </a:p>
          <a:p>
            <a:pPr lvl="1"/>
            <a:r>
              <a:rPr lang="en-US" sz="1600" dirty="0"/>
              <a:t>H-1B $100K Fee</a:t>
            </a:r>
          </a:p>
          <a:p>
            <a:r>
              <a:rPr lang="en-US" sz="1800" dirty="0"/>
              <a:t>Recent ISO Changes</a:t>
            </a:r>
          </a:p>
          <a:p>
            <a:pPr lvl="1"/>
            <a:r>
              <a:rPr lang="en-US" sz="1600" dirty="0"/>
              <a:t>Outside Counsel Pilot Program</a:t>
            </a:r>
          </a:p>
          <a:p>
            <a:pPr lvl="1"/>
            <a:r>
              <a:rPr lang="en-US" sz="1600" dirty="0"/>
              <a:t>O-1A/EB-1B Web Content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1800" dirty="0"/>
              <a:t>Upcoming Federal Changes</a:t>
            </a:r>
          </a:p>
          <a:p>
            <a:pPr lvl="1"/>
            <a:r>
              <a:rPr lang="en-US" sz="1600" dirty="0"/>
              <a:t>New Prevailing Wage Rule</a:t>
            </a:r>
          </a:p>
          <a:p>
            <a:pPr lvl="1"/>
            <a:r>
              <a:rPr lang="en-US" sz="1600" dirty="0"/>
              <a:t>F-1/J-1 Duration of Status Rule</a:t>
            </a:r>
          </a:p>
          <a:p>
            <a:pPr lvl="1"/>
            <a:r>
              <a:rPr lang="en-US" sz="1600" dirty="0"/>
              <a:t>Changes to F-1 Optional Practical Training</a:t>
            </a:r>
          </a:p>
          <a:p>
            <a:r>
              <a:rPr lang="en-US" sz="1800" dirty="0"/>
              <a:t>Upcoming ISO Changes</a:t>
            </a:r>
          </a:p>
          <a:p>
            <a:pPr lvl="1"/>
            <a:r>
              <a:rPr lang="en-US" sz="1600" dirty="0"/>
              <a:t>Changes to ISO Fee Structure</a:t>
            </a:r>
          </a:p>
          <a:p>
            <a:pPr lvl="1"/>
            <a:r>
              <a:rPr lang="en-US" sz="1600" dirty="0"/>
              <a:t>Competitive Recruitment Venue Changes</a:t>
            </a:r>
          </a:p>
          <a:p>
            <a:r>
              <a:rPr lang="en-US" sz="1800" dirty="0"/>
              <a:t>Let’s Reflect</a:t>
            </a:r>
          </a:p>
          <a:p>
            <a:endParaRPr lang="en-US" sz="1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189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CA19682-B852-EDBB-066C-CB38D49B9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ISO FEE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6487B-666C-276C-D961-2C8E35006F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What’s changing</a:t>
            </a:r>
            <a:endParaRPr lang="en-US" b="0" dirty="0"/>
          </a:p>
          <a:p>
            <a:pPr lvl="1"/>
            <a:r>
              <a:rPr lang="en-US" b="0" dirty="0"/>
              <a:t>J visa requests will change from per-person, per-year billing to a flat fee per visa request </a:t>
            </a:r>
          </a:p>
          <a:p>
            <a:pPr lvl="1"/>
            <a:r>
              <a:rPr lang="en-US" b="0" dirty="0"/>
              <a:t>Fees for H-1B, TN, and E-3 visa requests will be updated to reflect the higher cost of these cases</a:t>
            </a:r>
          </a:p>
          <a:p>
            <a:pPr lvl="1"/>
            <a:r>
              <a:rPr lang="en-US" b="0" dirty="0"/>
              <a:t>New EB-2 special handling permanent residence sponsorship fee and visa request form</a:t>
            </a:r>
          </a:p>
          <a:p>
            <a:pPr lvl="1"/>
            <a:r>
              <a:rPr lang="en-US" b="0" dirty="0"/>
              <a:t>Other yearly adjustments to J amendment fee and hourly case fee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653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B86DD-E13B-758B-8A4A-9140BD51C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D20C556-10E3-AA91-8EE1-E84330E0C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ISO FEE STRUCTURE (cont.)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1C3AA-A4A6-6379-EAC3-25931FE36D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7923" y="4494409"/>
            <a:ext cx="8197114" cy="432000"/>
          </a:xfrm>
        </p:spPr>
        <p:txBody>
          <a:bodyPr/>
          <a:lstStyle/>
          <a:p>
            <a:r>
              <a:rPr lang="en-US" dirty="0"/>
              <a:t>See </a:t>
            </a:r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our blog post</a:t>
            </a:r>
            <a:r>
              <a:rPr lang="en-US" dirty="0"/>
              <a:t> for more information and FAQ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688A1E8-BBF0-B62A-3061-FBE74F5571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190607"/>
              </p:ext>
            </p:extLst>
          </p:nvPr>
        </p:nvGraphicFramePr>
        <p:xfrm>
          <a:off x="447923" y="2142140"/>
          <a:ext cx="7832076" cy="2352269"/>
        </p:xfrm>
        <a:graphic>
          <a:graphicData uri="http://schemas.openxmlformats.org/drawingml/2006/table">
            <a:tbl>
              <a:tblPr firstRow="1">
                <a:tableStyleId>{69CF1AB2-1976-4502-BF36-3FF5EA218861}</a:tableStyleId>
              </a:tblPr>
              <a:tblGrid>
                <a:gridCol w="1305346">
                  <a:extLst>
                    <a:ext uri="{9D8B030D-6E8A-4147-A177-3AD203B41FA5}">
                      <a16:colId xmlns:a16="http://schemas.microsoft.com/office/drawing/2014/main" val="1794371234"/>
                    </a:ext>
                  </a:extLst>
                </a:gridCol>
                <a:gridCol w="1305346">
                  <a:extLst>
                    <a:ext uri="{9D8B030D-6E8A-4147-A177-3AD203B41FA5}">
                      <a16:colId xmlns:a16="http://schemas.microsoft.com/office/drawing/2014/main" val="1340955384"/>
                    </a:ext>
                  </a:extLst>
                </a:gridCol>
                <a:gridCol w="1305346">
                  <a:extLst>
                    <a:ext uri="{9D8B030D-6E8A-4147-A177-3AD203B41FA5}">
                      <a16:colId xmlns:a16="http://schemas.microsoft.com/office/drawing/2014/main" val="2249964332"/>
                    </a:ext>
                  </a:extLst>
                </a:gridCol>
                <a:gridCol w="1305346">
                  <a:extLst>
                    <a:ext uri="{9D8B030D-6E8A-4147-A177-3AD203B41FA5}">
                      <a16:colId xmlns:a16="http://schemas.microsoft.com/office/drawing/2014/main" val="2906022405"/>
                    </a:ext>
                  </a:extLst>
                </a:gridCol>
                <a:gridCol w="1305346">
                  <a:extLst>
                    <a:ext uri="{9D8B030D-6E8A-4147-A177-3AD203B41FA5}">
                      <a16:colId xmlns:a16="http://schemas.microsoft.com/office/drawing/2014/main" val="3332860905"/>
                    </a:ext>
                  </a:extLst>
                </a:gridCol>
                <a:gridCol w="1305346">
                  <a:extLst>
                    <a:ext uri="{9D8B030D-6E8A-4147-A177-3AD203B41FA5}">
                      <a16:colId xmlns:a16="http://schemas.microsoft.com/office/drawing/2014/main" val="1798575474"/>
                    </a:ext>
                  </a:extLst>
                </a:gridCol>
              </a:tblGrid>
              <a:tr h="95097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br>
                        <a:rPr lang="en-US" sz="2400" dirty="0">
                          <a:effectLst/>
                        </a:rPr>
                      </a:b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J visa fee </a:t>
                      </a:r>
                      <a:b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(per visa request)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J amendment fee </a:t>
                      </a:r>
                      <a:b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(per request; includes Add J-2 Dependent)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O-1/EB-1B* </a:t>
                      </a:r>
                      <a:b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(hourly fee)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pt-BR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H/TN/E-3 visa fee*</a:t>
                      </a:r>
                      <a:br>
                        <a:rPr lang="pt-BR" sz="1400" b="1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(per visa request)</a:t>
                      </a:r>
                      <a:endParaRPr lang="pt-BR" sz="240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EB-2 Special Handling Permanent Residence* </a:t>
                      </a:r>
                      <a:b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(per visa request)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1742149079"/>
                  </a:ext>
                </a:extLst>
              </a:tr>
              <a:tr h="323597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2026-27 rate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                 $522</a:t>
                      </a: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             $102</a:t>
                      </a: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               $85</a:t>
                      </a: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            $1,069</a:t>
                      </a:r>
                      <a:endParaRPr lang="en-US" sz="2400" b="1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            $1,581</a:t>
                      </a:r>
                      <a:endParaRPr lang="en-US" sz="2400" b="1">
                        <a:effectLst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337505180"/>
                  </a:ext>
                </a:extLst>
              </a:tr>
              <a:tr h="30960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2025-26 rate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$519</a:t>
                      </a:r>
                      <a:endParaRPr lang="en-US" sz="2400" b="1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$99</a:t>
                      </a: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$102</a:t>
                      </a: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$519</a:t>
                      </a: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N/A</a:t>
                      </a:r>
                      <a:endParaRPr lang="en-US" sz="2400" b="1">
                        <a:effectLst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252451529"/>
                  </a:ext>
                </a:extLst>
              </a:tr>
              <a:tr h="410976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% change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0.6%</a:t>
                      </a: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3.5%</a:t>
                      </a: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-17.1%</a:t>
                      </a: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106%</a:t>
                      </a:r>
                      <a:br>
                        <a:rPr lang="en-US" sz="2400" b="1" dirty="0">
                          <a:effectLst/>
                        </a:rPr>
                      </a:b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N/A</a:t>
                      </a:r>
                      <a:endParaRPr lang="en-US" sz="2400" b="1" dirty="0">
                        <a:effectLst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173713699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2BB65E9-91B6-D0DE-BFEC-88C117F13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" y="1614859"/>
            <a:ext cx="6237605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ISO fees under the new structure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*Please note these fees do not include fees charged by U.S. Citizenship &amp; Immigration Services. 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286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0B657BF-07D3-4EE6-AB17-E1FC718B7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COMPETITIVE RECRUITMENT VENUE CHANGES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F9243-B25F-392B-726B-257E3689F7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UW will no longer require that ads for positions requiring a national competitive search run in the Chronicle of Higher Education online</a:t>
            </a:r>
          </a:p>
          <a:p>
            <a:r>
              <a:rPr lang="en-US" dirty="0"/>
              <a:t>Other requirements for competitive recruitment </a:t>
            </a:r>
            <a:r>
              <a:rPr lang="en-US" u="sng" dirty="0"/>
              <a:t>will not change</a:t>
            </a:r>
          </a:p>
          <a:p>
            <a:r>
              <a:rPr lang="en-US" dirty="0"/>
              <a:t>More guidance coming soon!</a:t>
            </a:r>
          </a:p>
        </p:txBody>
      </p:sp>
    </p:spTree>
    <p:extLst>
      <p:ext uri="{BB962C8B-B14F-4D97-AF65-F5344CB8AC3E}">
        <p14:creationId xmlns:p14="http://schemas.microsoft.com/office/powerpoint/2010/main" val="785268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AF249C-4173-21D0-7583-7BD1B37E2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REFLECT</a:t>
            </a:r>
          </a:p>
        </p:txBody>
      </p:sp>
    </p:spTree>
    <p:extLst>
      <p:ext uri="{BB962C8B-B14F-4D97-AF65-F5344CB8AC3E}">
        <p14:creationId xmlns:p14="http://schemas.microsoft.com/office/powerpoint/2010/main" val="1080772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9C347E-4C51-F9C5-AA02-53AE99792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hasn’t changed?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089D27-E488-EC83-B345-166CCF077E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ISO can still: </a:t>
            </a:r>
          </a:p>
          <a:p>
            <a:pPr lvl="1"/>
            <a:r>
              <a:rPr lang="en-US" dirty="0"/>
              <a:t>issue DS-2019s and bring (most) exchange visitors to UW on J-1 visas</a:t>
            </a:r>
          </a:p>
          <a:p>
            <a:pPr lvl="1"/>
            <a:r>
              <a:rPr lang="en-US" dirty="0"/>
              <a:t>file H-1Bs and other visa petitions</a:t>
            </a:r>
          </a:p>
          <a:p>
            <a:r>
              <a:rPr lang="en-US" dirty="0"/>
              <a:t>Agency processing times have not changed significantly</a:t>
            </a:r>
          </a:p>
          <a:p>
            <a:r>
              <a:rPr lang="en-US" dirty="0"/>
              <a:t>Most H-1Bs and other visa petitions are still getting approved</a:t>
            </a:r>
          </a:p>
          <a:p>
            <a:r>
              <a:rPr lang="en-US" dirty="0"/>
              <a:t>Permanent residence pathways are still open</a:t>
            </a:r>
          </a:p>
          <a:p>
            <a:pPr lvl="1"/>
            <a:r>
              <a:rPr lang="en-US" dirty="0"/>
              <a:t>And UW is expanding support for some pathways!</a:t>
            </a:r>
          </a:p>
        </p:txBody>
      </p:sp>
    </p:spTree>
    <p:extLst>
      <p:ext uri="{BB962C8B-B14F-4D97-AF65-F5344CB8AC3E}">
        <p14:creationId xmlns:p14="http://schemas.microsoft.com/office/powerpoint/2010/main" val="22473663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67124E-5789-2CE3-2EA5-D11E0F089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Support Scholars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357584-2704-0865-AAA9-6B0D44AD19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600" dirty="0"/>
              <a:t>Listen. </a:t>
            </a:r>
            <a:br>
              <a:rPr lang="en-US" sz="1600" dirty="0"/>
            </a:br>
            <a:r>
              <a:rPr lang="en-US" sz="1400" b="0" dirty="0"/>
              <a:t>These are scary times for academics on visas; sometimes they just need to be heard. </a:t>
            </a:r>
          </a:p>
          <a:p>
            <a:r>
              <a:rPr lang="en-US" sz="1600" dirty="0"/>
              <a:t>Refer them to ISO. </a:t>
            </a:r>
            <a:br>
              <a:rPr lang="en-US" sz="1600" dirty="0"/>
            </a:br>
            <a:r>
              <a:rPr lang="en-US" sz="1400" b="0" dirty="0"/>
              <a:t>If they have questions about their UW-sponsored visa, the ISO team are the best people to answer them.</a:t>
            </a:r>
          </a:p>
          <a:p>
            <a:r>
              <a:rPr lang="en-US" sz="1600" dirty="0"/>
              <a:t>Share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Know Your Rights </a:t>
            </a:r>
            <a:r>
              <a:rPr lang="en-US" sz="1600" dirty="0"/>
              <a:t>resources.</a:t>
            </a:r>
            <a:r>
              <a:rPr lang="en-US" sz="1600" b="0" dirty="0"/>
              <a:t> </a:t>
            </a:r>
            <a:br>
              <a:rPr lang="en-US" sz="1600" b="0" dirty="0"/>
            </a:br>
            <a:r>
              <a:rPr lang="en-US" sz="1400" b="0" dirty="0"/>
              <a:t>If they’re worried about immigration enforcement or being detained, this will help them prepare.</a:t>
            </a:r>
          </a:p>
          <a:p>
            <a:r>
              <a:rPr lang="en-US" sz="1600" dirty="0"/>
              <a:t>Recommend they talk to an immigration attorney. </a:t>
            </a:r>
            <a:br>
              <a:rPr lang="en-US" sz="1600" dirty="0"/>
            </a:br>
            <a:r>
              <a:rPr lang="en-US" sz="1400" b="0" dirty="0"/>
              <a:t>If they are particularly worried about being detained, or about a non-UW visa application, this is who can help them.</a:t>
            </a:r>
          </a:p>
          <a:p>
            <a:r>
              <a:rPr lang="en-US" sz="1600" dirty="0"/>
              <a:t>Share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Employee Assistance Program</a:t>
            </a:r>
            <a:r>
              <a:rPr lang="en-US" sz="1600" dirty="0">
                <a:solidFill>
                  <a:srgbClr val="D8D9DA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600" dirty="0"/>
              <a:t>resources.</a:t>
            </a:r>
            <a:br>
              <a:rPr lang="en-US" sz="1600" dirty="0"/>
            </a:br>
            <a:r>
              <a:rPr lang="en-US" sz="1600" b="0" dirty="0"/>
              <a:t>EAP has counseling and other resources to support wellbeing and peace of mind.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302968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D5EAA-7841-7576-FC13-D221E7FD3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Stay Afloat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18929-E793-0886-5FD3-89EB9BE596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Breathe.</a:t>
            </a:r>
            <a:br>
              <a:rPr lang="en-US" dirty="0"/>
            </a:br>
            <a:r>
              <a:rPr lang="en-US" b="0" dirty="0"/>
              <a:t>You can’t do everything all the time.</a:t>
            </a:r>
          </a:p>
          <a:p>
            <a:r>
              <a:rPr lang="en-US" dirty="0"/>
              <a:t>Prioritize.</a:t>
            </a:r>
            <a:br>
              <a:rPr lang="en-US" dirty="0"/>
            </a:br>
            <a:r>
              <a:rPr lang="en-US" b="0" dirty="0"/>
              <a:t>Working with your supervisor to establish priorities and goals helps you realize what work </a:t>
            </a:r>
            <a:r>
              <a:rPr lang="en-US" dirty="0"/>
              <a:t>isn’t</a:t>
            </a:r>
            <a:r>
              <a:rPr lang="en-US" b="0" dirty="0"/>
              <a:t> a priority.</a:t>
            </a:r>
          </a:p>
          <a:p>
            <a:r>
              <a:rPr lang="en-US" dirty="0"/>
              <a:t>Reach out to ISO early and often.</a:t>
            </a:r>
            <a:br>
              <a:rPr lang="en-US" dirty="0"/>
            </a:br>
            <a:r>
              <a:rPr lang="en-US" b="0" dirty="0"/>
              <a:t>Let us support and tell you when to worry about what.</a:t>
            </a:r>
          </a:p>
          <a:p>
            <a:r>
              <a:rPr lang="en-US" dirty="0"/>
              <a:t>Remember to take care of yourself, too.</a:t>
            </a:r>
          </a:p>
        </p:txBody>
      </p:sp>
    </p:spTree>
    <p:extLst>
      <p:ext uri="{BB962C8B-B14F-4D97-AF65-F5344CB8AC3E}">
        <p14:creationId xmlns:p14="http://schemas.microsoft.com/office/powerpoint/2010/main" val="421958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06940E-B5DA-1386-5A8A-7D4B6069A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375" y="870454"/>
            <a:ext cx="2822825" cy="2641756"/>
          </a:xfrm>
        </p:spPr>
        <p:txBody>
          <a:bodyPr/>
          <a:lstStyle/>
          <a:p>
            <a:r>
              <a:rPr lang="en-US" sz="3600" dirty="0"/>
              <a:t>Additional</a:t>
            </a:r>
            <a:br>
              <a:rPr lang="en-US" sz="3600" dirty="0"/>
            </a:br>
            <a:r>
              <a:rPr lang="en-US" sz="3600" dirty="0"/>
              <a:t>Resources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69CF36-3565-454B-03D3-30346CE8AC16}"/>
              </a:ext>
            </a:extLst>
          </p:cNvPr>
          <p:cNvSpPr txBox="1"/>
          <p:nvPr/>
        </p:nvSpPr>
        <p:spPr>
          <a:xfrm>
            <a:off x="4096800" y="1648420"/>
            <a:ext cx="4269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ISO Landing Page</a:t>
            </a:r>
            <a:endParaRPr lang="en-US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Guidance for Admins</a:t>
            </a:r>
            <a:endParaRPr lang="en-US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Resources for Scholars</a:t>
            </a:r>
            <a:endParaRPr lang="en-US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 ISO</a:t>
            </a:r>
            <a:endParaRPr lang="en-US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Provost’s Federal Policy Updates</a:t>
            </a:r>
            <a:endParaRPr lang="en-US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8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B3B570-D79B-19BD-C033-F521A604E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FEDERAL CHANGES</a:t>
            </a:r>
          </a:p>
        </p:txBody>
      </p:sp>
    </p:spTree>
    <p:extLst>
      <p:ext uri="{BB962C8B-B14F-4D97-AF65-F5344CB8AC3E}">
        <p14:creationId xmlns:p14="http://schemas.microsoft.com/office/powerpoint/2010/main" val="1513741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AD0F561-DE33-FAE0-1CCF-CCC45BE19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VISA APPLICATION IN HOME COUNTRY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9FC7E8C-63B9-BFE0-C60F-E0077698B0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Department of State now requiring visa applicants to apply at consulate in country of citizenship or legal permanent residence</a:t>
            </a:r>
          </a:p>
          <a:p>
            <a:r>
              <a:rPr lang="en-US" dirty="0"/>
              <a:t>See </a:t>
            </a:r>
            <a:r>
              <a:rPr lang="en-US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Department of State blog post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for more details</a:t>
            </a:r>
          </a:p>
          <a:p>
            <a:r>
              <a:rPr lang="en-US" dirty="0"/>
              <a:t>Applicants should expect significantly longer visa appointment wait times if they schedule the appointment outside their country of citizenship or residence; they might also find it will be more difficult to qualify for the visa</a:t>
            </a:r>
          </a:p>
        </p:txBody>
      </p:sp>
    </p:spTree>
    <p:extLst>
      <p:ext uri="{BB962C8B-B14F-4D97-AF65-F5344CB8AC3E}">
        <p14:creationId xmlns:p14="http://schemas.microsoft.com/office/powerpoint/2010/main" val="1834920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6F13E5A-AA43-0DA8-2170-77D00DE5B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SCREENING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54923B-746F-6CF3-26D3-11C934FD9C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7923" y="1529067"/>
            <a:ext cx="8197114" cy="2365901"/>
          </a:xfrm>
        </p:spPr>
        <p:txBody>
          <a:bodyPr/>
          <a:lstStyle/>
          <a:p>
            <a:r>
              <a:rPr lang="en-US" sz="1800" dirty="0"/>
              <a:t>The U.S. Department of State </a:t>
            </a:r>
            <a:r>
              <a:rPr lang="en-US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announced</a:t>
            </a:r>
            <a:r>
              <a:rPr lang="en-US" sz="1800" dirty="0"/>
              <a:t> its social media screening for visa applicants in June of 2025</a:t>
            </a:r>
          </a:p>
          <a:p>
            <a:pPr lvl="1"/>
            <a:r>
              <a:rPr lang="en-US" sz="1600" dirty="0"/>
              <a:t>This generally adds a week or more of delay in visa issuance AFTER the visa interview at the consulate</a:t>
            </a:r>
          </a:p>
          <a:p>
            <a:r>
              <a:rPr lang="en-US" sz="1800" dirty="0"/>
              <a:t>USCIS has also incorporated </a:t>
            </a:r>
            <a:r>
              <a:rPr lang="en-US" sz="18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 media screening </a:t>
            </a:r>
            <a:r>
              <a:rPr lang="en-US" sz="1800" dirty="0"/>
              <a:t>of personal immigration applications (EAD, green card applications, etc.)</a:t>
            </a:r>
          </a:p>
          <a:p>
            <a:r>
              <a:rPr lang="en-US" sz="1800" dirty="0"/>
              <a:t>Scholars should:</a:t>
            </a:r>
          </a:p>
          <a:p>
            <a:pPr lvl="1"/>
            <a:r>
              <a:rPr lang="en-US" sz="1600" dirty="0"/>
              <a:t>Be open and honest with U.S. agencies regarding social media accounts and handles</a:t>
            </a:r>
          </a:p>
          <a:p>
            <a:pPr lvl="1"/>
            <a:r>
              <a:rPr lang="en-US" sz="1600" dirty="0"/>
              <a:t>Consult with a private immigration attorney if they have concerns about social media activity/screening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837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D60FB-C53F-D53B-714E-85CC87996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EXPANDED BIOMETRICS REQUIREMENTS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386D4-B504-04EE-62B8-5FA40641FC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dirty="0"/>
              <a:t>USCIS requiring updated biometrics in connection with some applications, including:</a:t>
            </a:r>
          </a:p>
          <a:p>
            <a:pPr lvl="1"/>
            <a:r>
              <a:rPr lang="en-US" sz="1600" dirty="0"/>
              <a:t>OPT and STEM OPT applications</a:t>
            </a:r>
          </a:p>
          <a:p>
            <a:pPr lvl="1"/>
            <a:r>
              <a:rPr lang="en-US" sz="1600" dirty="0"/>
              <a:t>H-1B petitions</a:t>
            </a:r>
          </a:p>
          <a:p>
            <a:pPr lvl="1"/>
            <a:r>
              <a:rPr lang="en-US" sz="1600" dirty="0"/>
              <a:t>Other applications through USCIS</a:t>
            </a:r>
          </a:p>
          <a:p>
            <a:r>
              <a:rPr lang="en-US" sz="1800" dirty="0"/>
              <a:t>This means that USCIS may issue a Request for Evidence for updated biometrics as part of adjudicating an H-1B petition</a:t>
            </a:r>
          </a:p>
          <a:p>
            <a:pPr lvl="1"/>
            <a:r>
              <a:rPr lang="en-US" sz="1600" dirty="0"/>
              <a:t>In these cases, the employee will usually receive a biometrics notice</a:t>
            </a:r>
          </a:p>
          <a:p>
            <a:pPr lvl="1"/>
            <a:r>
              <a:rPr lang="en-US" sz="1600" dirty="0"/>
              <a:t>Employee attends biometrics appointment at local USCIS office</a:t>
            </a:r>
          </a:p>
          <a:p>
            <a:pPr lvl="1"/>
            <a:r>
              <a:rPr lang="en-US" sz="1600" dirty="0"/>
              <a:t>USCIS processing should resume once biometrics are completed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851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445D04-20B7-0BA4-C072-91FD826B2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ENTRY BANS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4CA49E-7B52-2522-3497-9836A7AFD6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Initial entry ban (19 countries) announced in June 2025</a:t>
            </a:r>
          </a:p>
          <a:p>
            <a:r>
              <a:rPr lang="en-US" dirty="0"/>
              <a:t>Expanded entry ban (20 additional countries) announced in December 2025</a:t>
            </a:r>
          </a:p>
          <a:p>
            <a:r>
              <a:rPr lang="en-US" dirty="0"/>
              <a:t>See our </a:t>
            </a:r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blog post</a:t>
            </a:r>
            <a:r>
              <a:rPr lang="en-US" dirty="0"/>
              <a:t> for up-to-date list</a:t>
            </a:r>
          </a:p>
          <a:p>
            <a:r>
              <a:rPr lang="en-US" dirty="0"/>
              <a:t>Entry bans affect ability to enter or reenter the U.S., but not ability to remain in the U.S.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77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7438512-94AA-DD52-2B93-D4CC9882C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USCIS ADJUDICATIONS “PAUSE”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90E04A-794B-934A-32F4-DF2BEFFF69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3443" y="1578267"/>
            <a:ext cx="8197114" cy="2365901"/>
          </a:xfrm>
        </p:spPr>
        <p:txBody>
          <a:bodyPr/>
          <a:lstStyle/>
          <a:p>
            <a:r>
              <a:rPr lang="en-US" sz="1800" dirty="0"/>
              <a:t>USCIS has also paused final decisions on applications for immigration benefits by nationals of the countries listed on the entry bans, including</a:t>
            </a:r>
          </a:p>
          <a:p>
            <a:pPr lvl="1"/>
            <a:r>
              <a:rPr lang="en-US" sz="1600" dirty="0"/>
              <a:t>H-1B petitions</a:t>
            </a:r>
          </a:p>
          <a:p>
            <a:pPr lvl="2"/>
            <a:r>
              <a:rPr lang="en-US" sz="1400" dirty="0"/>
              <a:t>Delays processing on H-1B extensions/transfers, but employees can still work</a:t>
            </a:r>
          </a:p>
          <a:p>
            <a:pPr lvl="2"/>
            <a:r>
              <a:rPr lang="en-US" sz="1400" dirty="0"/>
              <a:t>Significant problem for H-1B changes of status, since employees can’t work without approval notice</a:t>
            </a:r>
          </a:p>
          <a:p>
            <a:pPr lvl="1"/>
            <a:r>
              <a:rPr lang="en-US" sz="1600" dirty="0"/>
              <a:t>Applications for OPT and other EADs</a:t>
            </a:r>
          </a:p>
          <a:p>
            <a:pPr lvl="1"/>
            <a:r>
              <a:rPr lang="en-US" sz="1600" dirty="0"/>
              <a:t>Applications for permanent residence and naturalization</a:t>
            </a:r>
          </a:p>
          <a:p>
            <a:r>
              <a:rPr lang="en-US" sz="1800" dirty="0"/>
              <a:t>ISO has been identifying these cases as they come in and will reach out to you if we believe your case will be affected</a:t>
            </a:r>
          </a:p>
          <a:p>
            <a:r>
              <a:rPr lang="en-US" sz="1800" dirty="0"/>
              <a:t>See </a:t>
            </a:r>
            <a:r>
              <a:rPr lang="en-US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our blog post</a:t>
            </a:r>
            <a:r>
              <a:rPr lang="en-US" sz="1800" dirty="0"/>
              <a:t> for more information</a:t>
            </a:r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66281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898FB-81C5-BDA0-8480-1B0228B8F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$100K FEE FOR NEW H-1BS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CEC1E1-1CE8-FC43-DA76-0733FEEFD4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Announced in September 2025</a:t>
            </a:r>
          </a:p>
          <a:p>
            <a:r>
              <a:rPr lang="en-US" dirty="0"/>
              <a:t>Requires payment of $100,000 fee for any </a:t>
            </a:r>
            <a:r>
              <a:rPr lang="en-US" u="sng" dirty="0"/>
              <a:t>new H-1B coming from outside the U.S. after 09/21/2025</a:t>
            </a:r>
          </a:p>
          <a:p>
            <a:pPr lvl="1"/>
            <a:r>
              <a:rPr lang="en-US" dirty="0"/>
              <a:t>Does </a:t>
            </a:r>
            <a:r>
              <a:rPr lang="en-US" u="sng" dirty="0"/>
              <a:t>not</a:t>
            </a:r>
            <a:r>
              <a:rPr lang="en-US" dirty="0"/>
              <a:t> apply to changes of status to H-1B, or H-1B extensions/transfers, inside the U.S.</a:t>
            </a:r>
          </a:p>
          <a:p>
            <a:r>
              <a:rPr lang="en-US" dirty="0"/>
              <a:t>Mainly obstructing new faculty hires from abroad</a:t>
            </a:r>
          </a:p>
          <a:p>
            <a:r>
              <a:rPr lang="en-US" dirty="0"/>
              <a:t>Some ongoing lawsuits but so far no big changes/</a:t>
            </a:r>
            <a:r>
              <a:rPr lang="en-US" dirty="0" err="1"/>
              <a:t>narrowings</a:t>
            </a:r>
            <a:endParaRPr lang="en-US" dirty="0"/>
          </a:p>
          <a:p>
            <a:r>
              <a:rPr lang="en-US" dirty="0"/>
              <a:t>Could be extended in September of 2026</a:t>
            </a:r>
          </a:p>
          <a:p>
            <a:r>
              <a:rPr lang="en-US" dirty="0"/>
              <a:t>See </a:t>
            </a:r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our blog post</a:t>
            </a:r>
            <a:r>
              <a:rPr lang="en-US" dirty="0"/>
              <a:t> for 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178868668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Custom 1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4B2E83"/>
      </a:hlink>
      <a:folHlink>
        <a:srgbClr val="4B2E8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Custom Design">
  <a:themeElements>
    <a:clrScheme name="Custom 1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4B2E83"/>
      </a:hlink>
      <a:folHlink>
        <a:srgbClr val="4B2E8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92085b-aff0-4424-910d-6832d4def72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40803C16E322488490B9B015E11DB0" ma:contentTypeVersion="13" ma:contentTypeDescription="Create a new document." ma:contentTypeScope="" ma:versionID="da14ac9732af262e64e474a5d252e4d6">
  <xsd:schema xmlns:xsd="http://www.w3.org/2001/XMLSchema" xmlns:xs="http://www.w3.org/2001/XMLSchema" xmlns:p="http://schemas.microsoft.com/office/2006/metadata/properties" xmlns:ns2="0a34d837-7f00-4829-8d55-4c0f8a8551ee" xmlns:ns3="3492085b-aff0-4424-910d-6832d4def727" targetNamespace="http://schemas.microsoft.com/office/2006/metadata/properties" ma:root="true" ma:fieldsID="1b62640884b2802b435047fce2d6a5c2" ns2:_="" ns3:_="">
    <xsd:import namespace="0a34d837-7f00-4829-8d55-4c0f8a8551ee"/>
    <xsd:import namespace="3492085b-aff0-4424-910d-6832d4def72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34d837-7f00-4829-8d55-4c0f8a8551e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92085b-aff0-4424-910d-6832d4def7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e20148b9-20a4-48a0-acba-ba52d68a37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E536D0-9F41-448E-8E1E-A9F34EA6D6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8DFBB4-4D01-4534-B0AE-5F3DA5AA71F6}">
  <ds:schemaRefs>
    <ds:schemaRef ds:uri="0a34d837-7f00-4829-8d55-4c0f8a8551ee"/>
    <ds:schemaRef ds:uri="3492085b-aff0-4424-910d-6832d4def72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8058AB6-0503-4B2E-A016-D391FF745D3E}">
  <ds:schemaRefs>
    <ds:schemaRef ds:uri="0a34d837-7f00-4829-8d55-4c0f8a8551ee"/>
    <ds:schemaRef ds:uri="3492085b-aff0-4424-910d-6832d4def7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</TotalTime>
  <Words>1520</Words>
  <Application>Microsoft Office PowerPoint</Application>
  <PresentationFormat>On-screen Show (16:9)</PresentationFormat>
  <Paragraphs>195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Encode Sans Normal Black</vt:lpstr>
      <vt:lpstr>Lucida Grande</vt:lpstr>
      <vt:lpstr>Open Sans</vt:lpstr>
      <vt:lpstr>Open Sans Light</vt:lpstr>
      <vt:lpstr>Uni Sans</vt:lpstr>
      <vt:lpstr>1_Custom Design</vt:lpstr>
      <vt:lpstr>2_Custom Design</vt:lpstr>
      <vt:lpstr>ISO Immigration Update</vt:lpstr>
      <vt:lpstr>TODAY’S AGENDA</vt:lpstr>
      <vt:lpstr>RECENT FEDERAL CHANGES</vt:lpstr>
      <vt:lpstr>VISA APPLICATION IN HOME COUNTRY</vt:lpstr>
      <vt:lpstr>SOCIAL MEDIA SCREENING</vt:lpstr>
      <vt:lpstr>EXPANDED BIOMETRICS REQUIREMENTS</vt:lpstr>
      <vt:lpstr>ENTRY BANS</vt:lpstr>
      <vt:lpstr>USCIS ADJUDICATIONS “PAUSE”</vt:lpstr>
      <vt:lpstr>$100K FEE FOR NEW H-1BS</vt:lpstr>
      <vt:lpstr>RECENT ISO CHANGES</vt:lpstr>
      <vt:lpstr>OUTSIDE COUNSEL PILOT PROGRAM</vt:lpstr>
      <vt:lpstr>O-1A/EB-1B WEB CONTENT</vt:lpstr>
      <vt:lpstr>Q&amp;A Break</vt:lpstr>
      <vt:lpstr>UPCOMING FEDERAL CHANGES</vt:lpstr>
      <vt:lpstr>NEW PREVAILING WAGE RULE</vt:lpstr>
      <vt:lpstr>F-1/J-1 DURATION OF STATUS RULE</vt:lpstr>
      <vt:lpstr>F-1/J-1 D/S RULE (cont.)</vt:lpstr>
      <vt:lpstr>CHANGES TO F-1 OPT</vt:lpstr>
      <vt:lpstr>UPCOMING ISO CHANGES</vt:lpstr>
      <vt:lpstr>CHANGES TO ISO FEE STRUCTURE</vt:lpstr>
      <vt:lpstr>CHANGES TO ISO FEE STRUCTURE (cont.)</vt:lpstr>
      <vt:lpstr>COMPETITIVE RECRUITMENT VENUE CHANGES</vt:lpstr>
      <vt:lpstr>LET’S REFLECT</vt:lpstr>
      <vt:lpstr>What hasn’t changed?</vt:lpstr>
      <vt:lpstr>How to Support Scholars</vt:lpstr>
      <vt:lpstr>How to Stay Afloat</vt:lpstr>
      <vt:lpstr>Additional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Ursula E Owen</cp:lastModifiedBy>
  <cp:revision>13</cp:revision>
  <dcterms:created xsi:type="dcterms:W3CDTF">2014-10-14T00:51:43Z</dcterms:created>
  <dcterms:modified xsi:type="dcterms:W3CDTF">2026-05-18T23:12:31Z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0x0101001640803C16E322488490B9B015E11DB0</vt:lpwstr>
  </property>
  <property fmtid="{D5CDD505-2E9C-101B-9397-08002B2CF9AE}" pid="3" name="MediaServiceImageTags">
    <vt:lpwstr/>
  </property>
</Properties>
</file>